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  <p:sldMasterId id="2147483794" r:id="rId2"/>
  </p:sldMasterIdLst>
  <p:notesMasterIdLst>
    <p:notesMasterId r:id="rId15"/>
  </p:notesMasterIdLst>
  <p:sldIdLst>
    <p:sldId id="258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5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2548D-8E44-457A-AAB4-6FA39057BCC9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2CADC-75CA-4672-8EC2-31C67C9459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646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/>
              <a:t>Animated captions move</a:t>
            </a:r>
            <a:r>
              <a:rPr lang="en-US" sz="1400" b="1" baseline="0" dirty="0"/>
              <a:t> and </a:t>
            </a:r>
            <a:r>
              <a:rPr lang="en-US" sz="1400" b="1" dirty="0"/>
              <a:t>change color over Seattle</a:t>
            </a:r>
            <a:r>
              <a:rPr lang="en-US" sz="1400" b="1" baseline="0" dirty="0"/>
              <a:t> cityscape</a:t>
            </a:r>
            <a:endParaRPr lang="en-US" sz="1400" b="1" dirty="0"/>
          </a:p>
          <a:p>
            <a:r>
              <a:rPr lang="en-US" sz="1400" dirty="0"/>
              <a:t>(Intermediate)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To reproduce the picture on this slide, do the following</a:t>
            </a:r>
            <a:r>
              <a:rPr lang="en-US" sz="1200" i="0" baseline="0" dirty="0"/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/>
              <a:t>On the </a:t>
            </a:r>
            <a:r>
              <a:rPr lang="en-US" sz="1200" b="1" i="0" dirty="0"/>
              <a:t>Home</a:t>
            </a:r>
            <a:r>
              <a:rPr lang="en-US" sz="1200" i="0" dirty="0"/>
              <a:t> tab, in the</a:t>
            </a:r>
            <a:r>
              <a:rPr lang="en-US" sz="1200" i="0" baseline="0" dirty="0"/>
              <a:t> </a:t>
            </a:r>
            <a:r>
              <a:rPr lang="en-US" sz="1200" b="1" i="0" baseline="0" dirty="0"/>
              <a:t>Slides</a:t>
            </a:r>
            <a:r>
              <a:rPr lang="en-US" sz="1200" i="0" baseline="0" dirty="0"/>
              <a:t> group, click </a:t>
            </a:r>
            <a:r>
              <a:rPr lang="en-US" sz="1200" b="1" i="0" baseline="0" dirty="0"/>
              <a:t>Layout</a:t>
            </a:r>
            <a:r>
              <a:rPr lang="en-US" sz="1200" i="0" baseline="0" dirty="0"/>
              <a:t>, and then click </a:t>
            </a:r>
            <a:r>
              <a:rPr lang="en-US" sz="1200" b="1" i="0" baseline="0" dirty="0"/>
              <a:t>Blank</a:t>
            </a:r>
            <a:r>
              <a:rPr lang="en-US" sz="1200" i="0" baseline="0" dirty="0"/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Insert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Illustrations 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Picture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In the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Insert Picture 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s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picture, and then click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Insert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To resize the picture,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picture. 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Home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Drawing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group, click the arrow under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Arrange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point to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Align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685800" lvl="1" indent="-228600" algn="l" defTabSz="914400" rtl="0" eaLnBrk="1" latinLnBrk="0" hangingPunct="1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Align to Slide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 algn="l" defTabSz="914400" rtl="0" eaLnBrk="1" latinLnBrk="0" hangingPunct="1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Align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Center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 algn="l" defTabSz="914400" rtl="0" eaLnBrk="1" latinLnBrk="0" hangingPunct="1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Align Top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To reproduce</a:t>
            </a:r>
            <a:r>
              <a:rPr lang="en-US" sz="1200" baseline="0" dirty="0"/>
              <a:t> the text effects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/>
              <a:t>On</a:t>
            </a:r>
            <a:r>
              <a:rPr lang="en-US" sz="1200" i="0" baseline="0" dirty="0"/>
              <a:t> the </a:t>
            </a:r>
            <a:r>
              <a:rPr lang="en-US" sz="1200" b="1" i="0" baseline="0" dirty="0"/>
              <a:t>Insert</a:t>
            </a:r>
            <a:r>
              <a:rPr lang="en-US" sz="1200" i="0" baseline="0" dirty="0"/>
              <a:t> tab, in the </a:t>
            </a:r>
            <a:r>
              <a:rPr lang="en-US" sz="1200" b="1" i="0" baseline="0" dirty="0"/>
              <a:t>Text</a:t>
            </a:r>
            <a:r>
              <a:rPr lang="en-US" sz="1200" i="0" baseline="0" dirty="0"/>
              <a:t> group, click </a:t>
            </a:r>
            <a:r>
              <a:rPr lang="en-US" sz="1200" b="1" i="0" baseline="0" dirty="0"/>
              <a:t>Text Box</a:t>
            </a:r>
            <a:r>
              <a:rPr lang="en-US" sz="1200" i="0" baseline="0" dirty="0"/>
              <a:t>, and then on the slide, drag to draw the text box.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Enter text in the text box, and then select the text. 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select </a:t>
            </a:r>
            <a:r>
              <a:rPr lang="en-US" sz="1200" b="1" i="0" baseline="0" dirty="0"/>
              <a:t>Century Gothic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 pt.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list, and then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/>
              <a:t>Click the arrow next to </a:t>
            </a:r>
            <a:r>
              <a:rPr lang="en-US" sz="1200" b="1" i="0" baseline="0" dirty="0"/>
              <a:t>Font</a:t>
            </a:r>
            <a:r>
              <a:rPr lang="en-US" sz="1200" i="0" baseline="0" dirty="0"/>
              <a:t> </a:t>
            </a:r>
            <a:r>
              <a:rPr lang="en-US" sz="1200" b="1" i="0" baseline="0" dirty="0"/>
              <a:t>Color</a:t>
            </a:r>
            <a:r>
              <a:rPr lang="en-US" sz="1200" i="0" baseline="0" dirty="0"/>
              <a:t>, click </a:t>
            </a:r>
            <a:r>
              <a:rPr lang="en-US" sz="1200" b="1" i="0" baseline="0" dirty="0"/>
              <a:t>More Colors</a:t>
            </a:r>
            <a:r>
              <a:rPr lang="en-US" sz="1200" i="0" baseline="0" dirty="0"/>
              <a:t>, and then in the </a:t>
            </a:r>
            <a:r>
              <a:rPr lang="en-US" sz="1200" b="1" i="0" baseline="0" dirty="0"/>
              <a:t>Colors</a:t>
            </a:r>
            <a:r>
              <a:rPr lang="en-US" sz="1200" i="0" baseline="0" dirty="0"/>
              <a:t> dialog box, on the </a:t>
            </a:r>
            <a:r>
              <a:rPr lang="en-US" sz="1200" b="1" i="0" baseline="0" dirty="0"/>
              <a:t>Custom</a:t>
            </a:r>
            <a:r>
              <a:rPr lang="en-US" sz="1200" i="0" baseline="0" dirty="0"/>
              <a:t> tab, enter values for </a:t>
            </a:r>
            <a:r>
              <a:rPr lang="en-US" sz="1200" b="0" baseline="0" dirty="0"/>
              <a:t>Red:</a:t>
            </a:r>
            <a:r>
              <a:rPr lang="en-US" sz="1200" b="1" baseline="0" dirty="0"/>
              <a:t> 80</a:t>
            </a:r>
            <a:r>
              <a:rPr lang="en-US" sz="1200" b="0" baseline="0" dirty="0"/>
              <a:t>, Green: </a:t>
            </a:r>
            <a:r>
              <a:rPr lang="en-US" sz="1200" b="1" baseline="0" dirty="0"/>
              <a:t>129</a:t>
            </a:r>
            <a:r>
              <a:rPr lang="en-US" sz="1200" b="0" baseline="0" dirty="0"/>
              <a:t>, Blue: </a:t>
            </a:r>
            <a:r>
              <a:rPr lang="en-US" sz="1200" b="1" baseline="0" dirty="0"/>
              <a:t>226</a:t>
            </a:r>
            <a:r>
              <a:rPr lang="en-US" sz="1200" b="0" baseline="0" dirty="0"/>
              <a:t>.</a:t>
            </a:r>
            <a:r>
              <a:rPr lang="en-US" sz="1200" i="0" baseline="0" dirty="0"/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/>
              <a:t>On the </a:t>
            </a:r>
            <a:r>
              <a:rPr lang="en-US" sz="1200" b="1" i="0" baseline="0" dirty="0"/>
              <a:t>Home</a:t>
            </a:r>
            <a:r>
              <a:rPr lang="en-US" sz="1200" i="0" baseline="0" dirty="0"/>
              <a:t> tab, in the </a:t>
            </a:r>
            <a:r>
              <a:rPr lang="en-US" sz="1200" b="1" i="0" baseline="0" dirty="0"/>
              <a:t>Paragraph</a:t>
            </a:r>
            <a:r>
              <a:rPr lang="en-US" sz="1200" i="0" baseline="0" dirty="0"/>
              <a:t> group, click </a:t>
            </a:r>
            <a:r>
              <a:rPr lang="en-US" sz="1200" b="1" i="0" baseline="0" dirty="0"/>
              <a:t>Align Text Left </a:t>
            </a:r>
            <a:r>
              <a:rPr lang="en-US" sz="1200" b="0" i="0" baseline="0" dirty="0"/>
              <a:t>to align the text left in the text box</a:t>
            </a:r>
            <a:r>
              <a:rPr lang="en-US" sz="1200" i="0" baseline="0" dirty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/>
              <a:t>Drag the text box below the picture, in the middle of the left side of the slide.</a:t>
            </a:r>
            <a:endParaRPr lang="en-US" sz="1200" i="0" baseline="0" dirty="0"/>
          </a:p>
          <a:p>
            <a:endParaRPr lang="en-US" sz="1200" b="1" dirty="0"/>
          </a:p>
          <a:p>
            <a:endParaRPr lang="en-US" sz="1200" b="1" dirty="0"/>
          </a:p>
          <a:p>
            <a:r>
              <a:rPr lang="en-US" sz="1200" dirty="0"/>
              <a:t>To reproduce the animation effects for the first text</a:t>
            </a:r>
            <a:r>
              <a:rPr lang="en-US" sz="1200" baseline="0" dirty="0"/>
              <a:t> box </a:t>
            </a:r>
            <a:r>
              <a:rPr lang="en-US" sz="1200" dirty="0"/>
              <a:t>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On the slide, select the text box.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Entrance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Previous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Duration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On the slide, select the text box.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Motion Paths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Previous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Duration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On the slide, select the motion path for the text box. Point to the endpoint (red arrow) until the cursor becomes a two-headed arrow, press and hold SHIFT, and then drag the endpoint to lengthen the motion path about 4”. (</a:t>
            </a:r>
            <a:r>
              <a:rPr lang="en-US" sz="1200" b="1" baseline="0" dirty="0"/>
              <a:t>Note:</a:t>
            </a:r>
            <a:r>
              <a:rPr lang="en-US" sz="1200" b="0" baseline="0" dirty="0"/>
              <a:t> It will help to use the ruler to measure the path. On the </a:t>
            </a:r>
            <a:r>
              <a:rPr lang="en-US" sz="1200" b="1" baseline="0" dirty="0"/>
              <a:t>View</a:t>
            </a:r>
            <a:r>
              <a:rPr lang="en-US" sz="1200" b="0" baseline="0" dirty="0"/>
              <a:t> tab, in the </a:t>
            </a:r>
            <a:r>
              <a:rPr lang="en-US" sz="1200" b="1" baseline="0" dirty="0"/>
              <a:t>Show/Hide</a:t>
            </a:r>
            <a:r>
              <a:rPr lang="en-US" sz="1200" b="0" baseline="0" dirty="0"/>
              <a:t> group, select </a:t>
            </a:r>
            <a:r>
              <a:rPr lang="en-US" sz="1200" b="1" baseline="0" dirty="0"/>
              <a:t>Ruler</a:t>
            </a:r>
            <a:r>
              <a:rPr lang="en-US" sz="1200" b="0" baseline="0" dirty="0"/>
              <a:t>.)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On the slide, select the text box.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Font Color.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Previous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Duration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dirty="0"/>
          </a:p>
          <a:p>
            <a:r>
              <a:rPr lang="en-US" sz="1200" b="0" baseline="0" dirty="0"/>
              <a:t>To reproduce the other animated text boxes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On the slide, select the text box. On the </a:t>
            </a:r>
            <a:r>
              <a:rPr lang="en-US" sz="1200" b="1" baseline="0" dirty="0"/>
              <a:t>Home</a:t>
            </a:r>
            <a:r>
              <a:rPr lang="en-US" sz="1200" b="0" baseline="0" dirty="0"/>
              <a:t> tab, in the </a:t>
            </a:r>
            <a:r>
              <a:rPr lang="en-US" sz="1200" b="1" baseline="0" dirty="0"/>
              <a:t>Clipboard</a:t>
            </a:r>
            <a:r>
              <a:rPr lang="en-US" sz="1200" b="0" baseline="0" dirty="0"/>
              <a:t> group, click the arrow next to </a:t>
            </a:r>
            <a:r>
              <a:rPr lang="en-US" sz="1200" b="1" baseline="0" dirty="0"/>
              <a:t>Copy</a:t>
            </a:r>
            <a:r>
              <a:rPr lang="en-US" sz="1200" b="0" baseline="0" dirty="0"/>
              <a:t>, and then click </a:t>
            </a:r>
            <a:r>
              <a:rPr lang="en-US" sz="1200" b="1" baseline="0" dirty="0"/>
              <a:t>Duplicate</a:t>
            </a:r>
            <a:r>
              <a:rPr lang="en-US" sz="1200" b="0" baseline="0" dirty="0"/>
              <a:t>. Drag the second text box below and to the right of the first text box.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Click in the second text box, and then edit the text.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Select the text in the second text box.</a:t>
            </a:r>
            <a:r>
              <a:rPr lang="en-US" sz="1200" i="0" baseline="0" dirty="0"/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select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pt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</a:t>
            </a:r>
            <a:r>
              <a:rPr lang="en-US" sz="1200" i="0" baseline="0" dirty="0"/>
              <a:t>lick </a:t>
            </a:r>
            <a:r>
              <a:rPr lang="en-US" sz="1200" b="1" i="0" baseline="0" dirty="0"/>
              <a:t>Bold</a:t>
            </a:r>
            <a:r>
              <a:rPr lang="en-US" sz="1200" b="0" i="0" baseline="0" dirty="0"/>
              <a:t> to </a:t>
            </a:r>
            <a:r>
              <a:rPr lang="en-US" sz="1200" b="0" i="0" baseline="0" dirty="0" err="1"/>
              <a:t>unbold</a:t>
            </a:r>
            <a:r>
              <a:rPr lang="en-US" sz="1200" b="0" i="0" baseline="0" dirty="0"/>
              <a:t> the text, and then c</a:t>
            </a:r>
            <a:r>
              <a:rPr lang="en-US" sz="1200" i="0" baseline="0" dirty="0"/>
              <a:t>lick </a:t>
            </a:r>
            <a:r>
              <a:rPr lang="en-US" sz="1200" b="1" i="0" baseline="0" dirty="0"/>
              <a:t>Italic</a:t>
            </a:r>
            <a:r>
              <a:rPr lang="en-US" sz="1200" i="0" baseline="0" dirty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On the slide, select the motion path for the second text box. Point to the starting point (green arrow) until the cursor becomes a two-headed arrow. Press and hold SHIFT, and then drag the starting point to the left of the second text box, until the length of the path is about 4”.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Select the first text box. On the </a:t>
            </a:r>
            <a:r>
              <a:rPr lang="en-US" sz="1200" b="1" baseline="0" dirty="0"/>
              <a:t>Home</a:t>
            </a:r>
            <a:r>
              <a:rPr lang="en-US" sz="1200" b="0" baseline="0" dirty="0"/>
              <a:t> tab, in the </a:t>
            </a:r>
            <a:r>
              <a:rPr lang="en-US" sz="1200" b="1" baseline="0" dirty="0"/>
              <a:t>Clipboard</a:t>
            </a:r>
            <a:r>
              <a:rPr lang="en-US" sz="1200" b="0" baseline="0" dirty="0"/>
              <a:t> group, click the arrow next to </a:t>
            </a:r>
            <a:r>
              <a:rPr lang="en-US" sz="1200" b="1" baseline="0" dirty="0"/>
              <a:t>Copy</a:t>
            </a:r>
            <a:r>
              <a:rPr lang="en-US" sz="1200" b="0" baseline="0" dirty="0"/>
              <a:t>, and then click </a:t>
            </a:r>
            <a:r>
              <a:rPr lang="en-US" sz="1200" b="1" baseline="0" dirty="0"/>
              <a:t>Duplicate</a:t>
            </a:r>
            <a:r>
              <a:rPr lang="en-US" sz="1200" b="0" baseline="0" dirty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On the slide, drag the third text box until it is below and to the left of the second text box, </a:t>
            </a:r>
            <a:r>
              <a:rPr lang="en-US" sz="1200" b="0" i="0" baseline="0" dirty="0"/>
              <a:t>and to the right of the first text box.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i="0" baseline="0" dirty="0"/>
              <a:t>Click in the third text box, and then edit the text.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Select the text in the third text box.</a:t>
            </a:r>
            <a:r>
              <a:rPr lang="en-US" sz="1200" i="0" baseline="0" dirty="0"/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select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 pt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i="0" baseline="0" dirty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/>
              <a:t>On the slide, press and hold CTRL, and then select all three text boxes</a:t>
            </a:r>
            <a:r>
              <a:rPr lang="en-US" sz="1200" b="0" baseline="0" dirty="0"/>
              <a:t>. In the </a:t>
            </a:r>
            <a:r>
              <a:rPr lang="en-US" sz="1200" b="1" baseline="0" dirty="0"/>
              <a:t>Custom</a:t>
            </a:r>
            <a:r>
              <a:rPr lang="en-US" sz="1200" baseline="0" dirty="0"/>
              <a:t> </a:t>
            </a:r>
            <a:r>
              <a:rPr lang="en-US" sz="1200" b="1" baseline="0" dirty="0"/>
              <a:t>Animation</a:t>
            </a:r>
            <a:r>
              <a:rPr lang="en-US" sz="1200" baseline="0" dirty="0"/>
              <a:t> task pane,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Emphasis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Grow/Shrink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b="0" baseline="0" dirty="0"/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Previous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Duration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Horizontal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then click 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Exit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Fade</a:t>
            </a:r>
            <a:r>
              <a:rPr lang="en-US" sz="1200" b="0" baseline="0" dirty="0"/>
              <a:t>. 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Previous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Duration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 Pane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press and hold CTRL and s</a:t>
            </a:r>
            <a:r>
              <a:rPr lang="en-US" sz="1200" b="0" i="0" baseline="0" dirty="0"/>
              <a:t>elect the 10</a:t>
            </a:r>
            <a:r>
              <a:rPr lang="en-US" sz="1200" b="0" i="0" baseline="30000" dirty="0"/>
              <a:t>th</a:t>
            </a:r>
            <a:r>
              <a:rPr lang="en-US" sz="1200" b="0" i="0" baseline="0" dirty="0"/>
              <a:t> and 11</a:t>
            </a:r>
            <a:r>
              <a:rPr lang="en-US" sz="1200" b="0" i="0" baseline="30000" dirty="0"/>
              <a:t>th</a:t>
            </a:r>
            <a:r>
              <a:rPr lang="en-US" sz="1200" b="0" i="0" baseline="0" dirty="0"/>
              <a:t> animation effects (grow and fade effects for the first text box), and then, on the </a:t>
            </a:r>
            <a:r>
              <a:rPr lang="en-US" sz="1200" b="1" i="0" baseline="0" dirty="0"/>
              <a:t>Animations</a:t>
            </a:r>
            <a:r>
              <a:rPr lang="en-US" sz="1200" b="0" i="0" baseline="0" dirty="0"/>
              <a:t> tab, in the </a:t>
            </a:r>
            <a:r>
              <a:rPr lang="en-US" sz="1200" b="1" i="0" baseline="0" dirty="0"/>
              <a:t>Timing</a:t>
            </a:r>
            <a:r>
              <a:rPr lang="en-US" sz="1200" b="0" i="0" baseline="0" dirty="0"/>
              <a:t> group, click </a:t>
            </a:r>
            <a:r>
              <a:rPr lang="en-US" sz="1200" b="1" i="0" baseline="0" dirty="0"/>
              <a:t>Move Earlier</a:t>
            </a:r>
            <a:r>
              <a:rPr lang="en-US" sz="1200" b="0" i="0" baseline="0" dirty="0"/>
              <a:t>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De-select the animation effects.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 Pane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press and hold CTRL and s</a:t>
            </a:r>
            <a:r>
              <a:rPr lang="en-US" sz="1200" b="0" i="0" baseline="0" dirty="0"/>
              <a:t>elect the 14</a:t>
            </a:r>
            <a:r>
              <a:rPr lang="en-US" sz="1200" b="0" i="0" baseline="30000" dirty="0"/>
              <a:t>th</a:t>
            </a:r>
            <a:r>
              <a:rPr lang="en-US" sz="1200" b="0" i="0" baseline="0" dirty="0"/>
              <a:t> and 15</a:t>
            </a:r>
            <a:r>
              <a:rPr lang="en-US" sz="1200" b="0" i="0" baseline="30000" dirty="0"/>
              <a:t>th</a:t>
            </a:r>
            <a:r>
              <a:rPr lang="en-US" sz="1200" b="0" i="0" baseline="0" dirty="0"/>
              <a:t> animation effects (grow and fade effects for the third text box), and then, on the </a:t>
            </a:r>
            <a:r>
              <a:rPr lang="en-US" sz="1200" b="1" i="0" baseline="0" dirty="0"/>
              <a:t>Animations</a:t>
            </a:r>
            <a:r>
              <a:rPr lang="en-US" sz="1200" b="0" i="0" baseline="0" dirty="0"/>
              <a:t> tab, in the </a:t>
            </a:r>
            <a:r>
              <a:rPr lang="en-US" sz="1200" b="1" i="0" baseline="0" dirty="0"/>
              <a:t>Timing</a:t>
            </a:r>
            <a:r>
              <a:rPr lang="en-US" sz="1200" b="0" i="0" baseline="0" dirty="0"/>
              <a:t> group, in the </a:t>
            </a:r>
            <a:r>
              <a:rPr lang="en-US" sz="1200" b="1" i="0" baseline="0" dirty="0"/>
              <a:t>Start</a:t>
            </a:r>
            <a:r>
              <a:rPr lang="en-US" sz="1200" b="0" i="0" baseline="0" dirty="0"/>
              <a:t> list, select </a:t>
            </a:r>
            <a:r>
              <a:rPr lang="en-US" sz="1200" b="1" i="0" baseline="0" dirty="0"/>
              <a:t>After Previous</a:t>
            </a:r>
            <a:r>
              <a:rPr lang="en-US" sz="1200" b="0" i="0" baseline="0" dirty="0"/>
              <a:t>.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1200" b="0" dirty="0"/>
          </a:p>
          <a:p>
            <a:endParaRPr lang="en-US" sz="1200" dirty="0"/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reproduce the background effects on this slide, do the following: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Design tab, in the Background group, click Background Styles, and then click Format Background. 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90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gradient stops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Remove gradient stops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until four stops appear in the slider.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customize the gradient stops as follows: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first stop in the slider, and then do the following: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0%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Theme Colors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Black, Text 1, Lighter 25%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(fourth row, second option from the left).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next stop in the slider, and then do the following: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20%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Theme Colors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Black, Text 1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second option from the left).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next stop in the slider, and then do the following: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80%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Theme Colors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Black, Text 1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second option from the left).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next stop in the slider, and then do the following: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Theme Colors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Black, Text 1, Lighter 25%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(fourth row, second option from the left).</a:t>
            </a: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</p:spTree>
    <p:extLst>
      <p:ext uri="{BB962C8B-B14F-4D97-AF65-F5344CB8AC3E}">
        <p14:creationId xmlns:p14="http://schemas.microsoft.com/office/powerpoint/2010/main" val="1557457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/>
              <a:t>Animated text</a:t>
            </a:r>
            <a:r>
              <a:rPr lang="en-US" sz="1400" b="1" baseline="0" dirty="0"/>
              <a:t> stretching up to enter</a:t>
            </a:r>
            <a:endParaRPr lang="en-US" sz="1400" b="1" dirty="0"/>
          </a:p>
          <a:p>
            <a:r>
              <a:rPr lang="en-US" sz="1400" dirty="0"/>
              <a:t>(Basic)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>
                <a:latin typeface="+mn-lt"/>
              </a:rPr>
              <a:t>To reproduce the rectangle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>
                <a:latin typeface="+mn-lt"/>
              </a:rPr>
              <a:t>On the </a:t>
            </a:r>
            <a:r>
              <a:rPr lang="en-US" sz="1200" b="1" i="0" dirty="0">
                <a:latin typeface="+mn-lt"/>
              </a:rPr>
              <a:t>Home</a:t>
            </a:r>
            <a:r>
              <a:rPr lang="en-US" sz="1200" i="0" dirty="0">
                <a:latin typeface="+mn-lt"/>
              </a:rPr>
              <a:t> tab, in the</a:t>
            </a:r>
            <a:r>
              <a:rPr lang="en-US" sz="1200" i="0" baseline="0" dirty="0">
                <a:latin typeface="+mn-lt"/>
              </a:rPr>
              <a:t> </a:t>
            </a:r>
            <a:r>
              <a:rPr lang="en-US" sz="1200" b="1" i="0" baseline="0" dirty="0">
                <a:latin typeface="+mn-lt"/>
              </a:rPr>
              <a:t>Slides</a:t>
            </a:r>
            <a:r>
              <a:rPr lang="en-US" sz="1200" i="0" baseline="0" dirty="0">
                <a:latin typeface="+mn-lt"/>
              </a:rPr>
              <a:t> group, click </a:t>
            </a:r>
            <a:r>
              <a:rPr lang="en-US" sz="1200" b="1" i="0" baseline="0" dirty="0">
                <a:latin typeface="+mn-lt"/>
              </a:rPr>
              <a:t>Layout</a:t>
            </a:r>
            <a:r>
              <a:rPr lang="en-US" sz="1200" i="0" baseline="0" dirty="0">
                <a:latin typeface="+mn-lt"/>
              </a:rPr>
              <a:t>, and then click </a:t>
            </a:r>
            <a:r>
              <a:rPr lang="en-US" sz="1200" b="1" i="0" baseline="0" dirty="0">
                <a:latin typeface="+mn-lt"/>
              </a:rPr>
              <a:t>Blank</a:t>
            </a:r>
            <a:r>
              <a:rPr lang="en-US" sz="1200" i="0" baseline="0" dirty="0">
                <a:latin typeface="+mn-lt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>
                <a:latin typeface="+mn-lt"/>
              </a:rPr>
              <a:t>On</a:t>
            </a:r>
            <a:r>
              <a:rPr lang="en-US" sz="1200" i="0" baseline="0" dirty="0">
                <a:latin typeface="+mn-lt"/>
              </a:rPr>
              <a:t> the </a:t>
            </a:r>
            <a:r>
              <a:rPr lang="en-US" sz="1200" b="1" i="0" baseline="0" dirty="0">
                <a:latin typeface="+mn-lt"/>
              </a:rPr>
              <a:t>Home</a:t>
            </a:r>
            <a:r>
              <a:rPr lang="en-US" sz="1200" i="0" baseline="0" dirty="0">
                <a:latin typeface="+mn-lt"/>
              </a:rPr>
              <a:t> tab, in the </a:t>
            </a:r>
            <a:r>
              <a:rPr lang="en-US" sz="1200" b="1" i="0" baseline="0" dirty="0">
                <a:latin typeface="+mn-lt"/>
              </a:rPr>
              <a:t>Drawing</a:t>
            </a:r>
            <a:r>
              <a:rPr lang="en-US" sz="1200" i="0" baseline="0" dirty="0">
                <a:latin typeface="+mn-lt"/>
              </a:rPr>
              <a:t> group, click </a:t>
            </a:r>
            <a:r>
              <a:rPr lang="en-US" sz="1200" b="1" i="0" baseline="0" dirty="0">
                <a:latin typeface="+mn-lt"/>
              </a:rPr>
              <a:t>Shapes</a:t>
            </a:r>
            <a:r>
              <a:rPr lang="en-US" sz="1200" i="0" baseline="0" dirty="0">
                <a:latin typeface="+mn-lt"/>
              </a:rPr>
              <a:t>, and then under </a:t>
            </a:r>
            <a:r>
              <a:rPr lang="en-US" sz="1200" b="1" i="0" baseline="0" dirty="0">
                <a:latin typeface="+mn-lt"/>
              </a:rPr>
              <a:t>Rectangles</a:t>
            </a:r>
            <a:r>
              <a:rPr lang="en-US" sz="1200" i="0" baseline="0" dirty="0">
                <a:latin typeface="+mn-lt"/>
              </a:rPr>
              <a:t> click </a:t>
            </a:r>
            <a:r>
              <a:rPr lang="en-US" sz="1200" b="1" baseline="0" dirty="0">
                <a:latin typeface="+mn-lt"/>
              </a:rPr>
              <a:t>Rectangle </a:t>
            </a:r>
            <a:r>
              <a:rPr lang="en-US" sz="1200" b="0" i="0" baseline="0" dirty="0">
                <a:latin typeface="+mn-lt"/>
              </a:rPr>
              <a:t>(first option from the left). On the slide, drag to draw a rectangle.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>
                <a:latin typeface="+mn-lt"/>
              </a:rPr>
              <a:t>Select the rectangle. Under </a:t>
            </a:r>
            <a:r>
              <a:rPr lang="en-US" sz="1200" b="1" baseline="0" dirty="0">
                <a:latin typeface="+mn-lt"/>
              </a:rPr>
              <a:t>Drawing Tools</a:t>
            </a:r>
            <a:r>
              <a:rPr lang="en-US" sz="1200" baseline="0" dirty="0">
                <a:latin typeface="+mn-lt"/>
              </a:rPr>
              <a:t>, on the </a:t>
            </a:r>
            <a:r>
              <a:rPr lang="en-US" sz="1200" b="1" baseline="0" dirty="0">
                <a:latin typeface="+mn-lt"/>
              </a:rPr>
              <a:t>Format</a:t>
            </a:r>
            <a:r>
              <a:rPr lang="en-US" sz="1200" baseline="0" dirty="0">
                <a:latin typeface="+mn-lt"/>
              </a:rPr>
              <a:t> tab, in the </a:t>
            </a:r>
            <a:r>
              <a:rPr lang="en-US" sz="1200" b="1" baseline="0" dirty="0">
                <a:latin typeface="+mn-lt"/>
              </a:rPr>
              <a:t>Size</a:t>
            </a:r>
            <a:r>
              <a:rPr lang="en-US" sz="1200" baseline="0" dirty="0">
                <a:latin typeface="+mn-lt"/>
              </a:rPr>
              <a:t> group,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aseline="0" dirty="0">
                <a:latin typeface="+mn-lt"/>
              </a:rPr>
              <a:t>In the </a:t>
            </a:r>
            <a:r>
              <a:rPr lang="en-US" sz="1200" b="1" baseline="0" dirty="0">
                <a:latin typeface="+mn-lt"/>
              </a:rPr>
              <a:t>Shape Height </a:t>
            </a:r>
            <a:r>
              <a:rPr lang="en-US" sz="1200" baseline="0" dirty="0">
                <a:latin typeface="+mn-lt"/>
              </a:rPr>
              <a:t>box, enter </a:t>
            </a:r>
            <a:r>
              <a:rPr lang="en-US" sz="1200" b="1" baseline="0" dirty="0">
                <a:latin typeface="+mn-lt"/>
              </a:rPr>
              <a:t>3”</a:t>
            </a:r>
            <a:r>
              <a:rPr lang="en-US" sz="1200" baseline="0" dirty="0">
                <a:latin typeface="+mn-lt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aseline="0" dirty="0">
                <a:latin typeface="+mn-lt"/>
              </a:rPr>
              <a:t>In the </a:t>
            </a:r>
            <a:r>
              <a:rPr lang="en-US" sz="1200" b="1" baseline="0" dirty="0">
                <a:latin typeface="+mn-lt"/>
              </a:rPr>
              <a:t>Shape Width </a:t>
            </a:r>
            <a:r>
              <a:rPr lang="en-US" sz="1200" baseline="0" dirty="0">
                <a:latin typeface="+mn-lt"/>
              </a:rPr>
              <a:t>box, enter </a:t>
            </a:r>
            <a:r>
              <a:rPr lang="en-US" sz="1200" b="1" baseline="0" dirty="0">
                <a:latin typeface="+mn-lt"/>
              </a:rPr>
              <a:t>10”</a:t>
            </a:r>
            <a:r>
              <a:rPr lang="en-US" sz="1200" baseline="0" dirty="0">
                <a:latin typeface="+mn-lt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>
                <a:latin typeface="+mn-lt"/>
              </a:rPr>
              <a:t>With the rectangle still selected, on the </a:t>
            </a:r>
            <a:r>
              <a:rPr lang="en-US" sz="1200" b="1" baseline="0" dirty="0">
                <a:latin typeface="+mn-lt"/>
              </a:rPr>
              <a:t>Home</a:t>
            </a:r>
            <a:r>
              <a:rPr lang="en-US" sz="1200" baseline="0" dirty="0">
                <a:latin typeface="+mn-lt"/>
              </a:rPr>
              <a:t> tab, in the </a:t>
            </a:r>
            <a:r>
              <a:rPr lang="en-US" sz="1200" b="1" baseline="0" dirty="0">
                <a:latin typeface="+mn-lt"/>
              </a:rPr>
              <a:t>Drawing</a:t>
            </a:r>
            <a:r>
              <a:rPr lang="en-US" sz="1200" baseline="0" dirty="0">
                <a:latin typeface="+mn-lt"/>
              </a:rPr>
              <a:t> group,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aseline="0" dirty="0">
                <a:latin typeface="+mn-lt"/>
              </a:rPr>
              <a:t>Click the arrow next to </a:t>
            </a:r>
            <a:r>
              <a:rPr lang="en-US" sz="1200" b="1" baseline="0" dirty="0">
                <a:latin typeface="+mn-lt"/>
              </a:rPr>
              <a:t>Shape Fill</a:t>
            </a:r>
            <a:r>
              <a:rPr lang="en-US" sz="1200" baseline="0" dirty="0">
                <a:latin typeface="+mn-lt"/>
              </a:rPr>
              <a:t>, and then under </a:t>
            </a:r>
            <a:r>
              <a:rPr lang="en-US" sz="1200" b="1" baseline="0" dirty="0">
                <a:latin typeface="+mn-lt"/>
              </a:rPr>
              <a:t>Theme Colors </a:t>
            </a:r>
            <a:r>
              <a:rPr lang="en-US" sz="1200" baseline="0" dirty="0">
                <a:latin typeface="+mn-lt"/>
              </a:rPr>
              <a:t>click </a:t>
            </a:r>
            <a:r>
              <a:rPr lang="en-US" sz="1200" b="1" baseline="0" dirty="0">
                <a:latin typeface="+mn-lt"/>
                <a:ea typeface="Verdana"/>
                <a:cs typeface="Verdana"/>
              </a:rPr>
              <a:t>Black, Text 1, Lighter 5% </a:t>
            </a:r>
            <a:r>
              <a:rPr lang="en-US" sz="1200" b="0" baseline="0" dirty="0">
                <a:latin typeface="+mn-lt"/>
                <a:ea typeface="Verdana"/>
                <a:cs typeface="Verdana"/>
              </a:rPr>
              <a:t>(fifth row, second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aseline="0" dirty="0">
                <a:latin typeface="+mn-lt"/>
              </a:rPr>
              <a:t>Click the arrow next to </a:t>
            </a:r>
            <a:r>
              <a:rPr lang="en-US" sz="1200" b="1" baseline="0" dirty="0">
                <a:latin typeface="+mn-lt"/>
              </a:rPr>
              <a:t>Shape Outline</a:t>
            </a:r>
            <a:r>
              <a:rPr lang="en-US" sz="1200" baseline="0" dirty="0">
                <a:latin typeface="+mn-lt"/>
              </a:rPr>
              <a:t>, and then click </a:t>
            </a:r>
            <a:r>
              <a:rPr lang="en-US" sz="1200" b="1" baseline="0" dirty="0">
                <a:latin typeface="+mn-lt"/>
              </a:rPr>
              <a:t>No Outline</a:t>
            </a:r>
            <a:r>
              <a:rPr lang="en-US" sz="1200" baseline="0" dirty="0">
                <a:latin typeface="+mn-lt"/>
              </a:rPr>
              <a:t>.</a:t>
            </a:r>
            <a:r>
              <a:rPr lang="en-US" sz="1200" b="0" baseline="0" dirty="0">
                <a:latin typeface="+mn-lt"/>
                <a:ea typeface="Verdana"/>
                <a:cs typeface="Verdana"/>
              </a:rPr>
              <a:t>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>
                <a:latin typeface="+mn-lt"/>
                <a:ea typeface="Verdana"/>
                <a:cs typeface="Verdana"/>
              </a:rPr>
              <a:t>On the </a:t>
            </a:r>
            <a:r>
              <a:rPr lang="en-US" sz="1200" b="1" baseline="0" dirty="0">
                <a:latin typeface="+mn-lt"/>
                <a:ea typeface="Verdana"/>
                <a:cs typeface="Verdana"/>
              </a:rPr>
              <a:t>Home</a:t>
            </a:r>
            <a:r>
              <a:rPr lang="en-US" sz="1200" b="0" baseline="0" dirty="0">
                <a:latin typeface="+mn-lt"/>
                <a:ea typeface="Verdana"/>
                <a:cs typeface="Verdana"/>
              </a:rPr>
              <a:t> tab, in the </a:t>
            </a:r>
            <a:r>
              <a:rPr lang="en-US" sz="1200" b="1" baseline="0" dirty="0">
                <a:latin typeface="+mn-lt"/>
                <a:ea typeface="Verdana"/>
                <a:cs typeface="Verdana"/>
              </a:rPr>
              <a:t>Drawing</a:t>
            </a:r>
            <a:r>
              <a:rPr lang="en-US" sz="1200" b="0" baseline="0" dirty="0">
                <a:latin typeface="+mn-lt"/>
                <a:ea typeface="Verdana"/>
                <a:cs typeface="Verdana"/>
              </a:rPr>
              <a:t> group, click </a:t>
            </a:r>
            <a:r>
              <a:rPr lang="en-US" sz="1200" b="1" baseline="0" dirty="0">
                <a:latin typeface="+mn-lt"/>
                <a:ea typeface="Verdana"/>
                <a:cs typeface="Verdana"/>
              </a:rPr>
              <a:t>Arrange</a:t>
            </a:r>
            <a:r>
              <a:rPr lang="en-US" sz="1200" b="0" baseline="0" dirty="0">
                <a:latin typeface="+mn-lt"/>
                <a:ea typeface="Verdana"/>
                <a:cs typeface="Verdana"/>
              </a:rPr>
              <a:t>, point to </a:t>
            </a:r>
            <a:r>
              <a:rPr lang="en-US" sz="1200" b="1" baseline="0" dirty="0">
                <a:latin typeface="+mn-lt"/>
                <a:ea typeface="Verdana"/>
                <a:cs typeface="Verdana"/>
              </a:rPr>
              <a:t>Align</a:t>
            </a:r>
            <a:r>
              <a:rPr lang="en-US" sz="1200" b="0" baseline="0" dirty="0">
                <a:latin typeface="+mn-lt"/>
                <a:ea typeface="Verdana"/>
                <a:cs typeface="Verdana"/>
              </a:rPr>
              <a:t>,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>
                <a:latin typeface="+mn-lt"/>
                <a:ea typeface="Verdana"/>
                <a:cs typeface="Verdana"/>
              </a:rPr>
              <a:t>Click </a:t>
            </a:r>
            <a:r>
              <a:rPr lang="en-US" sz="1200" b="1" baseline="0" dirty="0">
                <a:latin typeface="+mn-lt"/>
                <a:ea typeface="Verdana"/>
                <a:cs typeface="Verdana"/>
              </a:rPr>
              <a:t>Align to Slide</a:t>
            </a:r>
            <a:r>
              <a:rPr lang="en-US" sz="1200" b="0" baseline="0" dirty="0">
                <a:latin typeface="+mn-lt"/>
                <a:ea typeface="Verdana"/>
                <a:cs typeface="Verdana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>
                <a:latin typeface="+mn-lt"/>
                <a:ea typeface="Verdana"/>
                <a:cs typeface="Verdana"/>
              </a:rPr>
              <a:t>Click </a:t>
            </a:r>
            <a:r>
              <a:rPr lang="en-US" sz="1200" b="1" baseline="0" dirty="0">
                <a:latin typeface="+mn-lt"/>
                <a:ea typeface="Verdana"/>
                <a:cs typeface="Verdana"/>
              </a:rPr>
              <a:t>Align Top</a:t>
            </a:r>
            <a:r>
              <a:rPr lang="en-US" sz="1200" b="0" baseline="0" dirty="0">
                <a:latin typeface="+mn-lt"/>
                <a:ea typeface="Verdana"/>
                <a:cs typeface="Verdana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>
                <a:latin typeface="+mn-lt"/>
                <a:ea typeface="Verdana"/>
                <a:cs typeface="Verdana"/>
              </a:rPr>
              <a:t>Click </a:t>
            </a:r>
            <a:r>
              <a:rPr lang="en-US" sz="1200" b="1" baseline="0" dirty="0">
                <a:latin typeface="+mn-lt"/>
                <a:ea typeface="Verdana"/>
                <a:cs typeface="Verdana"/>
              </a:rPr>
              <a:t>Align Center</a:t>
            </a:r>
            <a:r>
              <a:rPr lang="en-US" sz="1200" b="0" baseline="0" dirty="0">
                <a:latin typeface="+mn-lt"/>
                <a:ea typeface="Verdana"/>
                <a:cs typeface="Verdana"/>
              </a:rPr>
              <a:t>. </a:t>
            </a:r>
            <a:endParaRPr lang="en-US" sz="1200" baseline="0" dirty="0">
              <a:latin typeface="+mn-lt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+mn-lt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+mn-lt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+mn-lt"/>
              </a:rPr>
              <a:t>To reproduce the text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>
                <a:latin typeface="+mn-lt"/>
              </a:rPr>
              <a:t>On</a:t>
            </a:r>
            <a:r>
              <a:rPr lang="en-US" sz="1200" i="0" baseline="0" dirty="0">
                <a:latin typeface="+mn-lt"/>
              </a:rPr>
              <a:t> the </a:t>
            </a:r>
            <a:r>
              <a:rPr lang="en-US" sz="1200" b="1" i="0" baseline="0" dirty="0">
                <a:latin typeface="+mn-lt"/>
              </a:rPr>
              <a:t>Insert</a:t>
            </a:r>
            <a:r>
              <a:rPr lang="en-US" sz="1200" i="0" baseline="0" dirty="0">
                <a:latin typeface="+mn-lt"/>
              </a:rPr>
              <a:t> tab, in the </a:t>
            </a:r>
            <a:r>
              <a:rPr lang="en-US" sz="1200" b="1" i="0" baseline="0" dirty="0">
                <a:latin typeface="+mn-lt"/>
              </a:rPr>
              <a:t>Text</a:t>
            </a:r>
            <a:r>
              <a:rPr lang="en-US" sz="1200" i="0" baseline="0" dirty="0">
                <a:latin typeface="+mn-lt"/>
              </a:rPr>
              <a:t> group, click </a:t>
            </a:r>
            <a:r>
              <a:rPr lang="en-US" sz="1200" b="1" i="0" baseline="0" dirty="0">
                <a:latin typeface="+mn-lt"/>
              </a:rPr>
              <a:t>Text Box</a:t>
            </a:r>
            <a:r>
              <a:rPr lang="en-US" sz="1200" i="0" baseline="0" dirty="0">
                <a:latin typeface="+mn-lt"/>
              </a:rPr>
              <a:t>, and then on the slide, drag to draw a text box.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>
                <a:latin typeface="+mn-lt"/>
              </a:rPr>
              <a:t>Enter text in the text box and select the text. O</a:t>
            </a:r>
            <a:r>
              <a:rPr lang="en-US" sz="1200" i="0" dirty="0">
                <a:latin typeface="+mn-lt"/>
              </a:rPr>
              <a:t>n the </a:t>
            </a:r>
            <a:r>
              <a:rPr lang="en-US" sz="1200" b="1" i="0" dirty="0">
                <a:latin typeface="+mn-lt"/>
              </a:rPr>
              <a:t>Home</a:t>
            </a:r>
            <a:r>
              <a:rPr lang="en-US" sz="1200" i="0" baseline="0" dirty="0">
                <a:latin typeface="+mn-lt"/>
              </a:rPr>
              <a:t> tab, in the </a:t>
            </a:r>
            <a:r>
              <a:rPr lang="en-US" sz="1200" b="1" i="0" baseline="0" dirty="0">
                <a:latin typeface="+mn-lt"/>
              </a:rPr>
              <a:t>Font</a:t>
            </a:r>
            <a:r>
              <a:rPr lang="en-US" sz="1200" i="0" baseline="0" dirty="0">
                <a:latin typeface="+mn-lt"/>
              </a:rPr>
              <a:t> group,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i="0" baseline="0" dirty="0">
                <a:latin typeface="+mn-lt"/>
              </a:rPr>
              <a:t>In the </a:t>
            </a:r>
            <a:r>
              <a:rPr lang="en-US" sz="1200" b="1" i="0" baseline="0" dirty="0">
                <a:latin typeface="+mn-lt"/>
              </a:rPr>
              <a:t>Font</a:t>
            </a:r>
            <a:r>
              <a:rPr lang="en-US" sz="1200" i="0" baseline="0" dirty="0">
                <a:latin typeface="+mn-lt"/>
              </a:rPr>
              <a:t> list, select </a:t>
            </a:r>
            <a:r>
              <a:rPr lang="en-US" sz="1200" b="1" i="0" baseline="0" dirty="0">
                <a:latin typeface="+mn-lt"/>
              </a:rPr>
              <a:t>Arial Black</a:t>
            </a:r>
            <a:r>
              <a:rPr lang="en-US" sz="1200" b="0" i="0" baseline="0" dirty="0">
                <a:latin typeface="+mn-lt"/>
              </a:rPr>
              <a:t>.</a:t>
            </a:r>
            <a:endParaRPr lang="en-US" sz="1200" i="0" baseline="0" dirty="0">
              <a:latin typeface="+mn-lt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i="0" baseline="0" dirty="0">
                <a:latin typeface="+mn-lt"/>
              </a:rPr>
              <a:t>In the </a:t>
            </a:r>
            <a:r>
              <a:rPr lang="en-US" sz="1200" b="1" i="0" baseline="0" dirty="0">
                <a:latin typeface="+mn-lt"/>
              </a:rPr>
              <a:t>Font Size </a:t>
            </a:r>
            <a:r>
              <a:rPr lang="en-US" sz="1200" i="0" baseline="0" dirty="0">
                <a:latin typeface="+mn-lt"/>
              </a:rPr>
              <a:t>box, enter </a:t>
            </a:r>
            <a:r>
              <a:rPr lang="en-US" sz="1200" b="1" i="0" baseline="0" dirty="0">
                <a:latin typeface="+mn-lt"/>
              </a:rPr>
              <a:t>38</a:t>
            </a:r>
            <a:r>
              <a:rPr lang="en-US" sz="1200" b="0" i="0" baseline="0" dirty="0">
                <a:latin typeface="+mn-lt"/>
              </a:rPr>
              <a:t>.</a:t>
            </a:r>
            <a:endParaRPr lang="en-US" sz="1200" i="0" baseline="0" dirty="0">
              <a:latin typeface="+mn-lt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i="0" baseline="0" dirty="0">
                <a:latin typeface="+mn-lt"/>
              </a:rPr>
              <a:t>Click </a:t>
            </a:r>
            <a:r>
              <a:rPr lang="en-US" sz="1200" b="1" i="0" baseline="0" dirty="0">
                <a:latin typeface="+mn-lt"/>
              </a:rPr>
              <a:t>Bold</a:t>
            </a:r>
            <a:r>
              <a:rPr lang="en-US" sz="1200" b="0" i="0" baseline="0" dirty="0">
                <a:latin typeface="+mn-lt"/>
              </a:rPr>
              <a:t>. </a:t>
            </a:r>
            <a:endParaRPr lang="en-US" sz="1200" i="0" baseline="0" dirty="0">
              <a:latin typeface="+mn-lt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i="0" baseline="0" dirty="0">
                <a:latin typeface="+mn-lt"/>
              </a:rPr>
              <a:t>O</a:t>
            </a:r>
            <a:r>
              <a:rPr lang="en-US" sz="1200" i="0" dirty="0">
                <a:latin typeface="+mn-lt"/>
              </a:rPr>
              <a:t>n the </a:t>
            </a:r>
            <a:r>
              <a:rPr lang="en-US" sz="1200" b="1" i="0" dirty="0">
                <a:latin typeface="+mn-lt"/>
              </a:rPr>
              <a:t>Home</a:t>
            </a:r>
            <a:r>
              <a:rPr lang="en-US" sz="1200" i="0" baseline="0" dirty="0">
                <a:latin typeface="+mn-lt"/>
              </a:rPr>
              <a:t> tab, </a:t>
            </a:r>
            <a:r>
              <a:rPr lang="en-US" sz="1200" b="0" i="0" baseline="0" dirty="0">
                <a:latin typeface="+mn-lt"/>
              </a:rPr>
              <a:t>i</a:t>
            </a:r>
            <a:r>
              <a:rPr lang="en-US" sz="1200" i="0" baseline="0" dirty="0">
                <a:latin typeface="+mn-lt"/>
              </a:rPr>
              <a:t>n the </a:t>
            </a:r>
            <a:r>
              <a:rPr lang="en-US" sz="1200" b="1" i="0" baseline="0" dirty="0">
                <a:latin typeface="+mn-lt"/>
              </a:rPr>
              <a:t>Paragraph</a:t>
            </a:r>
            <a:r>
              <a:rPr lang="en-US" sz="1200" i="0" baseline="0" dirty="0">
                <a:latin typeface="+mn-lt"/>
              </a:rPr>
              <a:t> group, click </a:t>
            </a:r>
            <a:r>
              <a:rPr lang="en-US" sz="1200" b="1" i="0" baseline="0" dirty="0">
                <a:latin typeface="+mn-lt"/>
              </a:rPr>
              <a:t>Center </a:t>
            </a:r>
            <a:r>
              <a:rPr lang="en-US" sz="1200" i="0" baseline="0" dirty="0">
                <a:latin typeface="+mn-lt"/>
              </a:rPr>
              <a:t>to center the text in the text box.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dirty="0"/>
              <a:t>Select the text box. Under </a:t>
            </a:r>
            <a:r>
              <a:rPr lang="en-US" sz="1200" b="1" dirty="0"/>
              <a:t>Drawing</a:t>
            </a:r>
            <a:r>
              <a:rPr lang="en-US" sz="1200" b="1" baseline="0" dirty="0"/>
              <a:t> Tools</a:t>
            </a:r>
            <a:r>
              <a:rPr lang="en-US" sz="1200" b="0" baseline="0" dirty="0"/>
              <a:t>, on the </a:t>
            </a:r>
            <a:r>
              <a:rPr lang="en-US" sz="1200" b="1" baseline="0" dirty="0"/>
              <a:t>Format</a:t>
            </a:r>
            <a:r>
              <a:rPr lang="en-US" sz="1200" b="0" baseline="0" dirty="0"/>
              <a:t> tab, in the bottom right corner of the </a:t>
            </a:r>
            <a:r>
              <a:rPr lang="en-US" sz="1200" b="1" baseline="0" dirty="0"/>
              <a:t>WordArt Styles </a:t>
            </a:r>
            <a:r>
              <a:rPr lang="en-US" sz="1200" b="0" baseline="0" dirty="0"/>
              <a:t>group, click the </a:t>
            </a:r>
            <a:r>
              <a:rPr lang="en-US" sz="1200" b="1" baseline="0" dirty="0"/>
              <a:t>Format Text Effects </a:t>
            </a:r>
            <a:r>
              <a:rPr lang="en-US" sz="1200" b="0" baseline="0" dirty="0"/>
              <a:t>dialog box launcher. In the</a:t>
            </a:r>
            <a:r>
              <a:rPr lang="en-US" sz="1200" b="1" baseline="0" dirty="0"/>
              <a:t> Format Text Effects </a:t>
            </a:r>
            <a:r>
              <a:rPr lang="en-US" sz="1200" b="0" baseline="0" dirty="0"/>
              <a:t>dialog box,</a:t>
            </a:r>
            <a:r>
              <a:rPr lang="en-US" sz="1200" b="1" baseline="0" dirty="0"/>
              <a:t> </a:t>
            </a:r>
            <a:r>
              <a:rPr lang="en-US" sz="1200" b="0" baseline="0" dirty="0"/>
              <a:t>click </a:t>
            </a:r>
            <a:r>
              <a:rPr lang="en-US" sz="1200" b="1" baseline="0" dirty="0"/>
              <a:t>Text Fill </a:t>
            </a:r>
            <a:r>
              <a:rPr lang="en-US" sz="1200" b="0" baseline="0" dirty="0"/>
              <a:t>in the left pane, select </a:t>
            </a:r>
            <a:r>
              <a:rPr lang="en-US" sz="1200" b="1" baseline="0" dirty="0"/>
              <a:t>Gradient fill</a:t>
            </a:r>
            <a:r>
              <a:rPr lang="en-US" sz="1200" b="0" baseline="0" dirty="0"/>
              <a:t> the </a:t>
            </a:r>
            <a:r>
              <a:rPr lang="en-US" sz="1200" b="1" baseline="0" dirty="0"/>
              <a:t>Text Fill</a:t>
            </a:r>
            <a:r>
              <a:rPr lang="en-US" sz="1200" b="0" baseline="0" dirty="0"/>
              <a:t>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Down 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second option from the left). 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drop-down list.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three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stops appear on the slider, then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1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0%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  <a:defRPr/>
            </a:pPr>
            <a:r>
              <a:rPr lang="en-US" sz="1200" dirty="0"/>
              <a:t>Click the button next to </a:t>
            </a:r>
            <a:r>
              <a:rPr lang="en-US" sz="1200" b="1" dirty="0"/>
              <a:t>Color</a:t>
            </a:r>
            <a:r>
              <a:rPr lang="en-US" sz="1200" dirty="0"/>
              <a:t>, click </a:t>
            </a:r>
            <a:r>
              <a:rPr lang="en-US" sz="1200" b="1" dirty="0"/>
              <a:t>More Colors</a:t>
            </a:r>
            <a:r>
              <a:rPr lang="en-US" sz="1200" dirty="0"/>
              <a:t>, and then in the </a:t>
            </a:r>
            <a:r>
              <a:rPr lang="en-US" sz="1200" b="1" dirty="0"/>
              <a:t>Colors</a:t>
            </a:r>
            <a:r>
              <a:rPr lang="en-US" sz="1200" dirty="0"/>
              <a:t> dialog box, on the </a:t>
            </a:r>
            <a:r>
              <a:rPr lang="en-US" sz="1200" b="1" dirty="0"/>
              <a:t>Custom</a:t>
            </a:r>
            <a:r>
              <a:rPr lang="en-US" sz="1200" dirty="0"/>
              <a:t> tab, enter values for </a:t>
            </a:r>
            <a:r>
              <a:rPr lang="en-US" sz="1200" b="0" dirty="0"/>
              <a:t>Red: </a:t>
            </a:r>
            <a:r>
              <a:rPr lang="en-US" sz="1200" b="1" dirty="0"/>
              <a:t>255</a:t>
            </a:r>
            <a:r>
              <a:rPr lang="en-US" sz="1200" b="0" dirty="0"/>
              <a:t>,</a:t>
            </a:r>
            <a:r>
              <a:rPr lang="en-US" sz="1200" b="1" dirty="0"/>
              <a:t> </a:t>
            </a:r>
            <a:r>
              <a:rPr lang="en-US" sz="1200" b="0" dirty="0"/>
              <a:t>Green: </a:t>
            </a:r>
            <a:r>
              <a:rPr lang="en-US" sz="1200" b="1" dirty="0"/>
              <a:t>214</a:t>
            </a:r>
            <a:r>
              <a:rPr lang="en-US" sz="1200" b="0" dirty="0"/>
              <a:t>, Blue: </a:t>
            </a:r>
            <a:r>
              <a:rPr lang="en-US" sz="1200" b="1" dirty="0"/>
              <a:t>63</a:t>
            </a:r>
            <a:r>
              <a:rPr lang="en-US" sz="1200" dirty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2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slider, and then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75%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  <a:defRPr/>
            </a:pPr>
            <a:r>
              <a:rPr lang="en-US" sz="1200" dirty="0"/>
              <a:t>Click the button next to </a:t>
            </a:r>
            <a:r>
              <a:rPr lang="en-US" sz="1200" b="1" dirty="0"/>
              <a:t>Color</a:t>
            </a:r>
            <a:r>
              <a:rPr lang="en-US" sz="1200" dirty="0"/>
              <a:t>, click </a:t>
            </a:r>
            <a:r>
              <a:rPr lang="en-US" sz="1200" b="1" dirty="0"/>
              <a:t>More Colors</a:t>
            </a:r>
            <a:r>
              <a:rPr lang="en-US" sz="1200" dirty="0"/>
              <a:t>, and then in the </a:t>
            </a:r>
            <a:r>
              <a:rPr lang="en-US" sz="1200" b="1" dirty="0"/>
              <a:t>Colors</a:t>
            </a:r>
            <a:r>
              <a:rPr lang="en-US" sz="1200" dirty="0"/>
              <a:t> dialog box, on the </a:t>
            </a:r>
            <a:r>
              <a:rPr lang="en-US" sz="1200" b="1" dirty="0"/>
              <a:t>Custom</a:t>
            </a:r>
            <a:r>
              <a:rPr lang="en-US" sz="1200" dirty="0"/>
              <a:t> tab, enter values for </a:t>
            </a:r>
            <a:r>
              <a:rPr lang="en-US" sz="1200" b="0" dirty="0"/>
              <a:t>Red: </a:t>
            </a:r>
            <a:r>
              <a:rPr lang="en-US" sz="1200" b="1" dirty="0"/>
              <a:t>255</a:t>
            </a:r>
            <a:r>
              <a:rPr lang="en-US" sz="1200" b="0" dirty="0"/>
              <a:t>, Green:</a:t>
            </a:r>
            <a:r>
              <a:rPr lang="en-US" sz="1200" b="1" dirty="0"/>
              <a:t> 192</a:t>
            </a:r>
            <a:r>
              <a:rPr lang="en-US" sz="1200" b="0" dirty="0"/>
              <a:t>, Blue: </a:t>
            </a:r>
            <a:r>
              <a:rPr lang="en-US" sz="1200" b="1" dirty="0"/>
              <a:t>0</a:t>
            </a:r>
            <a:r>
              <a:rPr lang="en-US" sz="1200" dirty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3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slider, and then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  <a:defRPr/>
            </a:pPr>
            <a:r>
              <a:rPr lang="en-US" sz="1200" dirty="0"/>
              <a:t>Click the button next to </a:t>
            </a:r>
            <a:r>
              <a:rPr lang="en-US" sz="1200" b="1" dirty="0"/>
              <a:t>Color</a:t>
            </a:r>
            <a:r>
              <a:rPr lang="en-US" sz="1200" dirty="0"/>
              <a:t>, click </a:t>
            </a:r>
            <a:r>
              <a:rPr lang="en-US" sz="1200" b="1" dirty="0"/>
              <a:t>More Colors</a:t>
            </a:r>
            <a:r>
              <a:rPr lang="en-US" sz="1200" dirty="0"/>
              <a:t>, and then in the </a:t>
            </a:r>
            <a:r>
              <a:rPr lang="en-US" sz="1200" b="1" dirty="0"/>
              <a:t>Colors</a:t>
            </a:r>
            <a:r>
              <a:rPr lang="en-US" sz="1200" dirty="0"/>
              <a:t> dialog box, on the </a:t>
            </a:r>
            <a:r>
              <a:rPr lang="en-US" sz="1200" b="1" dirty="0"/>
              <a:t>Custom</a:t>
            </a:r>
            <a:r>
              <a:rPr lang="en-US" sz="1200" dirty="0"/>
              <a:t> tab, enter values for </a:t>
            </a:r>
            <a:r>
              <a:rPr lang="en-US" sz="1200" b="0" dirty="0"/>
              <a:t>Red: </a:t>
            </a:r>
            <a:r>
              <a:rPr lang="en-US" sz="1200" b="1" dirty="0"/>
              <a:t>255</a:t>
            </a:r>
            <a:r>
              <a:rPr lang="en-US" sz="1200" b="0" dirty="0"/>
              <a:t>, Green: </a:t>
            </a:r>
            <a:r>
              <a:rPr lang="en-US" sz="1200" b="1" dirty="0"/>
              <a:t>162</a:t>
            </a:r>
            <a:r>
              <a:rPr lang="en-US" sz="1200" b="0" dirty="0"/>
              <a:t>, Blue: </a:t>
            </a:r>
            <a:r>
              <a:rPr lang="en-US" sz="1200" b="1" dirty="0"/>
              <a:t>96</a:t>
            </a:r>
            <a:r>
              <a:rPr lang="en-US" sz="1200" dirty="0"/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/>
              <a:t>Also in the </a:t>
            </a:r>
            <a:r>
              <a:rPr lang="en-US" sz="1200" b="1" dirty="0"/>
              <a:t>Format</a:t>
            </a:r>
            <a:r>
              <a:rPr lang="en-US" sz="1200" b="1" baseline="0" dirty="0"/>
              <a:t> Text Effects </a:t>
            </a:r>
            <a:r>
              <a:rPr lang="en-US" sz="1200" baseline="0" dirty="0"/>
              <a:t>dialog box, click </a:t>
            </a:r>
            <a:r>
              <a:rPr lang="en-US" sz="1200" b="1" baseline="0" dirty="0"/>
              <a:t>Shadow </a:t>
            </a:r>
            <a:r>
              <a:rPr lang="en-US" sz="1200" baseline="0" dirty="0"/>
              <a:t>in the left pane. In the </a:t>
            </a:r>
            <a:r>
              <a:rPr lang="en-US" sz="1200" b="1" baseline="0" dirty="0"/>
              <a:t>Shadow</a:t>
            </a:r>
            <a:r>
              <a:rPr lang="en-US" sz="1200" baseline="0" dirty="0"/>
              <a:t> pane, click the button next to </a:t>
            </a:r>
            <a:r>
              <a:rPr lang="en-US" sz="1200" b="1" baseline="0" dirty="0"/>
              <a:t>Presets</a:t>
            </a:r>
            <a:r>
              <a:rPr lang="en-US" sz="1200" baseline="0" dirty="0"/>
              <a:t>, under </a:t>
            </a:r>
            <a:r>
              <a:rPr lang="en-US" sz="1200" b="1" baseline="0" dirty="0"/>
              <a:t>Outer</a:t>
            </a:r>
            <a:r>
              <a:rPr lang="en-US" sz="1200" baseline="0" dirty="0"/>
              <a:t> click </a:t>
            </a:r>
            <a:r>
              <a:rPr lang="en-US" sz="1200" b="1" baseline="0" dirty="0"/>
              <a:t>Offset Bottom </a:t>
            </a:r>
            <a:r>
              <a:rPr lang="en-US" sz="1200" baseline="0" dirty="0"/>
              <a:t>(first row, second option from the left), and then do the following:</a:t>
            </a:r>
          </a:p>
          <a:p>
            <a:pPr marL="685800" lvl="1" indent="-228600">
              <a:buFont typeface="Arial" pitchFamily="34" charset="0"/>
              <a:buChar char="•"/>
              <a:defRPr/>
            </a:pPr>
            <a:r>
              <a:rPr lang="en-US" sz="1200" baseline="0" dirty="0"/>
              <a:t>In the </a:t>
            </a:r>
            <a:r>
              <a:rPr lang="en-US" sz="1200" b="1" baseline="0" dirty="0"/>
              <a:t>Transparency</a:t>
            </a:r>
            <a:r>
              <a:rPr lang="en-US" sz="1200" baseline="0" dirty="0"/>
              <a:t> box, enter </a:t>
            </a:r>
            <a:r>
              <a:rPr lang="en-US" sz="1200" b="1" baseline="0" dirty="0"/>
              <a:t>70%</a:t>
            </a:r>
            <a:r>
              <a:rPr lang="en-US" sz="1200" baseline="0" dirty="0"/>
              <a:t>.</a:t>
            </a:r>
          </a:p>
          <a:p>
            <a:pPr marL="685800" lvl="1" indent="-228600">
              <a:buFont typeface="Arial" pitchFamily="34" charset="0"/>
              <a:buChar char="•"/>
              <a:defRPr/>
            </a:pPr>
            <a:r>
              <a:rPr lang="en-US" sz="1200" baseline="0" dirty="0"/>
              <a:t>In the </a:t>
            </a:r>
            <a:r>
              <a:rPr lang="en-US" sz="1200" b="1" baseline="0" dirty="0"/>
              <a:t>Size</a:t>
            </a:r>
            <a:r>
              <a:rPr lang="en-US" sz="1200" baseline="0" dirty="0"/>
              <a:t> box, enter </a:t>
            </a:r>
            <a:r>
              <a:rPr lang="en-US" sz="1200" b="1" baseline="0" dirty="0"/>
              <a:t>100%</a:t>
            </a:r>
            <a:r>
              <a:rPr lang="en-US" sz="1200" baseline="0" dirty="0"/>
              <a:t>.</a:t>
            </a:r>
          </a:p>
          <a:p>
            <a:pPr marL="685800" lvl="1" indent="-228600">
              <a:buFont typeface="Arial" pitchFamily="34" charset="0"/>
              <a:buChar char="•"/>
              <a:defRPr/>
            </a:pPr>
            <a:r>
              <a:rPr lang="en-US" sz="1200" baseline="0" dirty="0"/>
              <a:t>In the </a:t>
            </a:r>
            <a:r>
              <a:rPr lang="en-US" sz="1200" b="1" baseline="0" dirty="0"/>
              <a:t>Blur</a:t>
            </a:r>
            <a:r>
              <a:rPr lang="en-US" sz="1200" baseline="0" dirty="0"/>
              <a:t> box, enter </a:t>
            </a:r>
            <a:r>
              <a:rPr lang="en-US" sz="1200" b="1" baseline="0" dirty="0"/>
              <a:t>6.3 pt</a:t>
            </a:r>
            <a:r>
              <a:rPr lang="en-US" sz="1200" baseline="0" dirty="0"/>
              <a:t>.</a:t>
            </a:r>
          </a:p>
          <a:p>
            <a:pPr marL="685800" lvl="1" indent="-228600">
              <a:buFont typeface="Arial" pitchFamily="34" charset="0"/>
              <a:buChar char="•"/>
              <a:defRPr/>
            </a:pPr>
            <a:r>
              <a:rPr lang="en-US" sz="1200" baseline="0" dirty="0"/>
              <a:t>In the </a:t>
            </a:r>
            <a:r>
              <a:rPr lang="en-US" sz="1200" b="1" baseline="0" dirty="0"/>
              <a:t>Angle</a:t>
            </a:r>
            <a:r>
              <a:rPr lang="en-US" sz="1200" baseline="0" dirty="0"/>
              <a:t> box, enter </a:t>
            </a:r>
            <a:r>
              <a:rPr lang="en-US" sz="1200" b="1" baseline="0" dirty="0"/>
              <a:t>84°</a:t>
            </a:r>
            <a:r>
              <a:rPr lang="en-US" sz="1200" baseline="0" dirty="0"/>
              <a:t>.</a:t>
            </a:r>
          </a:p>
          <a:p>
            <a:pPr marL="685800" lvl="1" indent="-228600">
              <a:buFont typeface="Arial" pitchFamily="34" charset="0"/>
              <a:buChar char="•"/>
              <a:defRPr/>
            </a:pPr>
            <a:r>
              <a:rPr lang="en-US" sz="1200" baseline="0" dirty="0"/>
              <a:t>In the </a:t>
            </a:r>
            <a:r>
              <a:rPr lang="en-US" sz="1200" b="1" baseline="0" dirty="0"/>
              <a:t>Distance</a:t>
            </a:r>
            <a:r>
              <a:rPr lang="en-US" sz="1200" baseline="0" dirty="0"/>
              <a:t> box, enter </a:t>
            </a:r>
            <a:r>
              <a:rPr lang="en-US" sz="1200" b="1" baseline="0" dirty="0"/>
              <a:t>3.2 pt</a:t>
            </a:r>
            <a:r>
              <a:rPr lang="en-US" sz="1200" baseline="0" dirty="0"/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/>
              <a:t>Also in the </a:t>
            </a:r>
            <a:r>
              <a:rPr lang="en-US" sz="1200" b="1" dirty="0"/>
              <a:t>Format</a:t>
            </a:r>
            <a:r>
              <a:rPr lang="en-US" sz="1200" b="1" baseline="0" dirty="0"/>
              <a:t> Text Effects </a:t>
            </a:r>
            <a:r>
              <a:rPr lang="en-US" sz="1200" baseline="0" dirty="0"/>
              <a:t>dialog box, click </a:t>
            </a:r>
            <a:r>
              <a:rPr lang="en-US" sz="1200" b="1" baseline="0" dirty="0"/>
              <a:t>3-D Format </a:t>
            </a:r>
            <a:r>
              <a:rPr lang="en-US" sz="1200" baseline="0" dirty="0"/>
              <a:t>in the left pane, and then do the following in the </a:t>
            </a:r>
            <a:r>
              <a:rPr lang="en-US" sz="1200" b="1" baseline="0" dirty="0"/>
              <a:t>3-D Format </a:t>
            </a:r>
            <a:r>
              <a:rPr lang="en-US" sz="1200" baseline="0" dirty="0"/>
              <a:t>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>
                <a:latin typeface="+mn-lt"/>
              </a:rPr>
              <a:t>Under </a:t>
            </a:r>
            <a:r>
              <a:rPr lang="en-US" sz="1200" b="1" i="0" baseline="0" dirty="0">
                <a:latin typeface="+mn-lt"/>
              </a:rPr>
              <a:t>Bevel</a:t>
            </a:r>
            <a:r>
              <a:rPr lang="en-US" sz="1200" b="0" i="0" baseline="0" dirty="0">
                <a:latin typeface="+mn-lt"/>
              </a:rPr>
              <a:t>, click the button next to </a:t>
            </a:r>
            <a:r>
              <a:rPr lang="en-US" sz="1200" b="1" i="0" baseline="0" dirty="0">
                <a:latin typeface="+mn-lt"/>
              </a:rPr>
              <a:t>Top</a:t>
            </a:r>
            <a:r>
              <a:rPr lang="en-US" sz="1200" b="0" i="0" baseline="0" dirty="0">
                <a:latin typeface="+mn-lt"/>
              </a:rPr>
              <a:t>, and then under </a:t>
            </a:r>
            <a:r>
              <a:rPr lang="en-US" sz="1200" b="1" i="0" baseline="0" dirty="0">
                <a:latin typeface="+mn-lt"/>
              </a:rPr>
              <a:t>Bevel</a:t>
            </a:r>
            <a:r>
              <a:rPr lang="en-US" sz="1200" b="0" i="0" baseline="0" dirty="0">
                <a:latin typeface="+mn-lt"/>
              </a:rPr>
              <a:t> click </a:t>
            </a:r>
            <a:r>
              <a:rPr lang="en-US" sz="1200" b="1" i="0" baseline="0" dirty="0">
                <a:latin typeface="+mn-lt"/>
              </a:rPr>
              <a:t>Circle</a:t>
            </a:r>
            <a:r>
              <a:rPr lang="en-US" sz="1200" b="0" i="0" baseline="0" dirty="0">
                <a:latin typeface="+mn-lt"/>
              </a:rPr>
              <a:t> (first row, first option from the left). Next to </a:t>
            </a:r>
            <a:r>
              <a:rPr lang="en-US" sz="1200" b="1" i="0" baseline="0" dirty="0">
                <a:latin typeface="+mn-lt"/>
              </a:rPr>
              <a:t>Top</a:t>
            </a:r>
            <a:r>
              <a:rPr lang="en-US" sz="1200" b="0" i="0" baseline="0" dirty="0">
                <a:latin typeface="+mn-lt"/>
              </a:rPr>
              <a:t>, in the </a:t>
            </a:r>
            <a:r>
              <a:rPr lang="en-US" sz="1200" b="1" i="0" baseline="0" dirty="0">
                <a:latin typeface="+mn-lt"/>
              </a:rPr>
              <a:t>Width</a:t>
            </a:r>
            <a:r>
              <a:rPr lang="en-US" sz="1200" b="0" i="0" baseline="0" dirty="0">
                <a:latin typeface="+mn-lt"/>
              </a:rPr>
              <a:t> box, enter </a:t>
            </a:r>
            <a:r>
              <a:rPr lang="en-US" sz="1200" b="1" i="0" baseline="0" dirty="0">
                <a:latin typeface="+mn-lt"/>
              </a:rPr>
              <a:t>2 pt</a:t>
            </a:r>
            <a:r>
              <a:rPr lang="en-US" sz="1200" b="0" i="0" baseline="0" dirty="0">
                <a:latin typeface="+mn-lt"/>
              </a:rPr>
              <a:t>, and in the </a:t>
            </a:r>
            <a:r>
              <a:rPr lang="en-US" sz="1200" b="1" i="0" baseline="0" dirty="0">
                <a:latin typeface="+mn-lt"/>
              </a:rPr>
              <a:t>Height</a:t>
            </a:r>
            <a:r>
              <a:rPr lang="en-US" sz="1200" b="0" i="0" baseline="0" dirty="0">
                <a:latin typeface="+mn-lt"/>
              </a:rPr>
              <a:t> box, enter </a:t>
            </a:r>
            <a:r>
              <a:rPr lang="en-US" sz="1200" b="1" i="0" baseline="0" dirty="0">
                <a:latin typeface="+mn-lt"/>
              </a:rPr>
              <a:t>2 pt</a:t>
            </a:r>
            <a:r>
              <a:rPr lang="en-US" sz="1200" b="0" i="0" baseline="0" dirty="0">
                <a:latin typeface="+mn-lt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aseline="0" dirty="0"/>
              <a:t>Under </a:t>
            </a:r>
            <a:r>
              <a:rPr lang="en-US" sz="1200" b="1" baseline="0" dirty="0"/>
              <a:t>Contour</a:t>
            </a:r>
            <a:r>
              <a:rPr lang="en-US" sz="1200" baseline="0" dirty="0"/>
              <a:t>, c</a:t>
            </a:r>
            <a:r>
              <a:rPr lang="en-US" sz="1200" dirty="0"/>
              <a:t>lick the button next to </a:t>
            </a:r>
            <a:r>
              <a:rPr lang="en-US" sz="1200" b="1" dirty="0"/>
              <a:t>Color</a:t>
            </a:r>
            <a:r>
              <a:rPr lang="en-US" sz="1200" dirty="0"/>
              <a:t>, click </a:t>
            </a:r>
            <a:r>
              <a:rPr lang="en-US" sz="1200" b="1" dirty="0"/>
              <a:t>More Colors</a:t>
            </a:r>
            <a:r>
              <a:rPr lang="en-US" sz="1200" dirty="0"/>
              <a:t>, and then in the </a:t>
            </a:r>
            <a:r>
              <a:rPr lang="en-US" sz="1200" b="1" dirty="0"/>
              <a:t>Colors</a:t>
            </a:r>
            <a:r>
              <a:rPr lang="en-US" sz="1200" dirty="0"/>
              <a:t> dialog box, on the </a:t>
            </a:r>
            <a:r>
              <a:rPr lang="en-US" sz="1200" b="1" dirty="0"/>
              <a:t>Custom</a:t>
            </a:r>
            <a:r>
              <a:rPr lang="en-US" sz="1200" dirty="0"/>
              <a:t> tab, enter values for </a:t>
            </a:r>
            <a:r>
              <a:rPr lang="en-US" sz="1200" b="0" dirty="0"/>
              <a:t>Red: </a:t>
            </a:r>
            <a:r>
              <a:rPr lang="en-US" sz="1200" b="1" dirty="0"/>
              <a:t>215, </a:t>
            </a:r>
            <a:r>
              <a:rPr lang="en-US" sz="1200" b="0" dirty="0"/>
              <a:t>Green: </a:t>
            </a:r>
            <a:r>
              <a:rPr lang="en-US" sz="1200" b="1" dirty="0"/>
              <a:t>130</a:t>
            </a:r>
            <a:r>
              <a:rPr lang="en-US" sz="1200" b="0" dirty="0"/>
              <a:t>, Blue: </a:t>
            </a:r>
            <a:r>
              <a:rPr lang="en-US" sz="1200" b="1" dirty="0"/>
              <a:t>60</a:t>
            </a:r>
            <a:r>
              <a:rPr lang="en-US" sz="1200" dirty="0"/>
              <a:t>. In the </a:t>
            </a:r>
            <a:r>
              <a:rPr lang="en-US" sz="1200" b="1" i="0" dirty="0"/>
              <a:t>Size</a:t>
            </a:r>
            <a:r>
              <a:rPr lang="en-US" sz="1200" dirty="0"/>
              <a:t> box, enter </a:t>
            </a:r>
            <a:r>
              <a:rPr lang="en-US" sz="1200" b="1" dirty="0"/>
              <a:t>1 pt</a:t>
            </a:r>
            <a:r>
              <a:rPr lang="en-US" sz="1200" dirty="0"/>
              <a:t>. 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Surface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list, under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Warm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Matte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(second option from the left).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Lighting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under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Special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select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Glow 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option from the left). In the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Angle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90°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slide, drag the text box just above the bottom edge of the rectangle.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="0" i="0" baseline="0" dirty="0">
                <a:latin typeface="+mn-lt"/>
              </a:rPr>
              <a:t>On the </a:t>
            </a:r>
            <a:r>
              <a:rPr lang="en-US" sz="1200" b="1" i="0" baseline="0" dirty="0">
                <a:latin typeface="+mn-lt"/>
              </a:rPr>
              <a:t>Home</a:t>
            </a:r>
            <a:r>
              <a:rPr lang="en-US" sz="1200" b="0" i="0" baseline="0" dirty="0">
                <a:latin typeface="+mn-lt"/>
              </a:rPr>
              <a:t> tab, in the </a:t>
            </a:r>
            <a:r>
              <a:rPr lang="en-US" sz="1200" b="1" i="0" baseline="0" dirty="0">
                <a:latin typeface="+mn-lt"/>
              </a:rPr>
              <a:t>Drawing</a:t>
            </a:r>
            <a:r>
              <a:rPr lang="en-US" sz="1200" b="0" i="0" baseline="0" dirty="0">
                <a:latin typeface="+mn-lt"/>
              </a:rPr>
              <a:t> group, click </a:t>
            </a:r>
            <a:r>
              <a:rPr lang="en-US" sz="1200" b="1" i="0" baseline="0" dirty="0">
                <a:latin typeface="+mn-lt"/>
              </a:rPr>
              <a:t>Arrange</a:t>
            </a:r>
            <a:r>
              <a:rPr lang="en-US" sz="1200" b="0" i="0" baseline="0" dirty="0">
                <a:latin typeface="+mn-lt"/>
              </a:rPr>
              <a:t>, point to </a:t>
            </a:r>
            <a:r>
              <a:rPr lang="en-US" sz="1200" b="1" i="0" baseline="0" dirty="0">
                <a:latin typeface="+mn-lt"/>
              </a:rPr>
              <a:t>Align</a:t>
            </a:r>
            <a:r>
              <a:rPr lang="en-US" sz="1200" b="0" i="0" baseline="0" dirty="0">
                <a:latin typeface="+mn-lt"/>
              </a:rPr>
              <a:t>,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Align to Slide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Align Center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en-US" sz="1200" b="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endParaRPr lang="en-US" sz="1200" b="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Tx/>
              <a:buNone/>
              <a:defRPr/>
            </a:pPr>
            <a:endParaRPr lang="en-US" sz="1200" dirty="0">
              <a:latin typeface="+mn-lt"/>
            </a:endParaRPr>
          </a:p>
          <a:p>
            <a:pPr marL="228600" lvl="0" indent="-228600">
              <a:buFontTx/>
              <a:buNone/>
              <a:defRPr/>
            </a:pPr>
            <a:r>
              <a:rPr lang="en-US" sz="1200" dirty="0">
                <a:latin typeface="+mn-lt"/>
              </a:rPr>
              <a:t>To reproduce the line on this slide, do the following:</a:t>
            </a:r>
            <a:endParaRPr lang="en-US" sz="1200" baseline="0" dirty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>
                <a:latin typeface="+mn-lt"/>
              </a:rPr>
              <a:t>On</a:t>
            </a:r>
            <a:r>
              <a:rPr lang="en-US" sz="1200" i="0" baseline="0" dirty="0">
                <a:latin typeface="+mn-lt"/>
              </a:rPr>
              <a:t> the </a:t>
            </a:r>
            <a:r>
              <a:rPr lang="en-US" sz="1200" b="1" i="0" baseline="0" dirty="0">
                <a:latin typeface="+mn-lt"/>
              </a:rPr>
              <a:t>Home</a:t>
            </a:r>
            <a:r>
              <a:rPr lang="en-US" sz="1200" i="0" baseline="0" dirty="0">
                <a:latin typeface="+mn-lt"/>
              </a:rPr>
              <a:t> tab, in the </a:t>
            </a:r>
            <a:r>
              <a:rPr lang="en-US" sz="1200" b="1" i="0" baseline="0" dirty="0">
                <a:latin typeface="+mn-lt"/>
              </a:rPr>
              <a:t>Drawing</a:t>
            </a:r>
            <a:r>
              <a:rPr lang="en-US" sz="1200" i="0" baseline="0" dirty="0">
                <a:latin typeface="+mn-lt"/>
              </a:rPr>
              <a:t> group, click </a:t>
            </a:r>
            <a:r>
              <a:rPr lang="en-US" sz="1200" b="1" i="0" baseline="0" dirty="0">
                <a:latin typeface="+mn-lt"/>
              </a:rPr>
              <a:t>Shapes</a:t>
            </a:r>
            <a:r>
              <a:rPr lang="en-US" sz="1200" i="0" baseline="0" dirty="0">
                <a:latin typeface="+mn-lt"/>
              </a:rPr>
              <a:t>, and then under </a:t>
            </a:r>
            <a:r>
              <a:rPr lang="en-US" sz="1200" b="1" i="0" baseline="0" dirty="0">
                <a:latin typeface="+mn-lt"/>
              </a:rPr>
              <a:t>Lines</a:t>
            </a:r>
            <a:r>
              <a:rPr lang="en-US" sz="1200" i="0" baseline="0" dirty="0">
                <a:latin typeface="+mn-lt"/>
              </a:rPr>
              <a:t> click </a:t>
            </a:r>
            <a:r>
              <a:rPr lang="en-US" sz="1200" b="1" baseline="0" dirty="0">
                <a:latin typeface="+mn-lt"/>
              </a:rPr>
              <a:t>Line </a:t>
            </a:r>
            <a:r>
              <a:rPr lang="en-US" sz="1200" b="0" i="0" baseline="0" dirty="0">
                <a:latin typeface="+mn-lt"/>
              </a:rPr>
              <a:t>(first option from the left). On the slide, press and hold SHIFT, and then drag to draw a straight, horizontal  line.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>
                <a:latin typeface="+mn-lt"/>
              </a:rPr>
              <a:t>Select the line. U</a:t>
            </a:r>
            <a:r>
              <a:rPr lang="en-US" sz="1200" baseline="0" dirty="0">
                <a:latin typeface="+mn-lt"/>
              </a:rPr>
              <a:t>nder </a:t>
            </a:r>
            <a:r>
              <a:rPr lang="en-US" sz="1200" b="1" baseline="0" dirty="0">
                <a:latin typeface="+mn-lt"/>
              </a:rPr>
              <a:t>Drawing Tools </a:t>
            </a:r>
            <a:r>
              <a:rPr lang="en-US" sz="1200" baseline="0" dirty="0">
                <a:latin typeface="+mn-lt"/>
              </a:rPr>
              <a:t>, on the </a:t>
            </a:r>
            <a:r>
              <a:rPr lang="en-US" sz="1200" b="1" baseline="0" dirty="0">
                <a:latin typeface="+mn-lt"/>
              </a:rPr>
              <a:t>Format</a:t>
            </a:r>
            <a:r>
              <a:rPr lang="en-US" sz="1200" baseline="0" dirty="0">
                <a:latin typeface="+mn-lt"/>
              </a:rPr>
              <a:t> tab, in the </a:t>
            </a:r>
            <a:r>
              <a:rPr lang="en-US" sz="1200" b="1" baseline="0" dirty="0">
                <a:latin typeface="+mn-lt"/>
              </a:rPr>
              <a:t>Size</a:t>
            </a:r>
            <a:r>
              <a:rPr lang="en-US" sz="1200" baseline="0" dirty="0">
                <a:latin typeface="+mn-lt"/>
              </a:rPr>
              <a:t> group, in the </a:t>
            </a:r>
            <a:r>
              <a:rPr lang="en-US" sz="1200" b="1" baseline="0" dirty="0">
                <a:latin typeface="+mn-lt"/>
              </a:rPr>
              <a:t>Shape Width </a:t>
            </a:r>
            <a:r>
              <a:rPr lang="en-US" sz="1200" baseline="0" dirty="0">
                <a:latin typeface="+mn-lt"/>
              </a:rPr>
              <a:t>box, enter </a:t>
            </a:r>
            <a:r>
              <a:rPr lang="en-US" sz="1200" b="1" baseline="0" dirty="0">
                <a:latin typeface="+mn-lt"/>
              </a:rPr>
              <a:t>10”</a:t>
            </a:r>
            <a:r>
              <a:rPr lang="en-US" sz="1200" b="0" baseline="0" dirty="0">
                <a:latin typeface="+mn-lt"/>
                <a:ea typeface="Verdana"/>
                <a:cs typeface="Verdana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>
                <a:latin typeface="+mn-lt"/>
              </a:rPr>
              <a:t>Under </a:t>
            </a:r>
            <a:r>
              <a:rPr lang="en-US" sz="1200" b="1" i="0" baseline="0" dirty="0">
                <a:latin typeface="+mn-lt"/>
              </a:rPr>
              <a:t>Drawing Tools</a:t>
            </a:r>
            <a:r>
              <a:rPr lang="en-US" sz="1200" b="0" i="0" baseline="0" dirty="0">
                <a:latin typeface="+mn-lt"/>
              </a:rPr>
              <a:t>, on the </a:t>
            </a:r>
            <a:r>
              <a:rPr lang="en-US" sz="1200" b="1" i="0" baseline="0" dirty="0">
                <a:latin typeface="+mn-lt"/>
              </a:rPr>
              <a:t>Format</a:t>
            </a:r>
            <a:r>
              <a:rPr lang="en-US" sz="1200" b="0" i="0" baseline="0" dirty="0">
                <a:latin typeface="+mn-lt"/>
              </a:rPr>
              <a:t> tab, in the bottom right corner of the </a:t>
            </a:r>
            <a:r>
              <a:rPr lang="en-US" sz="1200" b="1" i="0" baseline="0" dirty="0">
                <a:latin typeface="+mn-lt"/>
              </a:rPr>
              <a:t>Shape Styles</a:t>
            </a:r>
            <a:r>
              <a:rPr lang="en-US" sz="1200" b="0" i="0" baseline="0" dirty="0">
                <a:latin typeface="+mn-lt"/>
              </a:rPr>
              <a:t> group, click the </a:t>
            </a:r>
            <a:r>
              <a:rPr lang="en-US" sz="1200" b="1" i="0" baseline="0" dirty="0">
                <a:latin typeface="+mn-lt"/>
              </a:rPr>
              <a:t>Format Shape</a:t>
            </a:r>
            <a:r>
              <a:rPr lang="en-US" sz="1200" b="0" i="0" baseline="0" dirty="0">
                <a:latin typeface="+mn-lt"/>
              </a:rPr>
              <a:t> dialog box launcher. In the </a:t>
            </a:r>
            <a:r>
              <a:rPr lang="en-US" sz="1200" b="1" i="0" baseline="0" dirty="0">
                <a:latin typeface="+mn-lt"/>
              </a:rPr>
              <a:t>Format Shape </a:t>
            </a:r>
            <a:r>
              <a:rPr lang="en-US" sz="1200" b="0" i="0" baseline="0" dirty="0">
                <a:latin typeface="+mn-lt"/>
              </a:rPr>
              <a:t>dialog box, click </a:t>
            </a:r>
            <a:r>
              <a:rPr lang="en-US" sz="1200" b="1" i="0" baseline="0" dirty="0">
                <a:latin typeface="+mn-lt"/>
              </a:rPr>
              <a:t>Line Color </a:t>
            </a:r>
            <a:r>
              <a:rPr lang="en-US" sz="1200" b="0" i="0" baseline="0" dirty="0">
                <a:latin typeface="+mn-lt"/>
              </a:rPr>
              <a:t>in the left pane. In the </a:t>
            </a:r>
            <a:r>
              <a:rPr lang="en-US" sz="1200" b="1" i="0" baseline="0" dirty="0">
                <a:latin typeface="+mn-lt"/>
              </a:rPr>
              <a:t>Line Color </a:t>
            </a:r>
            <a:r>
              <a:rPr lang="en-US" sz="1200" b="0" i="0" baseline="0" dirty="0">
                <a:latin typeface="+mn-lt"/>
              </a:rPr>
              <a:t>pane, select </a:t>
            </a:r>
            <a:r>
              <a:rPr lang="en-US" sz="1200" b="1" i="0" baseline="0" dirty="0">
                <a:latin typeface="+mn-lt"/>
              </a:rPr>
              <a:t>Solid line</a:t>
            </a:r>
            <a:r>
              <a:rPr lang="en-US" sz="1200" b="0" i="0" baseline="0" dirty="0">
                <a:latin typeface="+mn-lt"/>
              </a:rPr>
              <a:t>, click the button next to </a:t>
            </a:r>
            <a:r>
              <a:rPr lang="en-US" sz="1200" b="1" i="0" baseline="0" dirty="0">
                <a:latin typeface="+mn-lt"/>
              </a:rPr>
              <a:t>Color</a:t>
            </a:r>
            <a:r>
              <a:rPr lang="en-US" sz="1200" b="0" i="0" baseline="0" dirty="0">
                <a:latin typeface="+mn-lt"/>
              </a:rPr>
              <a:t>, and then select </a:t>
            </a:r>
            <a:r>
              <a:rPr lang="en-US" sz="1200" b="1" i="0" baseline="0" dirty="0">
                <a:latin typeface="+mn-lt"/>
              </a:rPr>
              <a:t>More Colors</a:t>
            </a:r>
            <a:r>
              <a:rPr lang="en-US" sz="1200" b="0" i="0" baseline="0" dirty="0">
                <a:latin typeface="+mn-lt"/>
              </a:rPr>
              <a:t>. In the </a:t>
            </a:r>
            <a:r>
              <a:rPr lang="en-US" sz="1200" b="1" i="0" baseline="0" dirty="0">
                <a:latin typeface="+mn-lt"/>
              </a:rPr>
              <a:t>Colors</a:t>
            </a:r>
            <a:r>
              <a:rPr lang="en-US" sz="1200" b="0" i="0" baseline="0" dirty="0">
                <a:latin typeface="+mn-lt"/>
              </a:rPr>
              <a:t> dialog box, on the </a:t>
            </a:r>
            <a:r>
              <a:rPr lang="en-US" sz="1200" b="1" i="0" baseline="0" dirty="0">
                <a:latin typeface="+mn-lt"/>
              </a:rPr>
              <a:t>Custom</a:t>
            </a:r>
            <a:r>
              <a:rPr lang="en-US" sz="1200" b="0" i="0" baseline="0" dirty="0">
                <a:latin typeface="+mn-lt"/>
              </a:rPr>
              <a:t> tab, enter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Red: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255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Green: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232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Blue: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63</a:t>
            </a:r>
            <a:r>
              <a:rPr lang="en-US" sz="1200" b="0" i="0" baseline="0" dirty="0">
                <a:latin typeface="+mn-lt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>
                <a:latin typeface="+mn-lt"/>
              </a:rPr>
              <a:t>Also in the </a:t>
            </a:r>
            <a:r>
              <a:rPr lang="en-US" sz="1200" b="1" i="0" baseline="0" dirty="0">
                <a:latin typeface="+mn-lt"/>
              </a:rPr>
              <a:t>Format Shape </a:t>
            </a:r>
            <a:r>
              <a:rPr lang="en-US" sz="1200" b="0" i="0" baseline="0" dirty="0">
                <a:latin typeface="+mn-lt"/>
              </a:rPr>
              <a:t>dialog box, click </a:t>
            </a:r>
            <a:r>
              <a:rPr lang="en-US" sz="1200" b="1" i="0" baseline="0" dirty="0">
                <a:latin typeface="+mn-lt"/>
              </a:rPr>
              <a:t>Line Style </a:t>
            </a:r>
            <a:r>
              <a:rPr lang="en-US" sz="1200" b="0" i="0" baseline="0" dirty="0">
                <a:latin typeface="+mn-lt"/>
              </a:rPr>
              <a:t>in the left pane. In the </a:t>
            </a:r>
            <a:r>
              <a:rPr lang="en-US" sz="1200" b="1" i="0" baseline="0" dirty="0">
                <a:latin typeface="+mn-lt"/>
              </a:rPr>
              <a:t>Line Style </a:t>
            </a:r>
            <a:r>
              <a:rPr lang="en-US" sz="1200" b="0" i="0" baseline="0" dirty="0">
                <a:latin typeface="+mn-lt"/>
              </a:rPr>
              <a:t>pane, in the </a:t>
            </a:r>
            <a:r>
              <a:rPr lang="en-US" sz="1200" b="1" i="0" baseline="0" dirty="0">
                <a:latin typeface="+mn-lt"/>
              </a:rPr>
              <a:t>Width</a:t>
            </a:r>
            <a:r>
              <a:rPr lang="en-US" sz="1200" b="0" i="0" baseline="0" dirty="0">
                <a:latin typeface="+mn-lt"/>
              </a:rPr>
              <a:t> box, enter </a:t>
            </a:r>
            <a:r>
              <a:rPr lang="en-US" sz="1200" b="1" i="0" baseline="0" dirty="0">
                <a:latin typeface="+mn-lt"/>
              </a:rPr>
              <a:t>4.5 pt</a:t>
            </a:r>
            <a:r>
              <a:rPr lang="en-US" sz="1200" b="0" i="0" baseline="0" dirty="0">
                <a:latin typeface="+mn-lt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>
                <a:latin typeface="+mn-lt"/>
              </a:rPr>
              <a:t>Also in the </a:t>
            </a:r>
            <a:r>
              <a:rPr lang="en-US" sz="1200" b="1" i="0" baseline="0" dirty="0">
                <a:latin typeface="+mn-lt"/>
              </a:rPr>
              <a:t>Format Shape </a:t>
            </a:r>
            <a:r>
              <a:rPr lang="en-US" sz="1200" b="0" i="0" baseline="0" dirty="0">
                <a:latin typeface="+mn-lt"/>
              </a:rPr>
              <a:t>dialog box, click </a:t>
            </a:r>
            <a:r>
              <a:rPr lang="en-US" sz="1200" b="1" i="0" baseline="0" dirty="0">
                <a:latin typeface="+mn-lt"/>
              </a:rPr>
              <a:t>3-D Format </a:t>
            </a:r>
            <a:r>
              <a:rPr lang="en-US" sz="1200" b="0" i="0" baseline="0" dirty="0">
                <a:latin typeface="+mn-lt"/>
              </a:rPr>
              <a:t>in the left pane. In the </a:t>
            </a:r>
            <a:r>
              <a:rPr lang="en-US" sz="1200" b="1" i="0" baseline="0" dirty="0">
                <a:latin typeface="+mn-lt"/>
              </a:rPr>
              <a:t>3-D Format </a:t>
            </a:r>
            <a:r>
              <a:rPr lang="en-US" sz="1200" b="0" i="0" baseline="0" dirty="0">
                <a:latin typeface="+mn-lt"/>
              </a:rPr>
              <a:t>pane, under </a:t>
            </a:r>
            <a:r>
              <a:rPr lang="en-US" sz="1200" b="1" i="0" baseline="0" dirty="0">
                <a:latin typeface="+mn-lt"/>
              </a:rPr>
              <a:t>Bevel</a:t>
            </a:r>
            <a:r>
              <a:rPr lang="en-US" sz="1200" b="0" i="0" baseline="0" dirty="0">
                <a:latin typeface="+mn-lt"/>
              </a:rPr>
              <a:t>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>
                <a:latin typeface="+mn-lt"/>
              </a:rPr>
              <a:t>Click the button next to </a:t>
            </a:r>
            <a:r>
              <a:rPr lang="en-US" sz="1200" b="1" i="0" baseline="0" dirty="0">
                <a:latin typeface="+mn-lt"/>
              </a:rPr>
              <a:t>Top</a:t>
            </a:r>
            <a:r>
              <a:rPr lang="en-US" sz="1200" b="0" i="0" baseline="0" dirty="0">
                <a:latin typeface="+mn-lt"/>
              </a:rPr>
              <a:t>, and then under </a:t>
            </a:r>
            <a:r>
              <a:rPr lang="en-US" sz="1200" b="1" i="0" baseline="0" dirty="0">
                <a:latin typeface="+mn-lt"/>
              </a:rPr>
              <a:t>Bevel</a:t>
            </a:r>
            <a:r>
              <a:rPr lang="en-US" sz="1200" b="0" i="0" baseline="0" dirty="0">
                <a:latin typeface="+mn-lt"/>
              </a:rPr>
              <a:t> click </a:t>
            </a:r>
            <a:r>
              <a:rPr lang="en-US" sz="1200" b="1" i="0" baseline="0" dirty="0">
                <a:latin typeface="+mn-lt"/>
              </a:rPr>
              <a:t>Circle</a:t>
            </a:r>
            <a:r>
              <a:rPr lang="en-US" sz="1200" b="0" i="0" baseline="0" dirty="0">
                <a:latin typeface="+mn-lt"/>
              </a:rPr>
              <a:t> (first row, first option from the left).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>
                <a:latin typeface="+mn-lt"/>
              </a:rPr>
              <a:t>Next to </a:t>
            </a:r>
            <a:r>
              <a:rPr lang="en-US" sz="1200" b="1" i="0" baseline="0" dirty="0">
                <a:latin typeface="+mn-lt"/>
              </a:rPr>
              <a:t>Top</a:t>
            </a:r>
            <a:r>
              <a:rPr lang="en-US" sz="1200" b="0" i="0" baseline="0" dirty="0">
                <a:latin typeface="+mn-lt"/>
              </a:rPr>
              <a:t>, in the </a:t>
            </a:r>
            <a:r>
              <a:rPr lang="en-US" sz="1200" b="1" i="0" baseline="0" dirty="0">
                <a:latin typeface="+mn-lt"/>
              </a:rPr>
              <a:t>Width</a:t>
            </a:r>
            <a:r>
              <a:rPr lang="en-US" sz="1200" b="0" i="0" baseline="0" dirty="0">
                <a:latin typeface="+mn-lt"/>
              </a:rPr>
              <a:t> box, enter </a:t>
            </a:r>
            <a:r>
              <a:rPr lang="en-US" sz="1200" b="1" i="0" baseline="0" dirty="0">
                <a:latin typeface="+mn-lt"/>
              </a:rPr>
              <a:t>3 pt</a:t>
            </a:r>
            <a:r>
              <a:rPr lang="en-US" sz="1200" b="0" i="0" baseline="0" dirty="0">
                <a:latin typeface="+mn-lt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>
                <a:latin typeface="+mn-lt"/>
              </a:rPr>
              <a:t>Next to </a:t>
            </a:r>
            <a:r>
              <a:rPr lang="en-US" sz="1200" b="1" i="0" baseline="0" dirty="0">
                <a:latin typeface="+mn-lt"/>
              </a:rPr>
              <a:t>Top</a:t>
            </a:r>
            <a:r>
              <a:rPr lang="en-US" sz="1200" b="0" i="0" baseline="0" dirty="0">
                <a:latin typeface="+mn-lt"/>
              </a:rPr>
              <a:t>, in the </a:t>
            </a:r>
            <a:r>
              <a:rPr lang="en-US" sz="1200" b="1" i="0" baseline="0" dirty="0">
                <a:latin typeface="+mn-lt"/>
              </a:rPr>
              <a:t>Height</a:t>
            </a:r>
            <a:r>
              <a:rPr lang="en-US" sz="1200" b="0" i="0" baseline="0" dirty="0">
                <a:latin typeface="+mn-lt"/>
              </a:rPr>
              <a:t> box, enter </a:t>
            </a:r>
            <a:r>
              <a:rPr lang="en-US" sz="1200" b="1" i="0" baseline="0" dirty="0">
                <a:latin typeface="+mn-lt"/>
              </a:rPr>
              <a:t>6 pt</a:t>
            </a:r>
            <a:r>
              <a:rPr lang="en-US" sz="1200" b="0" i="0" baseline="0" dirty="0">
                <a:latin typeface="+mn-lt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>
                <a:latin typeface="+mn-lt"/>
              </a:rPr>
              <a:t>On</a:t>
            </a:r>
            <a:r>
              <a:rPr lang="en-US" sz="1200" b="0" baseline="0" dirty="0">
                <a:latin typeface="+mn-lt"/>
              </a:rPr>
              <a:t> the slide, drag the line until the top edge touches the bottom edge of the rectangle.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="0" i="0" baseline="0" dirty="0">
                <a:latin typeface="+mn-lt"/>
              </a:rPr>
              <a:t>On the </a:t>
            </a:r>
            <a:r>
              <a:rPr lang="en-US" sz="1200" b="1" i="0" baseline="0" dirty="0">
                <a:latin typeface="+mn-lt"/>
              </a:rPr>
              <a:t>Home</a:t>
            </a:r>
            <a:r>
              <a:rPr lang="en-US" sz="1200" b="0" i="0" baseline="0" dirty="0">
                <a:latin typeface="+mn-lt"/>
              </a:rPr>
              <a:t> tab, in the </a:t>
            </a:r>
            <a:r>
              <a:rPr lang="en-US" sz="1200" b="1" i="0" baseline="0" dirty="0">
                <a:latin typeface="+mn-lt"/>
              </a:rPr>
              <a:t>Drawing</a:t>
            </a:r>
            <a:r>
              <a:rPr lang="en-US" sz="1200" b="0" i="0" baseline="0" dirty="0">
                <a:latin typeface="+mn-lt"/>
              </a:rPr>
              <a:t> group, click </a:t>
            </a:r>
            <a:r>
              <a:rPr lang="en-US" sz="1200" b="1" i="0" baseline="0" dirty="0">
                <a:latin typeface="+mn-lt"/>
              </a:rPr>
              <a:t>Arrange</a:t>
            </a:r>
            <a:r>
              <a:rPr lang="en-US" sz="1200" b="0" i="0" baseline="0" dirty="0">
                <a:latin typeface="+mn-lt"/>
              </a:rPr>
              <a:t>, point to </a:t>
            </a:r>
            <a:r>
              <a:rPr lang="en-US" sz="1200" b="1" i="0" baseline="0" dirty="0">
                <a:latin typeface="+mn-lt"/>
              </a:rPr>
              <a:t>Align</a:t>
            </a:r>
            <a:r>
              <a:rPr lang="en-US" sz="1200" b="0" i="0" baseline="0" dirty="0">
                <a:latin typeface="+mn-lt"/>
              </a:rPr>
              <a:t>,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Align to Slide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Align Center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en-US" sz="1200" b="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dirty="0">
              <a:latin typeface="+mn-lt"/>
            </a:endParaRPr>
          </a:p>
          <a:p>
            <a:endParaRPr lang="en-US" sz="1200" dirty="0">
              <a:latin typeface="+mn-lt"/>
            </a:endParaRPr>
          </a:p>
          <a:p>
            <a:r>
              <a:rPr lang="en-US" sz="1200" dirty="0">
                <a:latin typeface="+mn-lt"/>
              </a:rPr>
              <a:t>To reproduce the animation</a:t>
            </a:r>
            <a:r>
              <a:rPr lang="en-US" sz="1200" baseline="0" dirty="0">
                <a:latin typeface="+mn-lt"/>
              </a:rPr>
              <a:t>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On the slide, select the text box. On the </a:t>
            </a:r>
            <a:r>
              <a:rPr lang="en-US" sz="1200" b="1" baseline="0" dirty="0"/>
              <a:t>Animations</a:t>
            </a:r>
            <a:r>
              <a:rPr lang="en-US" sz="1200" baseline="0" dirty="0"/>
              <a:t> tab, in the Animation group, click the More arrow on the Animation Effects gallery, then under </a:t>
            </a:r>
            <a:r>
              <a:rPr lang="en-US" sz="1200" b="1" baseline="0" dirty="0"/>
              <a:t>Exit</a:t>
            </a:r>
            <a:r>
              <a:rPr lang="en-US" sz="1200" b="0" baseline="0" dirty="0"/>
              <a:t>, click </a:t>
            </a:r>
            <a:r>
              <a:rPr lang="en-US" sz="1200" b="1" baseline="0" dirty="0"/>
              <a:t>Disappear</a:t>
            </a:r>
            <a:r>
              <a:rPr lang="en-US" sz="1200" b="0" baseline="0" dirty="0"/>
              <a:t>.</a:t>
            </a:r>
            <a:r>
              <a:rPr lang="en-US" sz="1200" b="1" baseline="0" dirty="0"/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In the </a:t>
            </a:r>
            <a:r>
              <a:rPr lang="en-US" sz="1200" b="1" baseline="0" dirty="0"/>
              <a:t>Timing</a:t>
            </a:r>
            <a:r>
              <a:rPr lang="en-US" sz="1200" b="0" baseline="0" dirty="0"/>
              <a:t> group, in the</a:t>
            </a:r>
            <a:r>
              <a:rPr lang="en-US" sz="1200" baseline="0" dirty="0"/>
              <a:t> </a:t>
            </a:r>
            <a:r>
              <a:rPr lang="en-US" sz="1200" b="1" dirty="0"/>
              <a:t>Start</a:t>
            </a:r>
            <a:r>
              <a:rPr lang="en-US" sz="1200" baseline="0" dirty="0"/>
              <a:t> list, select</a:t>
            </a:r>
            <a:r>
              <a:rPr lang="en-US" sz="1200" dirty="0"/>
              <a:t> </a:t>
            </a:r>
            <a:r>
              <a:rPr lang="en-US" sz="1200" b="1" dirty="0"/>
              <a:t>After Previous</a:t>
            </a:r>
            <a:r>
              <a:rPr lang="en-US" sz="1200" b="0" dirty="0"/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In the </a:t>
            </a:r>
            <a:r>
              <a:rPr lang="en-US" sz="1200" b="1" baseline="0" dirty="0"/>
              <a:t>Advanced Animations</a:t>
            </a:r>
            <a:r>
              <a:rPr lang="en-US" sz="1200" b="0" baseline="0" dirty="0"/>
              <a:t> group, click </a:t>
            </a:r>
            <a:r>
              <a:rPr lang="en-US" sz="1200" b="1" baseline="0" dirty="0"/>
              <a:t>Animation Pane</a:t>
            </a:r>
            <a:r>
              <a:rPr lang="en-US" sz="1200" b="0" baseline="0" dirty="0"/>
              <a:t>.</a:t>
            </a:r>
            <a:r>
              <a:rPr lang="en-US" sz="1200" dirty="0"/>
              <a:t> </a:t>
            </a:r>
            <a:r>
              <a:rPr lang="en-US" sz="1200" b="0" baseline="0" dirty="0"/>
              <a:t>Select the second animation effect (grow/shrink effect for the text box). Click the arrow to the right of the effect, and then click </a:t>
            </a:r>
            <a:r>
              <a:rPr lang="en-US" sz="1200" b="1" baseline="0" dirty="0"/>
              <a:t>Effect Options</a:t>
            </a:r>
            <a:r>
              <a:rPr lang="en-US" sz="1200" b="0" baseline="0" dirty="0"/>
              <a:t>. In the </a:t>
            </a:r>
            <a:r>
              <a:rPr lang="en-US" sz="1200" b="1" baseline="0" dirty="0"/>
              <a:t>Grow/Shrink</a:t>
            </a:r>
            <a:r>
              <a:rPr lang="en-US" sz="1200" b="0" baseline="0" dirty="0"/>
              <a:t> dialog box,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/>
              <a:t>On the </a:t>
            </a:r>
            <a:r>
              <a:rPr lang="en-US" sz="1200" b="1" baseline="0" dirty="0"/>
              <a:t>Effect</a:t>
            </a:r>
            <a:r>
              <a:rPr lang="en-US" sz="1200" b="0" baseline="0" dirty="0"/>
              <a:t> tab, in the </a:t>
            </a:r>
            <a:r>
              <a:rPr lang="en-US" sz="1200" b="1" baseline="0" dirty="0"/>
              <a:t>Size</a:t>
            </a:r>
            <a:r>
              <a:rPr lang="en-US" sz="1200" b="0" baseline="0" dirty="0"/>
              <a:t> list, in the </a:t>
            </a:r>
            <a:r>
              <a:rPr lang="en-US" sz="1200" b="1" baseline="0" dirty="0"/>
              <a:t>Custom</a:t>
            </a:r>
            <a:r>
              <a:rPr lang="en-US" sz="1200" b="0" baseline="0" dirty="0"/>
              <a:t> box, enter </a:t>
            </a:r>
            <a:r>
              <a:rPr lang="en-US" sz="1200" b="1" baseline="0" dirty="0"/>
              <a:t>400%</a:t>
            </a:r>
            <a:r>
              <a:rPr lang="en-US" sz="1200" b="0" baseline="0" dirty="0"/>
              <a:t>, and then press ENTER. Also in the </a:t>
            </a:r>
            <a:r>
              <a:rPr lang="en-US" sz="1200" b="1" baseline="0" dirty="0"/>
              <a:t>Size</a:t>
            </a:r>
            <a:r>
              <a:rPr lang="en-US" sz="1200" b="0" baseline="0" dirty="0"/>
              <a:t> list, click </a:t>
            </a:r>
            <a:r>
              <a:rPr lang="en-US" sz="1200" b="1" baseline="0" dirty="0"/>
              <a:t>Vertical</a:t>
            </a:r>
            <a:r>
              <a:rPr lang="en-US" sz="1200" b="0" baseline="0" dirty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/>
              <a:t>On the </a:t>
            </a:r>
            <a:r>
              <a:rPr lang="en-US" sz="1200" b="1" baseline="0" dirty="0"/>
              <a:t>Timing</a:t>
            </a:r>
            <a:r>
              <a:rPr lang="en-US" sz="1200" b="0" baseline="0" dirty="0"/>
              <a:t> tab, do the following:</a:t>
            </a:r>
          </a:p>
          <a:p>
            <a:pPr marL="1600200" lvl="3" indent="-228600">
              <a:buFont typeface="Arial" pitchFamily="34" charset="0"/>
              <a:buChar char="•"/>
            </a:pPr>
            <a:r>
              <a:rPr lang="en-US" sz="1200" b="0" baseline="0" dirty="0"/>
              <a:t>In the</a:t>
            </a:r>
            <a:r>
              <a:rPr lang="en-US" sz="1200" baseline="0" dirty="0"/>
              <a:t> </a:t>
            </a:r>
            <a:r>
              <a:rPr lang="en-US" sz="1200" b="1" dirty="0"/>
              <a:t>Start</a:t>
            </a:r>
            <a:r>
              <a:rPr lang="en-US" sz="1200" baseline="0" dirty="0"/>
              <a:t> list, select</a:t>
            </a:r>
            <a:r>
              <a:rPr lang="en-US" sz="1200" dirty="0"/>
              <a:t> </a:t>
            </a:r>
            <a:r>
              <a:rPr lang="en-US" sz="1200" b="1" dirty="0"/>
              <a:t>After Previous</a:t>
            </a:r>
            <a:r>
              <a:rPr lang="en-US" sz="1200" b="0" dirty="0"/>
              <a:t>. </a:t>
            </a:r>
          </a:p>
          <a:p>
            <a:pPr marL="1600200" lvl="3" indent="-228600">
              <a:buFont typeface="Arial" pitchFamily="34" charset="0"/>
              <a:buChar char="•"/>
            </a:pPr>
            <a:r>
              <a:rPr lang="en-US" sz="1200" dirty="0"/>
              <a:t>In the </a:t>
            </a:r>
            <a:r>
              <a:rPr lang="en-US" sz="1200" b="1" dirty="0"/>
              <a:t>Speed</a:t>
            </a:r>
            <a:r>
              <a:rPr lang="en-US" sz="1200" baseline="0" dirty="0"/>
              <a:t> box, enter </a:t>
            </a:r>
            <a:r>
              <a:rPr lang="en-US" sz="1200" b="1" baseline="0" dirty="0"/>
              <a:t>0.01 seconds</a:t>
            </a:r>
            <a:r>
              <a:rPr lang="en-US" sz="1200" b="0" baseline="0" dirty="0"/>
              <a:t>.</a:t>
            </a:r>
            <a:endParaRPr lang="en-US" sz="1200" baseline="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On the slide, select the text box. In the </a:t>
            </a:r>
            <a:r>
              <a:rPr lang="en-US" sz="1200" b="1" baseline="0" dirty="0"/>
              <a:t>Advanced Animation</a:t>
            </a:r>
            <a:r>
              <a:rPr lang="en-US" sz="1200" baseline="0" dirty="0"/>
              <a:t> group, click </a:t>
            </a:r>
            <a:r>
              <a:rPr lang="en-US" sz="1200" b="1" baseline="0" dirty="0"/>
              <a:t>Add Animation</a:t>
            </a:r>
            <a:r>
              <a:rPr lang="en-US" sz="1200" baseline="0" dirty="0"/>
              <a:t>, and </a:t>
            </a:r>
            <a:r>
              <a:rPr lang="en-US" sz="1200" b="0" baseline="0" dirty="0"/>
              <a:t>under </a:t>
            </a:r>
            <a:r>
              <a:rPr lang="en-US" sz="1200" b="1" baseline="0" dirty="0"/>
              <a:t>Entrance</a:t>
            </a:r>
            <a:r>
              <a:rPr lang="en-US" sz="1200" b="0" baseline="0" dirty="0"/>
              <a:t>, click </a:t>
            </a:r>
            <a:r>
              <a:rPr lang="en-US" sz="1200" b="1" baseline="0" dirty="0"/>
              <a:t>Appear</a:t>
            </a:r>
            <a:r>
              <a:rPr lang="en-US" sz="1200" b="0" baseline="0" dirty="0"/>
              <a:t>.</a:t>
            </a:r>
            <a:r>
              <a:rPr lang="en-US" sz="1200" b="1" baseline="0" dirty="0"/>
              <a:t> </a:t>
            </a:r>
            <a:endParaRPr lang="en-US" sz="1200" b="0" baseline="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In the </a:t>
            </a:r>
            <a:r>
              <a:rPr lang="en-US" sz="1200" b="1" baseline="0" dirty="0"/>
              <a:t>Timing</a:t>
            </a:r>
            <a:r>
              <a:rPr lang="en-US" sz="1200" b="0" baseline="0" dirty="0"/>
              <a:t> group, in the</a:t>
            </a:r>
            <a:r>
              <a:rPr lang="en-US" sz="1200" baseline="0" dirty="0"/>
              <a:t> </a:t>
            </a:r>
            <a:r>
              <a:rPr lang="en-US" sz="1200" b="1" dirty="0"/>
              <a:t>Start</a:t>
            </a:r>
            <a:r>
              <a:rPr lang="en-US" sz="1200" baseline="0" dirty="0"/>
              <a:t> list, select</a:t>
            </a:r>
            <a:r>
              <a:rPr lang="en-US" sz="1200" dirty="0"/>
              <a:t> </a:t>
            </a:r>
            <a:r>
              <a:rPr lang="en-US" sz="1200" b="1" dirty="0"/>
              <a:t>After Previous</a:t>
            </a:r>
            <a:r>
              <a:rPr lang="en-US" sz="1200" b="0" dirty="0"/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On the slide, select the text box. In the </a:t>
            </a:r>
            <a:r>
              <a:rPr lang="en-US" sz="1200" b="1" baseline="0" dirty="0"/>
              <a:t>Advanced Animation</a:t>
            </a:r>
            <a:r>
              <a:rPr lang="en-US" sz="1200" baseline="0" dirty="0"/>
              <a:t> group, click </a:t>
            </a:r>
            <a:r>
              <a:rPr lang="en-US" sz="1200" b="1" baseline="0" dirty="0"/>
              <a:t>Add</a:t>
            </a:r>
            <a:r>
              <a:rPr lang="en-US" sz="1200" baseline="0" dirty="0"/>
              <a:t> </a:t>
            </a:r>
            <a:r>
              <a:rPr lang="en-US" sz="1200" b="1" baseline="0" dirty="0"/>
              <a:t>Animation</a:t>
            </a:r>
            <a:r>
              <a:rPr lang="en-US" sz="1200" baseline="0" dirty="0"/>
              <a:t>, and under </a:t>
            </a:r>
            <a:r>
              <a:rPr lang="en-US" sz="1200" b="1" baseline="0" dirty="0"/>
              <a:t>Emphasis</a:t>
            </a:r>
            <a:r>
              <a:rPr lang="en-US" sz="1200" b="0" baseline="0" dirty="0"/>
              <a:t>, click </a:t>
            </a:r>
            <a:r>
              <a:rPr lang="en-US" sz="1200" b="1" baseline="0" dirty="0"/>
              <a:t>Grow/Shrink</a:t>
            </a:r>
            <a:r>
              <a:rPr lang="en-US" sz="1200" b="0" baseline="0" dirty="0"/>
              <a:t>.</a:t>
            </a:r>
            <a:r>
              <a:rPr lang="en-US" sz="1200" b="1" baseline="0" dirty="0"/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In the </a:t>
            </a:r>
            <a:r>
              <a:rPr lang="en-US" sz="1200" b="1" baseline="0" dirty="0"/>
              <a:t>Animation Pane</a:t>
            </a:r>
            <a:r>
              <a:rPr lang="en-US" sz="1200" b="0" baseline="0" dirty="0"/>
              <a:t>, select the fourth animation effect (grow/shrink effect for the text box). Click the arrow to the right of the effect, and then click </a:t>
            </a:r>
            <a:r>
              <a:rPr lang="en-US" sz="1200" b="1" baseline="0" dirty="0"/>
              <a:t>Effect Options</a:t>
            </a:r>
            <a:r>
              <a:rPr lang="en-US" sz="1200" b="0" baseline="0" dirty="0"/>
              <a:t>. In the </a:t>
            </a:r>
            <a:r>
              <a:rPr lang="en-US" sz="1200" b="1" baseline="0" dirty="0"/>
              <a:t>Grow/Shrink</a:t>
            </a:r>
            <a:r>
              <a:rPr lang="en-US" sz="1200" b="0" baseline="0" dirty="0"/>
              <a:t> dialog box,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/>
              <a:t>On the </a:t>
            </a:r>
            <a:r>
              <a:rPr lang="en-US" sz="1200" b="1" baseline="0" dirty="0"/>
              <a:t>Effect</a:t>
            </a:r>
            <a:r>
              <a:rPr lang="en-US" sz="1200" b="0" baseline="0" dirty="0"/>
              <a:t> tab, in the </a:t>
            </a:r>
            <a:r>
              <a:rPr lang="en-US" sz="1200" b="1" baseline="0" dirty="0"/>
              <a:t>Size</a:t>
            </a:r>
            <a:r>
              <a:rPr lang="en-US" sz="1200" b="0" baseline="0" dirty="0"/>
              <a:t> list, select </a:t>
            </a:r>
            <a:r>
              <a:rPr lang="en-US" sz="1200" b="1" baseline="0" dirty="0"/>
              <a:t>Tiny</a:t>
            </a:r>
            <a:r>
              <a:rPr lang="en-US" sz="1200" b="0" baseline="0" dirty="0"/>
              <a:t> (25%). Also in the </a:t>
            </a:r>
            <a:r>
              <a:rPr lang="en-US" sz="1200" b="1" baseline="0" dirty="0"/>
              <a:t>Size</a:t>
            </a:r>
            <a:r>
              <a:rPr lang="en-US" sz="1200" b="0" baseline="0" dirty="0"/>
              <a:t> list, click </a:t>
            </a:r>
            <a:r>
              <a:rPr lang="en-US" sz="1200" b="1" baseline="0" dirty="0"/>
              <a:t>Vertical</a:t>
            </a:r>
            <a:r>
              <a:rPr lang="en-US" sz="1200" b="0" baseline="0" dirty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/>
              <a:t>On the </a:t>
            </a:r>
            <a:r>
              <a:rPr lang="en-US" sz="1200" b="1" baseline="0" dirty="0"/>
              <a:t>Timing</a:t>
            </a:r>
            <a:r>
              <a:rPr lang="en-US" sz="1200" b="0" baseline="0" dirty="0"/>
              <a:t> tab, do the following:</a:t>
            </a:r>
          </a:p>
          <a:p>
            <a:pPr marL="1600200" lvl="3" indent="-228600">
              <a:buFont typeface="Arial" pitchFamily="34" charset="0"/>
              <a:buChar char="•"/>
            </a:pPr>
            <a:r>
              <a:rPr lang="en-US" sz="1200" b="0" baseline="0" dirty="0"/>
              <a:t>In the</a:t>
            </a:r>
            <a:r>
              <a:rPr lang="en-US" sz="1200" baseline="0" dirty="0"/>
              <a:t> </a:t>
            </a:r>
            <a:r>
              <a:rPr lang="en-US" sz="1200" b="1" dirty="0"/>
              <a:t>Start</a:t>
            </a:r>
            <a:r>
              <a:rPr lang="en-US" sz="1200" baseline="0" dirty="0"/>
              <a:t> list, select</a:t>
            </a:r>
            <a:r>
              <a:rPr lang="en-US" sz="1200" dirty="0"/>
              <a:t> </a:t>
            </a:r>
            <a:r>
              <a:rPr lang="en-US" sz="1200" b="1" dirty="0"/>
              <a:t>With Previous</a:t>
            </a:r>
            <a:r>
              <a:rPr lang="en-US" sz="1200" b="0" dirty="0"/>
              <a:t>. </a:t>
            </a:r>
          </a:p>
          <a:p>
            <a:pPr marL="1600200" lvl="3" indent="-228600">
              <a:buFont typeface="Arial" pitchFamily="34" charset="0"/>
              <a:buChar char="•"/>
            </a:pPr>
            <a:r>
              <a:rPr lang="en-US" sz="1200" dirty="0"/>
              <a:t>In the </a:t>
            </a:r>
            <a:r>
              <a:rPr lang="en-US" sz="1200" b="1" dirty="0"/>
              <a:t>Speed</a:t>
            </a:r>
            <a:r>
              <a:rPr lang="en-US" sz="1200" baseline="0" dirty="0"/>
              <a:t> list, select </a:t>
            </a:r>
            <a:r>
              <a:rPr lang="en-US" sz="1200" b="1" baseline="0" dirty="0"/>
              <a:t>1 seconds (Fast)</a:t>
            </a:r>
            <a:r>
              <a:rPr lang="en-US" sz="1200" b="0" baseline="0" dirty="0"/>
              <a:t>.</a:t>
            </a:r>
            <a:endParaRPr lang="en-US" sz="1200" baseline="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On the slide, select the text box. In the </a:t>
            </a:r>
            <a:r>
              <a:rPr lang="en-US" sz="1200" b="1" baseline="0" dirty="0"/>
              <a:t>Advanced Animation</a:t>
            </a:r>
            <a:r>
              <a:rPr lang="en-US" sz="1200" baseline="0" dirty="0"/>
              <a:t> group, click </a:t>
            </a:r>
            <a:r>
              <a:rPr lang="en-US" sz="1200" b="1" baseline="0" dirty="0"/>
              <a:t>Add</a:t>
            </a:r>
            <a:r>
              <a:rPr lang="en-US" sz="1200" baseline="0" dirty="0"/>
              <a:t> </a:t>
            </a:r>
            <a:r>
              <a:rPr lang="en-US" sz="1200" b="1" baseline="0" dirty="0"/>
              <a:t>Animation</a:t>
            </a:r>
            <a:r>
              <a:rPr lang="en-US" sz="1200" b="0" baseline="0" dirty="0"/>
              <a:t>, then click </a:t>
            </a:r>
            <a:r>
              <a:rPr lang="en-US" sz="1200" b="1" baseline="0" dirty="0"/>
              <a:t>More Entrance Effects</a:t>
            </a:r>
            <a:r>
              <a:rPr lang="en-US" sz="1200" b="0" baseline="0" dirty="0"/>
              <a:t>. In the </a:t>
            </a:r>
            <a:r>
              <a:rPr lang="en-US" sz="1200" b="1" baseline="0" dirty="0"/>
              <a:t>Add Entrance Effect </a:t>
            </a:r>
            <a:r>
              <a:rPr lang="en-US" sz="1200" b="0" baseline="0" dirty="0"/>
              <a:t>dialog box,</a:t>
            </a:r>
            <a:r>
              <a:rPr lang="en-US" sz="1200" baseline="0" dirty="0"/>
              <a:t> under </a:t>
            </a:r>
            <a:r>
              <a:rPr lang="en-US" sz="1200" b="1" baseline="0" dirty="0"/>
              <a:t>Emphasis</a:t>
            </a:r>
            <a:r>
              <a:rPr lang="en-US" sz="1200" b="0" baseline="0" dirty="0"/>
              <a:t>, click </a:t>
            </a:r>
            <a:r>
              <a:rPr lang="en-US" sz="1200" b="1" baseline="0" dirty="0"/>
              <a:t>Rise Up</a:t>
            </a:r>
            <a:r>
              <a:rPr lang="en-US" sz="1200" b="0" baseline="0" dirty="0"/>
              <a:t>.</a:t>
            </a:r>
            <a:r>
              <a:rPr lang="en-US" sz="1200" b="1" baseline="0" dirty="0"/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In the </a:t>
            </a:r>
            <a:r>
              <a:rPr lang="en-US" sz="1200" b="1" baseline="0" dirty="0"/>
              <a:t>Timing </a:t>
            </a:r>
            <a:r>
              <a:rPr lang="en-US" sz="1200" b="0" baseline="0" dirty="0"/>
              <a:t>group, in the </a:t>
            </a:r>
            <a:r>
              <a:rPr lang="en-US" sz="1200" b="1" dirty="0"/>
              <a:t>Start</a:t>
            </a:r>
            <a:r>
              <a:rPr lang="en-US" sz="1200" baseline="0" dirty="0"/>
              <a:t> list, select</a:t>
            </a:r>
            <a:r>
              <a:rPr lang="en-US" sz="1200" dirty="0"/>
              <a:t> </a:t>
            </a:r>
            <a:r>
              <a:rPr lang="en-US" sz="1200" b="1" dirty="0"/>
              <a:t>With Previous</a:t>
            </a:r>
            <a:r>
              <a:rPr lang="en-US" sz="1200" b="0" dirty="0"/>
              <a:t>. In the </a:t>
            </a:r>
            <a:r>
              <a:rPr lang="en-US" sz="1200" b="1" dirty="0"/>
              <a:t>Speed</a:t>
            </a:r>
            <a:r>
              <a:rPr lang="en-US" sz="1200" b="0" dirty="0"/>
              <a:t> list, select</a:t>
            </a:r>
            <a:r>
              <a:rPr lang="en-US" sz="1200" b="0" baseline="0" dirty="0"/>
              <a:t> </a:t>
            </a:r>
            <a:r>
              <a:rPr lang="en-US" sz="1200" b="1" baseline="0" dirty="0"/>
              <a:t>01.00</a:t>
            </a:r>
            <a:r>
              <a:rPr lang="en-US" sz="1200" b="0" baseline="0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On the slide, press and hold CTRL, and then select the rectangle and the line. In the </a:t>
            </a:r>
            <a:r>
              <a:rPr lang="en-US" sz="1200" b="1" baseline="0" dirty="0"/>
              <a:t>Advanced Animation</a:t>
            </a:r>
            <a:r>
              <a:rPr lang="en-US" sz="1200" baseline="0" dirty="0"/>
              <a:t> group, click </a:t>
            </a:r>
            <a:r>
              <a:rPr lang="en-US" sz="1200" b="1" baseline="0" dirty="0"/>
              <a:t>Add</a:t>
            </a:r>
            <a:r>
              <a:rPr lang="en-US" sz="1200" baseline="0" dirty="0"/>
              <a:t> </a:t>
            </a:r>
            <a:r>
              <a:rPr lang="en-US" sz="1200" b="1" baseline="0" dirty="0"/>
              <a:t>Effect</a:t>
            </a:r>
            <a:r>
              <a:rPr lang="en-US" sz="1200" baseline="0" dirty="0"/>
              <a:t>, </a:t>
            </a:r>
            <a:r>
              <a:rPr lang="en-US" sz="1200" b="0" baseline="0" dirty="0"/>
              <a:t>and then click </a:t>
            </a:r>
            <a:r>
              <a:rPr lang="en-US" sz="1200" b="1" baseline="0" dirty="0"/>
              <a:t>More Effects</a:t>
            </a:r>
            <a:r>
              <a:rPr lang="en-US" sz="1200" b="0" baseline="0" dirty="0"/>
              <a:t>. In the </a:t>
            </a:r>
            <a:r>
              <a:rPr lang="en-US" sz="1200" b="1" baseline="0" dirty="0"/>
              <a:t>Add Entrance Effect </a:t>
            </a:r>
            <a:r>
              <a:rPr lang="en-US" sz="1200" b="0" baseline="0" dirty="0"/>
              <a:t>dialog box, under </a:t>
            </a:r>
            <a:r>
              <a:rPr lang="en-US" sz="1200" b="1" baseline="0" dirty="0"/>
              <a:t>Moderate</a:t>
            </a:r>
            <a:r>
              <a:rPr lang="en-US" sz="1200" b="0" baseline="0" dirty="0"/>
              <a:t>, click </a:t>
            </a:r>
            <a:r>
              <a:rPr lang="en-US" sz="1200" b="1" baseline="0" dirty="0"/>
              <a:t>Float Down</a:t>
            </a:r>
            <a:r>
              <a:rPr lang="en-US" sz="1200" b="0" baseline="0" dirty="0"/>
              <a:t>.</a:t>
            </a:r>
            <a:r>
              <a:rPr lang="en-US" sz="1200" b="1" baseline="0" dirty="0"/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/>
              <a:t>Press and hold CTRL, and then select the sixth and seventh animation effects (descend effects for the rectangle and the line). In the </a:t>
            </a:r>
            <a:r>
              <a:rPr lang="en-US" sz="1200" b="1" baseline="0" dirty="0"/>
              <a:t>Timing</a:t>
            </a:r>
            <a:r>
              <a:rPr lang="en-US" sz="1200" baseline="0" dirty="0"/>
              <a:t> group, i</a:t>
            </a:r>
            <a:r>
              <a:rPr lang="en-US" sz="1200" b="0" baseline="0" dirty="0"/>
              <a:t>n the</a:t>
            </a:r>
            <a:r>
              <a:rPr lang="en-US" sz="1200" baseline="0" dirty="0"/>
              <a:t> </a:t>
            </a:r>
            <a:r>
              <a:rPr lang="en-US" sz="1200" b="1" dirty="0"/>
              <a:t>Start</a:t>
            </a:r>
            <a:r>
              <a:rPr lang="en-US" sz="1200" baseline="0" dirty="0"/>
              <a:t> list, select</a:t>
            </a:r>
            <a:r>
              <a:rPr lang="en-US" sz="1200" dirty="0"/>
              <a:t> </a:t>
            </a:r>
            <a:r>
              <a:rPr lang="en-US" sz="1200" b="1" dirty="0"/>
              <a:t>With Previous</a:t>
            </a:r>
            <a:r>
              <a:rPr lang="en-US" sz="1200" b="0" dirty="0"/>
              <a:t>. In the </a:t>
            </a:r>
            <a:r>
              <a:rPr lang="en-US" sz="1200" b="1" dirty="0"/>
              <a:t>Speed</a:t>
            </a:r>
            <a:r>
              <a:rPr lang="en-US" sz="1200" b="0" dirty="0"/>
              <a:t> list, select</a:t>
            </a:r>
            <a:r>
              <a:rPr lang="en-US" sz="1200" b="0" baseline="0" dirty="0"/>
              <a:t> </a:t>
            </a:r>
            <a:r>
              <a:rPr lang="en-US" sz="1200" b="1" baseline="0" dirty="0"/>
              <a:t>01.00</a:t>
            </a:r>
            <a:r>
              <a:rPr lang="en-US" sz="1200" b="0" baseline="0" dirty="0"/>
              <a:t>.</a:t>
            </a:r>
            <a:endParaRPr lang="en-US" sz="1200" dirty="0">
              <a:latin typeface="+mn-lt"/>
            </a:endParaRPr>
          </a:p>
          <a:p>
            <a:endParaRPr lang="en-US" sz="1200" dirty="0">
              <a:latin typeface="+mn-lt"/>
            </a:endParaRPr>
          </a:p>
          <a:p>
            <a:endParaRPr lang="en-US" sz="1200" dirty="0">
              <a:latin typeface="+mn-lt"/>
            </a:endParaRPr>
          </a:p>
          <a:p>
            <a:r>
              <a:rPr lang="en-US" sz="1200" b="0" baseline="0" dirty="0">
                <a:latin typeface="+mn-lt"/>
              </a:rPr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Up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(second row, second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option from the left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1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the slider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0%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Black, Text 1, Lighter 15%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(fifth row, second option from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left)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2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the slider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dirty="0">
                <a:latin typeface="+mn-lt"/>
              </a:rPr>
              <a:t>Black, Text 1, Lighter</a:t>
            </a:r>
            <a:r>
              <a:rPr lang="en-US" sz="1200" b="1" baseline="0" dirty="0">
                <a:latin typeface="+mn-lt"/>
              </a:rPr>
              <a:t> 50%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(second row, second option from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left)</a:t>
            </a:r>
            <a:r>
              <a:rPr lang="en-US" sz="1200" b="0" baseline="0" dirty="0">
                <a:latin typeface="+mn-lt"/>
              </a:rPr>
              <a:t>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</p:spTree>
    <p:extLst>
      <p:ext uri="{BB962C8B-B14F-4D97-AF65-F5344CB8AC3E}">
        <p14:creationId xmlns:p14="http://schemas.microsoft.com/office/powerpoint/2010/main" val="410967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9032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36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647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285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123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250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685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9871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31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17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069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778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695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2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730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30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26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25369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048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9714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5377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374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7796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9412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6865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8293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7728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03202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4393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3301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458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882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EB2C0-8458-4C7E-B553-5A0A17DBF396}" type="datetimeFigureOut">
              <a:rPr lang="zh-CN" altLang="en-US" smtClean="0"/>
              <a:t>2016/9/4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D2BFD-9398-4EB0-A645-CDDEA00D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3415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bbs.cn/forum.php?mod=forumdisplay&amp;fid=109" TargetMode="External"/><Relationship Id="rId2" Type="http://schemas.openxmlformats.org/officeDocument/2006/relationships/hyperlink" Target="http://www.rapidbbs.cn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bbs.cn/forum.php?mod=forumdisplay&amp;fid=10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5" descr="未标题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椭圆 25"/>
          <p:cNvSpPr/>
          <p:nvPr/>
        </p:nvSpPr>
        <p:spPr>
          <a:xfrm>
            <a:off x="4223963" y="2293942"/>
            <a:ext cx="4063846" cy="227012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75000"/>
                  <a:alpha val="65000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608989" y="3192907"/>
            <a:ext cx="4981746" cy="543628"/>
          </a:xfrm>
          <a:prstGeom prst="roundRect">
            <a:avLst>
              <a:gd name="adj" fmla="val 12851"/>
            </a:avLst>
          </a:prstGeom>
          <a:gradFill flip="none" rotWithShape="1">
            <a:gsLst>
              <a:gs pos="0">
                <a:schemeClr val="tx1"/>
              </a:gs>
              <a:gs pos="85000">
                <a:schemeClr val="tx1">
                  <a:lumMod val="85000"/>
                  <a:lumOff val="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781866" y="3352846"/>
            <a:ext cx="4379443" cy="223839"/>
          </a:xfrm>
          <a:prstGeom prst="roundRect">
            <a:avLst>
              <a:gd name="adj" fmla="val 12851"/>
            </a:avLst>
          </a:prstGeom>
          <a:gradFill flip="none" rotWithShape="1">
            <a:gsLst>
              <a:gs pos="51000">
                <a:srgbClr val="111111"/>
              </a:gs>
              <a:gs pos="85000">
                <a:schemeClr val="tx1">
                  <a:lumMod val="85000"/>
                  <a:lumOff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792969" y="3357563"/>
            <a:ext cx="4412810" cy="215900"/>
          </a:xfrm>
          <a:prstGeom prst="roundRect">
            <a:avLst>
              <a:gd name="adj" fmla="val 12851"/>
            </a:avLst>
          </a:prstGeom>
          <a:gradFill flip="none" rotWithShape="1">
            <a:gsLst>
              <a:gs pos="0">
                <a:srgbClr val="984807"/>
              </a:gs>
              <a:gs pos="85000">
                <a:srgbClr val="FFC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4511761" y="2754312"/>
            <a:ext cx="30059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prstClr val="white"/>
                </a:solidFill>
                <a:latin typeface="Arial" pitchFamily="34" charset="0"/>
                <a:ea typeface="黑体" pitchFamily="49" charset="-122"/>
              </a:rPr>
              <a:t>方案读取中，请稍等</a:t>
            </a:r>
            <a:r>
              <a:rPr lang="en-US" altLang="zh-CN" sz="2000">
                <a:solidFill>
                  <a:prstClr val="white"/>
                </a:solidFill>
                <a:latin typeface="黑体" pitchFamily="49" charset="-122"/>
                <a:ea typeface="黑体" pitchFamily="49" charset="-122"/>
              </a:rPr>
              <a:t>……</a:t>
            </a:r>
            <a:endParaRPr lang="en-US" altLang="zh-CN" sz="200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056" name="Text Box 24"/>
          <p:cNvSpPr txBox="1">
            <a:spLocks noChangeArrowheads="1"/>
          </p:cNvSpPr>
          <p:nvPr/>
        </p:nvSpPr>
        <p:spPr bwMode="auto">
          <a:xfrm>
            <a:off x="5016431" y="3860850"/>
            <a:ext cx="215956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latin typeface="Arial" pitchFamily="34" charset="0"/>
                <a:ea typeface="黑体" pitchFamily="49" charset="-122"/>
              </a:rPr>
              <a:t>请耐心等待自动播放</a:t>
            </a:r>
            <a:r>
              <a:rPr lang="en-US" altLang="zh-CN" sz="1400">
                <a:solidFill>
                  <a:prstClr val="white"/>
                </a:solidFill>
                <a:latin typeface="黑体" pitchFamily="49" charset="-122"/>
                <a:ea typeface="黑体" pitchFamily="49" charset="-122"/>
              </a:rPr>
              <a:t>……</a:t>
            </a:r>
            <a:endParaRPr lang="en-US" altLang="zh-CN" sz="140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pic>
        <p:nvPicPr>
          <p:cNvPr id="2057" name="Picture 11" descr="130322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3863" y="-388939"/>
            <a:ext cx="9775196" cy="7489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257365"/>
      </p:ext>
    </p:extLst>
  </p:cSld>
  <p:clrMapOvr>
    <a:masterClrMapping/>
  </p:clrMapOvr>
  <p:transition spd="slow" advClick="0" advTm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97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57252">
            <a:off x="-640196" y="4125429"/>
            <a:ext cx="11444711" cy="342352"/>
          </a:xfrm>
          <a:prstGeom prst="rect">
            <a:avLst/>
          </a:prstGeom>
          <a:gradFill flip="none" rotWithShape="1">
            <a:gsLst>
              <a:gs pos="0">
                <a:srgbClr val="00FF00">
                  <a:shade val="30000"/>
                  <a:satMod val="115000"/>
                </a:srgbClr>
              </a:gs>
              <a:gs pos="50000">
                <a:srgbClr val="00FF00">
                  <a:shade val="67500"/>
                  <a:satMod val="115000"/>
                </a:srgbClr>
              </a:gs>
              <a:gs pos="100000">
                <a:srgbClr val="00FF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62510" y="2388328"/>
            <a:ext cx="2781963" cy="1382400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prstClr val="white"/>
                </a:solidFill>
              </a:rPr>
              <a:t>我们的目的</a:t>
            </a:r>
          </a:p>
        </p:txBody>
      </p:sp>
      <p:sp>
        <p:nvSpPr>
          <p:cNvPr id="6" name="矩形 5"/>
          <p:cNvSpPr>
            <a:spLocks noChangeAspect="1"/>
          </p:cNvSpPr>
          <p:nvPr/>
        </p:nvSpPr>
        <p:spPr>
          <a:xfrm>
            <a:off x="7562509" y="923143"/>
            <a:ext cx="144000" cy="172800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>
            <a:spLocks noChangeAspect="1"/>
          </p:cNvSpPr>
          <p:nvPr/>
        </p:nvSpPr>
        <p:spPr>
          <a:xfrm>
            <a:off x="7860216" y="1182389"/>
            <a:ext cx="288000" cy="345600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>
            <a:spLocks noChangeAspect="1"/>
          </p:cNvSpPr>
          <p:nvPr/>
        </p:nvSpPr>
        <p:spPr>
          <a:xfrm>
            <a:off x="6789331" y="1605398"/>
            <a:ext cx="576000" cy="691200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47186" y="2211600"/>
            <a:ext cx="18473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8800" dirty="0">
              <a:solidFill>
                <a:prstClr val="white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 rot="564548">
            <a:off x="10420946" y="4234389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CC00"/>
                </a:solidFill>
                <a:latin typeface="微软雅黑" pitchFamily="34" charset="-122"/>
                <a:ea typeface="微软雅黑" pitchFamily="34" charset="-122"/>
              </a:rPr>
              <a:t>现代战争武器装备高速发展</a:t>
            </a:r>
          </a:p>
        </p:txBody>
      </p:sp>
      <p:sp>
        <p:nvSpPr>
          <p:cNvPr id="15" name="TextBox 14"/>
          <p:cNvSpPr txBox="1"/>
          <p:nvPr/>
        </p:nvSpPr>
        <p:spPr>
          <a:xfrm rot="564548">
            <a:off x="-2349885" y="3715263"/>
            <a:ext cx="3966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Fast science development</a:t>
            </a:r>
            <a:endParaRPr lang="zh-CN" altLang="en-US" sz="2400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987995" y="4472871"/>
            <a:ext cx="11444711" cy="1347575"/>
            <a:chOff x="-565225" y="3605848"/>
            <a:chExt cx="11444711" cy="1122977"/>
          </a:xfrm>
        </p:grpSpPr>
        <p:sp>
          <p:nvSpPr>
            <p:cNvPr id="43" name="矩形 42"/>
            <p:cNvSpPr/>
            <p:nvPr/>
          </p:nvSpPr>
          <p:spPr>
            <a:xfrm rot="20648237">
              <a:off x="-565225" y="4443533"/>
              <a:ext cx="11444711" cy="2852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 rot="20637595">
              <a:off x="4519434" y="3605848"/>
              <a:ext cx="3877985" cy="384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无人武器成为重要研究对象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 rot="20613971">
              <a:off x="5828579" y="4327376"/>
              <a:ext cx="2390847" cy="384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Important area</a:t>
              </a:r>
              <a:endParaRPr lang="zh-CN" altLang="en-US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803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66667E-6 3.7037E-7 L -0.82656 -0.21667 " pathEditMode="relative" rAng="0" ptsTypes="AA">
                                      <p:cBhvr>
                                        <p:cTn id="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37" y="-1083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66667E-6 4.96391E-6 L 0.67691 0.18434 " pathEditMode="relative" rAng="0" ptsTypes="AA">
                                      <p:cBhvr>
                                        <p:cTn id="11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37" y="921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9" presetClass="pat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82656 -0.21667 L -0.87379 -0.2291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1" y="-625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9" presetClass="pat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67691 0.18434 L 0.73194 0.1993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75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3" presetClass="entr" presetSubtype="3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3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3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3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5" presetClass="emph" presetSubtype="0" repeatCount="5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5" presetClass="emph" presetSubtype="0" repeatCount="5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mph" presetSubtype="0" repeatCount="5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5" presetClass="emph" presetSubtype="0" repeatCount="5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5" presetClass="emph" presetSubtype="0" repeatCount="8000" fill="hold" grpId="1" nodeType="withEffect" nodePh="1">
                                  <p:stCondLst>
                                    <p:cond delay="170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54" dur="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00"/>
                            </p:stCondLst>
                            <p:childTnLst>
                              <p:par>
                                <p:cTn id="56" presetID="49" presetClass="pat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0.12309 0.05417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2694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9" presetClass="pat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77556E-17 L 0.11424 0.05222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2" y="261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9" presetClass="pat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7.40741E-7 L 0.11823 0.04722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3" y="2361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9" presetClass="pat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0.11823 0.04167 " pathEditMode="relative" rAng="0" ptsTypes="AA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3" y="2083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9" presetClass="path" presetSubtype="0" fill="hold" grpId="4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4"/>
                                    </p:cond>
                                  </p:endCondLst>
                                  <p:childTnLst>
                                    <p:animMotion origin="layout" path="M 5E-6 2.22222E-6 L 0.11823 0.04166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3" y="208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0.13143 0.08056 " pathEditMode="relative" rAng="0" ptsTypes="AA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62" y="4028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9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361 -0.22917 L -0.73993 -0.15532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4" y="3681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9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212 0.19905 L 0.86597 0.28511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4" y="4303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3" presetClass="exit" presetSubtype="16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xit" presetSubtype="16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3" presetClass="exit" presetSubtype="16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16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xit" presetSubtype="16" fill="hold" grpId="2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88"/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xit" presetSubtype="16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16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3" presetClass="exit" presetSubtype="16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3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16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4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4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9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4.16667E-6 -4.44444E-6 L -0.08871 -0.33527 " pathEditMode="relative" rAng="0" ptsTypes="AA">
                                      <p:cBhvr>
                                        <p:cTn id="13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44" y="-16778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9" presetClass="path" presetSubtype="0" decel="16667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8872 -0.33527 L -0.03785 -0.14611 " pathEditMode="relative" rAng="0" ptsTypes="AA">
                                      <p:cBhvr>
                                        <p:cTn id="13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5" y="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5" grpId="0" animBg="1"/>
      <p:bldP spid="5" grpId="1" animBg="1"/>
      <p:bldP spid="5" grpId="2" animBg="1"/>
      <p:bldP spid="5" grpId="3" animBg="1"/>
      <p:bldP spid="5" grpId="4" animBg="1"/>
      <p:bldP spid="6" grpId="0" animBg="1"/>
      <p:bldP spid="6" grpId="1" animBg="1"/>
      <p:bldP spid="6" grpId="2" animBg="1"/>
      <p:bldP spid="6" grpId="3" animBg="1"/>
      <p:bldP spid="6" grpId="4" animBg="1"/>
      <p:bldP spid="7" grpId="0" animBg="1"/>
      <p:bldP spid="7" grpId="1" animBg="1"/>
      <p:bldP spid="7" grpId="2" animBg="1"/>
      <p:bldP spid="7" grpId="3" animBg="1"/>
      <p:bldP spid="7" grpId="4" animBg="1"/>
      <p:bldP spid="8" grpId="0" animBg="1"/>
      <p:bldP spid="8" grpId="1" animBg="1"/>
      <p:bldP spid="8" grpId="2" animBg="1"/>
      <p:bldP spid="8" grpId="3" animBg="1"/>
      <p:bldP spid="8" grpId="4" animBg="1"/>
      <p:bldP spid="9" grpId="0"/>
      <p:bldP spid="9" grpId="1"/>
      <p:bldP spid="9" grpId="2"/>
      <p:bldP spid="9" grpId="3"/>
      <p:bldP spid="9" grpId="4"/>
      <p:bldP spid="14" grpId="0"/>
      <p:bldP spid="14" grpId="1"/>
      <p:bldP spid="14" grpId="2"/>
      <p:bldP spid="14" grpId="3"/>
      <p:bldP spid="14" grpId="4"/>
      <p:bldP spid="15" grpId="0"/>
      <p:bldP spid="15" grpId="1"/>
      <p:bldP spid="15" grpId="2"/>
      <p:bldP spid="15" grpId="3"/>
      <p:bldP spid="15" grpId="4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-600744" y="149347"/>
            <a:ext cx="2124744" cy="1382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Why we do this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30" name="矩形 29"/>
          <p:cNvSpPr>
            <a:spLocks noChangeAspect="1"/>
          </p:cNvSpPr>
          <p:nvPr/>
        </p:nvSpPr>
        <p:spPr>
          <a:xfrm>
            <a:off x="-756592" y="2651313"/>
            <a:ext cx="144000" cy="172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>
            <a:spLocks noChangeAspect="1"/>
          </p:cNvSpPr>
          <p:nvPr/>
        </p:nvSpPr>
        <p:spPr>
          <a:xfrm>
            <a:off x="-1116632" y="2305675"/>
            <a:ext cx="288000" cy="3456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>
            <a:spLocks noChangeAspect="1"/>
          </p:cNvSpPr>
          <p:nvPr/>
        </p:nvSpPr>
        <p:spPr>
          <a:xfrm>
            <a:off x="1432814" y="1831100"/>
            <a:ext cx="576000" cy="691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 rot="20648237">
            <a:off x="627956" y="4469279"/>
            <a:ext cx="11444711" cy="342352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 rot="20637595">
            <a:off x="5712614" y="3464024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无人武器成为重要研究对象</a:t>
            </a:r>
          </a:p>
        </p:txBody>
      </p:sp>
      <p:sp>
        <p:nvSpPr>
          <p:cNvPr id="45" name="TextBox 44"/>
          <p:cNvSpPr txBox="1"/>
          <p:nvPr/>
        </p:nvSpPr>
        <p:spPr>
          <a:xfrm rot="20613971">
            <a:off x="6331812" y="4409622"/>
            <a:ext cx="3966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Fast science development</a:t>
            </a:r>
            <a:endParaRPr lang="zh-CN" altLang="en-US" sz="2400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-1752872" y="6430810"/>
            <a:ext cx="12917131" cy="1306878"/>
            <a:chOff x="-3365511" y="5353358"/>
            <a:chExt cx="12917131" cy="1089060"/>
          </a:xfrm>
        </p:grpSpPr>
        <p:sp>
          <p:nvSpPr>
            <p:cNvPr id="47" name="矩形 46"/>
            <p:cNvSpPr/>
            <p:nvPr/>
          </p:nvSpPr>
          <p:spPr>
            <a:xfrm rot="625333">
              <a:off x="-3365511" y="5400135"/>
              <a:ext cx="12917131" cy="284400"/>
            </a:xfrm>
            <a:prstGeom prst="rect">
              <a:avLst/>
            </a:prstGeom>
            <a:gradFill flip="none" rotWithShape="1">
              <a:gsLst>
                <a:gs pos="0">
                  <a:srgbClr val="FFCC00">
                    <a:shade val="30000"/>
                    <a:satMod val="115000"/>
                  </a:srgbClr>
                </a:gs>
                <a:gs pos="50000">
                  <a:srgbClr val="FFCC00">
                    <a:shade val="67500"/>
                    <a:satMod val="115000"/>
                  </a:srgbClr>
                </a:gs>
                <a:gs pos="100000">
                  <a:srgbClr val="FFCC0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 rot="614691">
              <a:off x="3288548" y="5353358"/>
              <a:ext cx="4185761" cy="384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FFCC00"/>
                  </a:solidFill>
                  <a:latin typeface="微软雅黑" pitchFamily="34" charset="-122"/>
                  <a:ea typeface="微软雅黑" pitchFamily="34" charset="-122"/>
                </a:rPr>
                <a:t>协同作战指挥人才将主导战场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 rot="656547">
              <a:off x="2635125" y="6057699"/>
              <a:ext cx="4650440" cy="384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Talents person with leadership</a:t>
              </a:r>
              <a:endParaRPr lang="zh-CN" altLang="en-US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541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59259E-6 L -0.0757 0.038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5" y="18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0.08299 -0.0383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9" y="-19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9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96946E-6 L 0.31493 0.10077 " pathEditMode="relative" rAng="0" ptsTypes="AA">
                                      <p:cBhvr>
                                        <p:cTn id="1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5025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pat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38778E-17 1.77124E-6 L 0.32274 0.10078 " pathEditMode="relative" rAng="0" ptsTypes="AA">
                                      <p:cBhvr>
                                        <p:cTn id="1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28" y="502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pat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22222E-6 -1.11111E-6 L 0.32291 0.1007 " pathEditMode="relative" rAng="0" ptsTypes="AA">
                                      <p:cBhvr>
                                        <p:cTn id="2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502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pat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4.16667E-6 -3.7037E-6 L 0.32275 0.10024 " pathEditMode="relative" rAng="0" ptsTypes="AA">
                                      <p:cBhvr>
                                        <p:cTn id="2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28" y="50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5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mph" presetSubtype="0" repeatCount="5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repeatCount="5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9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7 0.03842 L -0.1 -0.06389 " pathEditMode="relative" rAng="0" ptsTypes="AA">
                                      <p:cBhvr>
                                        <p:cTn id="39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-511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9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99 -0.03834 L 0.05921 -0.14056 " pathEditMode="relative" rAng="0" ptsTypes="AA">
                                      <p:cBhvr>
                                        <p:cTn id="41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8" y="-511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9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22222E-6 L -0.02466 -0.10222 " pathEditMode="relative" rAng="0" ptsTypes="AA">
                                      <p:cBhvr>
                                        <p:cTn id="43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3" y="-5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"/>
                            </p:stCondLst>
                            <p:childTnLst>
                              <p:par>
                                <p:cTn id="45" presetID="49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06389 L 0.15 0.18611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25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9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2 -0.14056 L 0.3092 0.10944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25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9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65 -0.10222 L 0.22535 0.14778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25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6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230000" y="23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</p:cBhvr>
                                      <p:by x="230000" y="23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9" presetClass="pat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493 0.10083 L 0.14966 0.3275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64" y="1133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9" presetClass="pat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274 0.10083 L 0.15747 0.3275 " pathEditMode="relative" rAng="0" ptsTypes="AA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64" y="11333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9" presetClass="pat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274 0.10116 L 0.15746 0.32778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64" y="1131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9" presetClass="pat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875 0.10047 L 0.15747 0.32732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3" y="11343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4" presetClass="path" presetSubtype="0" decel="4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3.33333E-6 -3.7037E-7 L 0.14218 -0.68194 " pathEditMode="relative" rAng="0" ptsTypes="AA">
                                      <p:cBhvr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1" y="-3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29" grpId="2" animBg="1"/>
      <p:bldP spid="29" grpId="3" animBg="1"/>
      <p:bldP spid="29" grpId="4" animBg="1"/>
      <p:bldP spid="30" grpId="0" animBg="1"/>
      <p:bldP spid="30" grpId="1" animBg="1"/>
      <p:bldP spid="30" grpId="2" animBg="1"/>
      <p:bldP spid="30" grpId="3" animBg="1"/>
      <p:bldP spid="30" grpId="4" animBg="1"/>
      <p:bldP spid="31" grpId="0" animBg="1"/>
      <p:bldP spid="31" grpId="1" animBg="1"/>
      <p:bldP spid="31" grpId="2" animBg="1"/>
      <p:bldP spid="31" grpId="3" animBg="1"/>
      <p:bldP spid="31" grpId="4" animBg="1"/>
      <p:bldP spid="32" grpId="0" animBg="1"/>
      <p:bldP spid="32" grpId="1" animBg="1"/>
      <p:bldP spid="32" grpId="2" animBg="1"/>
      <p:bldP spid="32" grpId="3" animBg="1"/>
      <p:bldP spid="32" grpId="4" animBg="1"/>
      <p:bldP spid="43" grpId="0" animBg="1"/>
      <p:bldP spid="43" grpId="1" animBg="1"/>
      <p:bldP spid="43" grpId="2" animBg="1"/>
      <p:bldP spid="44" grpId="0"/>
      <p:bldP spid="44" grpId="1"/>
      <p:bldP spid="44" grpId="2"/>
      <p:bldP spid="44" grpId="3"/>
      <p:bldP spid="44" grpId="4"/>
      <p:bldP spid="45" grpId="0"/>
      <p:bldP spid="45" grpId="1"/>
      <p:bldP spid="45" grpId="2"/>
      <p:bldP spid="45" grpId="3"/>
      <p:bldP spid="45" grpId="4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351584" y="2828044"/>
            <a:ext cx="2232264" cy="1382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Our target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1" name="矩形 20"/>
          <p:cNvSpPr>
            <a:spLocks noChangeAspect="1"/>
          </p:cNvSpPr>
          <p:nvPr/>
        </p:nvSpPr>
        <p:spPr>
          <a:xfrm>
            <a:off x="4583848" y="5416421"/>
            <a:ext cx="144000" cy="1728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>
            <a:spLocks noChangeAspect="1"/>
          </p:cNvSpPr>
          <p:nvPr/>
        </p:nvSpPr>
        <p:spPr>
          <a:xfrm>
            <a:off x="3863848" y="5070821"/>
            <a:ext cx="288000" cy="3456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>
            <a:spLocks noChangeAspect="1"/>
          </p:cNvSpPr>
          <p:nvPr/>
        </p:nvSpPr>
        <p:spPr>
          <a:xfrm>
            <a:off x="4748569" y="4438143"/>
            <a:ext cx="576000" cy="6912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 rot="625333">
            <a:off x="-540148" y="1774435"/>
            <a:ext cx="12911869" cy="341280"/>
          </a:xfrm>
          <a:prstGeom prst="rect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 rot="614691">
            <a:off x="6076995" y="1717823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FCC00"/>
                </a:solidFill>
                <a:latin typeface="微软雅黑" pitchFamily="34" charset="-122"/>
                <a:ea typeface="微软雅黑" pitchFamily="34" charset="-122"/>
              </a:rPr>
              <a:t>协同作战指挥人才将主导战场</a:t>
            </a:r>
          </a:p>
        </p:txBody>
      </p:sp>
      <p:sp>
        <p:nvSpPr>
          <p:cNvPr id="38" name="TextBox 37"/>
          <p:cNvSpPr txBox="1"/>
          <p:nvPr/>
        </p:nvSpPr>
        <p:spPr>
          <a:xfrm rot="656547">
            <a:off x="5326110" y="2549514"/>
            <a:ext cx="4650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Talents person with leadership</a:t>
            </a:r>
            <a:endParaRPr lang="zh-CN" altLang="en-US" sz="2400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722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2.22222E-6 L -0.09254 -0.02732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35" y="-13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9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2222E-6 -4.07407E-6 L 0.09791 0.02801 " pathEditMode="relative" rAng="0" ptsTypes="AA">
                                          <p:cBhvr>
                                            <p:cTn id="8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896" y="13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3" presetClass="path" presetSubtype="0" fill="hold" grpId="1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7556E-17 -2.96296E-6 L 0.0316 -2.96296E-6 " pathEditMode="relative" rAng="0" ptsTypes="AA" p14:bounceEnd="60000">
                                          <p:cBhvr>
                                            <p:cTn id="13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fill="hold" grpId="1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2.22222E-6 -3.7037E-6 L -0.03143 -3.7037E-6 " pathEditMode="relative" rAng="0" ptsTypes="AA" p14:bounceEnd="40000">
                                          <p:cBhvr>
                                            <p:cTn id="18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35" presetClass="path" presetSubtype="0" fill="hold" grpId="1" nodeType="withEffect" p14:presetBounceEnd="30000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2.22222E-6 -4.44444E-6 L -0.03143 -4.44444E-6 " pathEditMode="relative" rAng="0" ptsTypes="AA" p14:bounceEnd="30000">
                                          <p:cBhvr>
                                            <p:cTn id="2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5" presetClass="path" presetSubtype="0" fill="hold" grpId="1" nodeType="withEffect" p14:presetBounceEnd="20000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1.11111E-6 -2.22222E-6 L -0.03142 -2.22222E-6 " pathEditMode="relative" rAng="0" ptsTypes="AA" p14:bounceEnd="20000">
                                          <p:cBhvr>
                                            <p:cTn id="2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35" presetClass="emph" presetSubtype="0" repeatCount="5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0" dur="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35" presetClass="emph" presetSubtype="0" repeatCount="5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2" dur="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35" presetClass="emph" presetSubtype="0" repeatCount="5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4" dur="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5" presetClass="emph" presetSubtype="0" repeatCount="5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6" dur="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42" presetClass="path" presetSubtype="0" decel="66667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9254 -0.02732 L -0.09254 0.09861 " pathEditMode="relative" rAng="0" ptsTypes="AA">
                                          <p:cBhvr>
                                            <p:cTn id="39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42" presetClass="path" presetSubtype="0" decel="66667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791 0.02801 L 0.09791 0.15394 " pathEditMode="relative" rAng="0" ptsTypes="AA">
                                          <p:cBhvr>
                                            <p:cTn id="4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decel="66667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16 -2.96296E-6 L 0.0316 0.12593 " pathEditMode="relative" rAng="0" ptsTypes="AA">
                                          <p:cBhvr>
                                            <p:cTn id="43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decel="66667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3143 -3.7037E-6 L -0.03143 0.12593 " pathEditMode="relative" rAng="0" ptsTypes="AA">
                                          <p:cBhvr>
                                            <p:cTn id="45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42" presetClass="path" presetSubtype="0" decel="66667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3143 -2.22222E-6 L -0.03143 0.12584 " pathEditMode="relative" rAng="0" ptsTypes="AA">
                                          <p:cBhvr>
                                            <p:cTn id="4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42" presetClass="path" presetSubtype="0" decel="66667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3142 0 L -0.03142 0.12583 " pathEditMode="relative" rAng="0" ptsTypes="AA">
                                          <p:cBhvr>
                                            <p:cTn id="4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42" presetClass="path" presetSubtype="0" decel="6666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1.11111E-6 L -8.33333E-7 0.12583 " pathEditMode="relative" rAng="0" ptsTypes="AA">
                                          <p:cBhvr>
                                            <p:cTn id="51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grpId="5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0" presetClass="exit" presetSubtype="0" fill="hold" grpId="5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10" presetClass="exit" presetSubtype="0" fill="hold" grpId="5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5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0" presetClass="exit" presetSubtype="0" fill="hold" grpId="5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10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56" presetClass="path" presetSubtype="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9254 0.09861 L 0.15746 -0.15139 " pathEditMode="relative" rAng="0" ptsTypes="AA">
                                          <p:cBhvr>
                                            <p:cTn id="7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56" presetClass="path" presetSubtype="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0.09791 0.15394 L 0.34791 -0.09606 " pathEditMode="relative" rAng="0" ptsTypes="AA">
                                          <p:cBhvr>
                                            <p:cTn id="7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56" presetClass="path" presetSubtype="0" fill="hold" grpId="4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2184 0.37547 L 0.0316 0.12547 " pathEditMode="relative" rAng="0" ptsTypes="AA">
                                          <p:cBhvr>
                                            <p:cTn id="78" dur="500" spd="-100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56" presetClass="path" presetSubtype="0" fill="hold" grpId="4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28143 0.37616 L -0.03143 0.12616 " pathEditMode="relative" rAng="0" ptsTypes="AA">
                                          <p:cBhvr>
                                            <p:cTn id="80" dur="500" spd="-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56" presetClass="path" presetSubtype="0" fill="hold" grpId="4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28143 0.37612 L -0.03143 0.12612 " pathEditMode="relative" rAng="0" ptsTypes="AA">
                                          <p:cBhvr>
                                            <p:cTn id="8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56" presetClass="path" presetSubtype="0" fill="hold" grpId="4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28142 0.37611 L -0.03142 0.12611 " pathEditMode="relative" rAng="0" ptsTypes="AA">
                                          <p:cBhvr>
                                            <p:cTn id="84" dur="500" spd="-10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56" presetClass="path" presetSubtype="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1.66667E-6 0.12583 L 0.25 -0.12417 " pathEditMode="relative" rAng="0" ptsTypes="AA">
                                          <p:cBhvr>
                                            <p:cTn id="8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23" presetClass="exit" presetSubtype="16" fill="hold" grpId="4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3" presetClass="exit" presetSubtype="16" fill="hold" grpId="4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2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3" presetClass="exit" presetSubtype="16" fill="hold" grpId="6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6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3" presetClass="exit" presetSubtype="16" fill="hold" grpId="6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3" presetClass="exit" presetSubtype="16" fill="hold" grpId="6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4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23" presetClass="exit" presetSubtype="16" fill="hold" grpId="6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23" presetClass="exit" presetSubtype="16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12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0" grpId="1" animBg="1"/>
          <p:bldP spid="20" grpId="2" animBg="1"/>
          <p:bldP spid="20" grpId="3" animBg="1"/>
          <p:bldP spid="20" grpId="4" animBg="1"/>
          <p:bldP spid="20" grpId="5" animBg="1"/>
          <p:bldP spid="20" grpId="6" animBg="1"/>
          <p:bldP spid="21" grpId="0" animBg="1"/>
          <p:bldP spid="21" grpId="1" animBg="1"/>
          <p:bldP spid="21" grpId="2" animBg="1"/>
          <p:bldP spid="21" grpId="3" animBg="1"/>
          <p:bldP spid="21" grpId="4" animBg="1"/>
          <p:bldP spid="21" grpId="5" animBg="1"/>
          <p:bldP spid="21" grpId="6" animBg="1"/>
          <p:bldP spid="22" grpId="0" animBg="1"/>
          <p:bldP spid="22" grpId="1" animBg="1"/>
          <p:bldP spid="22" grpId="2" animBg="1"/>
          <p:bldP spid="22" grpId="3" animBg="1"/>
          <p:bldP spid="22" grpId="4" animBg="1"/>
          <p:bldP spid="22" grpId="5" animBg="1"/>
          <p:bldP spid="22" grpId="6" animBg="1"/>
          <p:bldP spid="23" grpId="0" animBg="1"/>
          <p:bldP spid="23" grpId="1" animBg="1"/>
          <p:bldP spid="23" grpId="2" animBg="1"/>
          <p:bldP spid="23" grpId="3" animBg="1"/>
          <p:bldP spid="23" grpId="4" animBg="1"/>
          <p:bldP spid="23" grpId="5" animBg="1"/>
          <p:bldP spid="23" grpId="6" animBg="1"/>
          <p:bldP spid="36" grpId="0" animBg="1"/>
          <p:bldP spid="36" grpId="1" animBg="1"/>
          <p:bldP spid="36" grpId="2" animBg="1"/>
          <p:bldP spid="36" grpId="3" animBg="1"/>
          <p:bldP spid="37" grpId="0"/>
          <p:bldP spid="37" grpId="1"/>
          <p:bldP spid="37" grpId="2"/>
          <p:bldP spid="37" grpId="3"/>
          <p:bldP spid="37" grpId="4"/>
          <p:bldP spid="38" grpId="0"/>
          <p:bldP spid="38" grpId="1"/>
          <p:bldP spid="38" grpId="2"/>
          <p:bldP spid="38" grpId="3"/>
          <p:bldP spid="38" grpId="4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2.22222E-6 L -0.09254 -0.02732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35" y="-13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9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2222E-6 -4.07407E-6 L 0.09791 0.02801 " pathEditMode="relative" rAng="0" ptsTypes="AA">
                                          <p:cBhvr>
                                            <p:cTn id="8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896" y="13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3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7556E-17 -2.96296E-6 L 0.0316 -2.96296E-6 " pathEditMode="relative" rAng="0" ptsTypes="AA">
                                          <p:cBhvr>
                                            <p:cTn id="13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2.22222E-6 -3.7037E-6 L -0.03143 -3.7037E-6 " pathEditMode="relative" rAng="0" ptsTypes="AA">
                                          <p:cBhvr>
                                            <p:cTn id="18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35" presetClass="path" presetSubtype="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2.22222E-6 -4.44444E-6 L -0.03143 -4.44444E-6 " pathEditMode="relative" rAng="0" ptsTypes="AA">
                                          <p:cBhvr>
                                            <p:cTn id="2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5" presetClass="path" presetSubtype="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1.11111E-6 -2.22222E-6 L -0.03142 -2.22222E-6 " pathEditMode="relative" rAng="0" ptsTypes="AA">
                                          <p:cBhvr>
                                            <p:cTn id="2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35" presetClass="emph" presetSubtype="0" repeatCount="5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0" dur="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35" presetClass="emph" presetSubtype="0" repeatCount="5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2" dur="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35" presetClass="emph" presetSubtype="0" repeatCount="5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4" dur="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5" presetClass="emph" presetSubtype="0" repeatCount="5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6" dur="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42" presetClass="path" presetSubtype="0" decel="66667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9254 -0.02732 L -0.09254 0.09861 " pathEditMode="relative" rAng="0" ptsTypes="AA">
                                          <p:cBhvr>
                                            <p:cTn id="39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42" presetClass="path" presetSubtype="0" decel="66667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791 0.02801 L 0.09791 0.15394 " pathEditMode="relative" rAng="0" ptsTypes="AA">
                                          <p:cBhvr>
                                            <p:cTn id="4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decel="66667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16 -2.96296E-6 L 0.0316 0.12593 " pathEditMode="relative" rAng="0" ptsTypes="AA">
                                          <p:cBhvr>
                                            <p:cTn id="43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decel="66667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3143 -3.7037E-6 L -0.03143 0.12593 " pathEditMode="relative" rAng="0" ptsTypes="AA">
                                          <p:cBhvr>
                                            <p:cTn id="45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42" presetClass="path" presetSubtype="0" decel="66667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3143 -2.22222E-6 L -0.03143 0.12584 " pathEditMode="relative" rAng="0" ptsTypes="AA">
                                          <p:cBhvr>
                                            <p:cTn id="4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42" presetClass="path" presetSubtype="0" decel="66667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3142 0 L -0.03142 0.12583 " pathEditMode="relative" rAng="0" ptsTypes="AA">
                                          <p:cBhvr>
                                            <p:cTn id="4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42" presetClass="path" presetSubtype="0" decel="6666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1.11111E-6 L -8.33333E-7 0.12583 " pathEditMode="relative" rAng="0" ptsTypes="AA">
                                          <p:cBhvr>
                                            <p:cTn id="51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grpId="5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0" presetClass="exit" presetSubtype="0" fill="hold" grpId="5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10" presetClass="exit" presetSubtype="0" fill="hold" grpId="5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5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0" presetClass="exit" presetSubtype="0" fill="hold" grpId="5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10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56" presetClass="path" presetSubtype="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9254 0.09861 L 0.15746 -0.15139 " pathEditMode="relative" rAng="0" ptsTypes="AA">
                                          <p:cBhvr>
                                            <p:cTn id="7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56" presetClass="path" presetSubtype="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0.09791 0.15394 L 0.34791 -0.09606 " pathEditMode="relative" rAng="0" ptsTypes="AA">
                                          <p:cBhvr>
                                            <p:cTn id="7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56" presetClass="path" presetSubtype="0" fill="hold" grpId="4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2184 0.37547 L 0.0316 0.12547 " pathEditMode="relative" rAng="0" ptsTypes="AA">
                                          <p:cBhvr>
                                            <p:cTn id="78" dur="500" spd="-100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56" presetClass="path" presetSubtype="0" fill="hold" grpId="4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28143 0.37616 L -0.03143 0.12616 " pathEditMode="relative" rAng="0" ptsTypes="AA">
                                          <p:cBhvr>
                                            <p:cTn id="80" dur="500" spd="-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56" presetClass="path" presetSubtype="0" fill="hold" grpId="4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28143 0.37612 L -0.03143 0.12612 " pathEditMode="relative" rAng="0" ptsTypes="AA">
                                          <p:cBhvr>
                                            <p:cTn id="8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56" presetClass="path" presetSubtype="0" fill="hold" grpId="4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28142 0.37611 L -0.03142 0.12611 " pathEditMode="relative" rAng="0" ptsTypes="AA">
                                          <p:cBhvr>
                                            <p:cTn id="84" dur="500" spd="-10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56" presetClass="path" presetSubtype="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1.66667E-6 0.12583 L 0.25 -0.12417 " pathEditMode="relative" rAng="0" ptsTypes="AA">
                                          <p:cBhvr>
                                            <p:cTn id="8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23" presetClass="exit" presetSubtype="16" fill="hold" grpId="4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3" presetClass="exit" presetSubtype="16" fill="hold" grpId="4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2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3" presetClass="exit" presetSubtype="16" fill="hold" grpId="6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6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3" presetClass="exit" presetSubtype="16" fill="hold" grpId="6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3" presetClass="exit" presetSubtype="16" fill="hold" grpId="6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4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23" presetClass="exit" presetSubtype="16" fill="hold" grpId="6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23" presetClass="exit" presetSubtype="16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12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0" grpId="1" animBg="1"/>
          <p:bldP spid="20" grpId="2" animBg="1"/>
          <p:bldP spid="20" grpId="3" animBg="1"/>
          <p:bldP spid="20" grpId="4" animBg="1"/>
          <p:bldP spid="20" grpId="5" animBg="1"/>
          <p:bldP spid="20" grpId="6" animBg="1"/>
          <p:bldP spid="21" grpId="0" animBg="1"/>
          <p:bldP spid="21" grpId="1" animBg="1"/>
          <p:bldP spid="21" grpId="2" animBg="1"/>
          <p:bldP spid="21" grpId="3" animBg="1"/>
          <p:bldP spid="21" grpId="4" animBg="1"/>
          <p:bldP spid="21" grpId="5" animBg="1"/>
          <p:bldP spid="21" grpId="6" animBg="1"/>
          <p:bldP spid="22" grpId="0" animBg="1"/>
          <p:bldP spid="22" grpId="1" animBg="1"/>
          <p:bldP spid="22" grpId="2" animBg="1"/>
          <p:bldP spid="22" grpId="3" animBg="1"/>
          <p:bldP spid="22" grpId="4" animBg="1"/>
          <p:bldP spid="22" grpId="5" animBg="1"/>
          <p:bldP spid="22" grpId="6" animBg="1"/>
          <p:bldP spid="23" grpId="0" animBg="1"/>
          <p:bldP spid="23" grpId="1" animBg="1"/>
          <p:bldP spid="23" grpId="2" animBg="1"/>
          <p:bldP spid="23" grpId="3" animBg="1"/>
          <p:bldP spid="23" grpId="4" animBg="1"/>
          <p:bldP spid="23" grpId="5" animBg="1"/>
          <p:bldP spid="23" grpId="6" animBg="1"/>
          <p:bldP spid="36" grpId="0" animBg="1"/>
          <p:bldP spid="36" grpId="1" animBg="1"/>
          <p:bldP spid="36" grpId="2" animBg="1"/>
          <p:bldP spid="36" grpId="3" animBg="1"/>
          <p:bldP spid="37" grpId="0"/>
          <p:bldP spid="37" grpId="1"/>
          <p:bldP spid="37" grpId="2"/>
          <p:bldP spid="37" grpId="3"/>
          <p:bldP spid="37" grpId="4"/>
          <p:bldP spid="38" grpId="0"/>
          <p:bldP spid="38" grpId="1"/>
          <p:bldP spid="38" grpId="2"/>
          <p:bldP spid="38" grpId="3"/>
          <p:bldP spid="38" grpId="4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724389" y="2744946"/>
            <a:ext cx="503214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rgbClr val="FFC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机器人模拟战场</a:t>
            </a:r>
          </a:p>
        </p:txBody>
      </p:sp>
      <p:sp>
        <p:nvSpPr>
          <p:cNvPr id="3" name="Oval 5"/>
          <p:cNvSpPr>
            <a:spLocks noChangeArrowheads="1"/>
          </p:cNvSpPr>
          <p:nvPr/>
        </p:nvSpPr>
        <p:spPr bwMode="auto">
          <a:xfrm>
            <a:off x="2563740" y="1768297"/>
            <a:ext cx="6848619" cy="3228804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767647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240486" y="3812137"/>
            <a:ext cx="141287" cy="194733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5880100" y="4006866"/>
            <a:ext cx="215900" cy="28786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6096023" y="4294846"/>
            <a:ext cx="144463" cy="95249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5232427" y="4294722"/>
            <a:ext cx="142875" cy="190500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6888163" y="4197407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6524625" y="3907386"/>
            <a:ext cx="215900" cy="28786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7104063" y="4485273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 flipH="1" flipV="1">
            <a:off x="7319984" y="4294734"/>
            <a:ext cx="71437" cy="28786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7680334" y="3621673"/>
            <a:ext cx="144463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7751763" y="4294773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6096023" y="4677963"/>
            <a:ext cx="144463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4583113" y="3719012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4511702" y="4006864"/>
            <a:ext cx="144463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" name="Rectangle 21"/>
          <p:cNvSpPr>
            <a:spLocks noChangeArrowheads="1"/>
          </p:cNvSpPr>
          <p:nvPr/>
        </p:nvSpPr>
        <p:spPr bwMode="auto">
          <a:xfrm>
            <a:off x="4667257" y="2476507"/>
            <a:ext cx="142875" cy="190500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4151313" y="2853397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auto">
          <a:xfrm>
            <a:off x="4367213" y="3238630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8040688" y="3431140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Rectangle 25"/>
          <p:cNvSpPr>
            <a:spLocks noChangeArrowheads="1"/>
          </p:cNvSpPr>
          <p:nvPr/>
        </p:nvSpPr>
        <p:spPr bwMode="auto">
          <a:xfrm>
            <a:off x="8183563" y="3141263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Rectangle 26"/>
          <p:cNvSpPr>
            <a:spLocks noChangeArrowheads="1"/>
          </p:cNvSpPr>
          <p:nvPr/>
        </p:nvSpPr>
        <p:spPr bwMode="auto">
          <a:xfrm>
            <a:off x="7739063" y="3143307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Rectangle 27"/>
          <p:cNvSpPr>
            <a:spLocks noChangeArrowheads="1"/>
          </p:cNvSpPr>
          <p:nvPr/>
        </p:nvSpPr>
        <p:spPr bwMode="auto">
          <a:xfrm>
            <a:off x="8256588" y="2950763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810523" y="2190807"/>
            <a:ext cx="144463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" name="Rectangle 29"/>
          <p:cNvSpPr>
            <a:spLocks noChangeArrowheads="1"/>
          </p:cNvSpPr>
          <p:nvPr/>
        </p:nvSpPr>
        <p:spPr bwMode="auto">
          <a:xfrm>
            <a:off x="7739063" y="2667130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" name="Rectangle 30"/>
          <p:cNvSpPr>
            <a:spLocks noChangeArrowheads="1"/>
          </p:cNvSpPr>
          <p:nvPr/>
        </p:nvSpPr>
        <p:spPr bwMode="auto">
          <a:xfrm>
            <a:off x="7096148" y="2095599"/>
            <a:ext cx="144463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Rectangle 31"/>
          <p:cNvSpPr>
            <a:spLocks noChangeArrowheads="1"/>
          </p:cNvSpPr>
          <p:nvPr/>
        </p:nvSpPr>
        <p:spPr bwMode="auto">
          <a:xfrm>
            <a:off x="7453313" y="2476630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8" name="Rectangle 32"/>
          <p:cNvSpPr>
            <a:spLocks noChangeArrowheads="1"/>
          </p:cNvSpPr>
          <p:nvPr/>
        </p:nvSpPr>
        <p:spPr bwMode="auto">
          <a:xfrm>
            <a:off x="7953398" y="2857630"/>
            <a:ext cx="144463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Rectangle 33"/>
          <p:cNvSpPr>
            <a:spLocks noChangeArrowheads="1"/>
          </p:cNvSpPr>
          <p:nvPr/>
        </p:nvSpPr>
        <p:spPr bwMode="auto">
          <a:xfrm>
            <a:off x="8096273" y="2667130"/>
            <a:ext cx="144463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0" name="Rectangle 34"/>
          <p:cNvSpPr>
            <a:spLocks noChangeArrowheads="1"/>
          </p:cNvSpPr>
          <p:nvPr/>
        </p:nvSpPr>
        <p:spPr bwMode="auto">
          <a:xfrm>
            <a:off x="5024438" y="2286000"/>
            <a:ext cx="215900" cy="289984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" name="Rectangle 35"/>
          <p:cNvSpPr>
            <a:spLocks noChangeArrowheads="1"/>
          </p:cNvSpPr>
          <p:nvPr/>
        </p:nvSpPr>
        <p:spPr bwMode="auto">
          <a:xfrm>
            <a:off x="5381625" y="2286000"/>
            <a:ext cx="215900" cy="289984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" name="Rectangle 36"/>
          <p:cNvSpPr>
            <a:spLocks noChangeArrowheads="1"/>
          </p:cNvSpPr>
          <p:nvPr/>
        </p:nvSpPr>
        <p:spPr bwMode="auto">
          <a:xfrm>
            <a:off x="5519758" y="2000251"/>
            <a:ext cx="147637" cy="190500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3" name="Rectangle 37"/>
          <p:cNvSpPr>
            <a:spLocks noChangeArrowheads="1"/>
          </p:cNvSpPr>
          <p:nvPr/>
        </p:nvSpPr>
        <p:spPr bwMode="auto">
          <a:xfrm>
            <a:off x="6743726" y="2277663"/>
            <a:ext cx="144463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4" name="Rectangle 38"/>
          <p:cNvSpPr>
            <a:spLocks noChangeArrowheads="1"/>
          </p:cNvSpPr>
          <p:nvPr/>
        </p:nvSpPr>
        <p:spPr bwMode="auto">
          <a:xfrm>
            <a:off x="6816741" y="2470207"/>
            <a:ext cx="144463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6024563" y="2277663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" name="Rectangle 40"/>
          <p:cNvSpPr>
            <a:spLocks noChangeArrowheads="1"/>
          </p:cNvSpPr>
          <p:nvPr/>
        </p:nvSpPr>
        <p:spPr bwMode="auto">
          <a:xfrm>
            <a:off x="6240463" y="2470207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" name="Rectangle 41"/>
          <p:cNvSpPr>
            <a:spLocks noChangeArrowheads="1"/>
          </p:cNvSpPr>
          <p:nvPr/>
        </p:nvSpPr>
        <p:spPr bwMode="auto">
          <a:xfrm>
            <a:off x="5303838" y="1797080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8" name="Rectangle 42"/>
          <p:cNvSpPr>
            <a:spLocks noChangeArrowheads="1"/>
          </p:cNvSpPr>
          <p:nvPr/>
        </p:nvSpPr>
        <p:spPr bwMode="auto">
          <a:xfrm>
            <a:off x="5519738" y="1606607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9" name="Rectangle 43"/>
          <p:cNvSpPr>
            <a:spLocks noChangeArrowheads="1"/>
          </p:cNvSpPr>
          <p:nvPr/>
        </p:nvSpPr>
        <p:spPr bwMode="auto">
          <a:xfrm>
            <a:off x="4656138" y="1701864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0" name="Rectangle 44"/>
          <p:cNvSpPr>
            <a:spLocks noChangeArrowheads="1"/>
          </p:cNvSpPr>
          <p:nvPr/>
        </p:nvSpPr>
        <p:spPr bwMode="auto">
          <a:xfrm>
            <a:off x="4881563" y="2476630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1" name="Rectangle 45"/>
          <p:cNvSpPr>
            <a:spLocks noChangeArrowheads="1"/>
          </p:cNvSpPr>
          <p:nvPr/>
        </p:nvSpPr>
        <p:spPr bwMode="auto">
          <a:xfrm>
            <a:off x="5303838" y="2758073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2" name="Rectangle 46"/>
          <p:cNvSpPr>
            <a:spLocks noChangeArrowheads="1"/>
          </p:cNvSpPr>
          <p:nvPr/>
        </p:nvSpPr>
        <p:spPr bwMode="auto">
          <a:xfrm>
            <a:off x="4224338" y="2182339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" name="Rectangle 47"/>
          <p:cNvSpPr>
            <a:spLocks noChangeArrowheads="1"/>
          </p:cNvSpPr>
          <p:nvPr/>
        </p:nvSpPr>
        <p:spPr bwMode="auto">
          <a:xfrm>
            <a:off x="6456363" y="1606607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" name="Rectangle 48"/>
          <p:cNvSpPr>
            <a:spLocks noChangeArrowheads="1"/>
          </p:cNvSpPr>
          <p:nvPr/>
        </p:nvSpPr>
        <p:spPr bwMode="auto">
          <a:xfrm>
            <a:off x="5808663" y="1894436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5" name="Rectangle 35"/>
          <p:cNvSpPr>
            <a:spLocks noChangeArrowheads="1"/>
          </p:cNvSpPr>
          <p:nvPr/>
        </p:nvSpPr>
        <p:spPr bwMode="auto">
          <a:xfrm>
            <a:off x="5739007" y="2381269"/>
            <a:ext cx="142875" cy="194733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6" name="Rectangle 35"/>
          <p:cNvSpPr>
            <a:spLocks noChangeArrowheads="1"/>
          </p:cNvSpPr>
          <p:nvPr/>
        </p:nvSpPr>
        <p:spPr bwMode="auto">
          <a:xfrm>
            <a:off x="6381760" y="2095517"/>
            <a:ext cx="142875" cy="194733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7" name="Rectangle 35"/>
          <p:cNvSpPr>
            <a:spLocks noChangeArrowheads="1"/>
          </p:cNvSpPr>
          <p:nvPr/>
        </p:nvSpPr>
        <p:spPr bwMode="auto">
          <a:xfrm>
            <a:off x="4953007" y="1905017"/>
            <a:ext cx="142875" cy="194733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8" name="Rectangle 35"/>
          <p:cNvSpPr>
            <a:spLocks noChangeArrowheads="1"/>
          </p:cNvSpPr>
          <p:nvPr/>
        </p:nvSpPr>
        <p:spPr bwMode="auto">
          <a:xfrm flipH="1" flipV="1">
            <a:off x="7381885" y="2095500"/>
            <a:ext cx="142875" cy="203200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Rectangle 8"/>
          <p:cNvSpPr>
            <a:spLocks noChangeArrowheads="1"/>
          </p:cNvSpPr>
          <p:nvPr/>
        </p:nvSpPr>
        <p:spPr bwMode="auto">
          <a:xfrm>
            <a:off x="5453099" y="4097948"/>
            <a:ext cx="142875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 flipV="1">
            <a:off x="5024474" y="3907371"/>
            <a:ext cx="142875" cy="190500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1" name="Rectangle 8"/>
          <p:cNvSpPr>
            <a:spLocks noChangeArrowheads="1"/>
          </p:cNvSpPr>
          <p:nvPr/>
        </p:nvSpPr>
        <p:spPr bwMode="auto">
          <a:xfrm>
            <a:off x="6381760" y="4574236"/>
            <a:ext cx="142875" cy="9736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2" name="Rectangle 8"/>
          <p:cNvSpPr>
            <a:spLocks noChangeArrowheads="1"/>
          </p:cNvSpPr>
          <p:nvPr/>
        </p:nvSpPr>
        <p:spPr bwMode="auto">
          <a:xfrm>
            <a:off x="5667375" y="4574236"/>
            <a:ext cx="71438" cy="9736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>
            <a:off x="4881563" y="4193131"/>
            <a:ext cx="215900" cy="28786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4" name="Rectangle 8"/>
          <p:cNvSpPr>
            <a:spLocks noChangeArrowheads="1"/>
          </p:cNvSpPr>
          <p:nvPr/>
        </p:nvSpPr>
        <p:spPr bwMode="auto">
          <a:xfrm>
            <a:off x="6667500" y="4574236"/>
            <a:ext cx="71438" cy="9736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5" name="Rectangle 8"/>
          <p:cNvSpPr>
            <a:spLocks noChangeArrowheads="1"/>
          </p:cNvSpPr>
          <p:nvPr/>
        </p:nvSpPr>
        <p:spPr bwMode="auto">
          <a:xfrm>
            <a:off x="7167563" y="4002619"/>
            <a:ext cx="144462" cy="190500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6" name="Rectangle 23"/>
          <p:cNvSpPr>
            <a:spLocks noChangeArrowheads="1"/>
          </p:cNvSpPr>
          <p:nvPr/>
        </p:nvSpPr>
        <p:spPr bwMode="auto">
          <a:xfrm>
            <a:off x="4524408" y="3048130"/>
            <a:ext cx="144463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7" name="Rectangle 23"/>
          <p:cNvSpPr>
            <a:spLocks noChangeArrowheads="1"/>
          </p:cNvSpPr>
          <p:nvPr/>
        </p:nvSpPr>
        <p:spPr bwMode="auto">
          <a:xfrm>
            <a:off x="4519613" y="3441796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8" name="Rectangle 23"/>
          <p:cNvSpPr>
            <a:spLocks noChangeArrowheads="1"/>
          </p:cNvSpPr>
          <p:nvPr/>
        </p:nvSpPr>
        <p:spPr bwMode="auto">
          <a:xfrm>
            <a:off x="4672013" y="3644980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9" name="Rectangle 23"/>
          <p:cNvSpPr>
            <a:spLocks noChangeArrowheads="1"/>
          </p:cNvSpPr>
          <p:nvPr/>
        </p:nvSpPr>
        <p:spPr bwMode="auto">
          <a:xfrm>
            <a:off x="4824413" y="3848184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0" name="Rectangle 23"/>
          <p:cNvSpPr>
            <a:spLocks noChangeArrowheads="1"/>
          </p:cNvSpPr>
          <p:nvPr/>
        </p:nvSpPr>
        <p:spPr bwMode="auto">
          <a:xfrm>
            <a:off x="4452938" y="2762307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" name="Rectangle 23"/>
          <p:cNvSpPr>
            <a:spLocks noChangeArrowheads="1"/>
          </p:cNvSpPr>
          <p:nvPr/>
        </p:nvSpPr>
        <p:spPr bwMode="auto">
          <a:xfrm>
            <a:off x="4738688" y="3048130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Rectangle 24"/>
          <p:cNvSpPr>
            <a:spLocks noChangeArrowheads="1"/>
          </p:cNvSpPr>
          <p:nvPr/>
        </p:nvSpPr>
        <p:spPr bwMode="auto">
          <a:xfrm>
            <a:off x="7953398" y="3716936"/>
            <a:ext cx="144463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Rectangle 24"/>
          <p:cNvSpPr>
            <a:spLocks noChangeArrowheads="1"/>
          </p:cNvSpPr>
          <p:nvPr/>
        </p:nvSpPr>
        <p:spPr bwMode="auto">
          <a:xfrm>
            <a:off x="8193088" y="3634344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Rectangle 24"/>
          <p:cNvSpPr>
            <a:spLocks noChangeArrowheads="1"/>
          </p:cNvSpPr>
          <p:nvPr/>
        </p:nvSpPr>
        <p:spPr bwMode="auto">
          <a:xfrm>
            <a:off x="8345488" y="3837573"/>
            <a:ext cx="144462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5" name="Rectangle 24"/>
          <p:cNvSpPr>
            <a:spLocks noChangeArrowheads="1"/>
          </p:cNvSpPr>
          <p:nvPr/>
        </p:nvSpPr>
        <p:spPr bwMode="auto">
          <a:xfrm flipH="1">
            <a:off x="7810510" y="4002619"/>
            <a:ext cx="142875" cy="190500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6" name="Rectangle 24"/>
          <p:cNvSpPr>
            <a:spLocks noChangeArrowheads="1"/>
          </p:cNvSpPr>
          <p:nvPr/>
        </p:nvSpPr>
        <p:spPr bwMode="auto">
          <a:xfrm>
            <a:off x="8096273" y="4002672"/>
            <a:ext cx="144463" cy="192617"/>
          </a:xfrm>
          <a:prstGeom prst="rect">
            <a:avLst/>
          </a:prstGeom>
          <a:solidFill>
            <a:srgbClr val="DAD63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8" name="TextBox 67">
            <a:hlinkClick r:id="rId2"/>
          </p:cNvPr>
          <p:cNvSpPr txBox="1"/>
          <p:nvPr/>
        </p:nvSpPr>
        <p:spPr>
          <a:xfrm>
            <a:off x="1271464" y="6430808"/>
            <a:ext cx="9649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选自锐普</a:t>
            </a:r>
            <a:r>
              <a:rPr lang="en-US" altLang="zh-CN" sz="1600" dirty="0">
                <a:solidFill>
                  <a:schemeClr val="bg1"/>
                </a:solidFill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</a:rPr>
              <a:t>论坛十驾斋：</a:t>
            </a:r>
            <a:r>
              <a:rPr lang="en-US" sz="1600" dirty="0">
                <a:solidFill>
                  <a:schemeClr val="bg1"/>
                </a:solidFill>
              </a:rPr>
              <a:t>http://www.rapidbbs.cn/forum.php?mod=viewthread&amp;tid=32280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524000" y="-43361"/>
            <a:ext cx="9144000" cy="23200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>
              <a:spcBef>
                <a:spcPct val="20000"/>
              </a:spcBef>
              <a:buFont typeface="Arial" pitchFamily="34" charset="0"/>
              <a:buNone/>
              <a:defRPr sz="3000" b="1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/>
            <a:r>
              <a:rPr lang="en-US" altLang="zh-CN" sz="1000" b="0" dirty="0">
                <a:latin typeface="微软雅黑" pitchFamily="34" charset="-122"/>
                <a:ea typeface="微软雅黑" pitchFamily="34" charset="-122"/>
              </a:rPr>
              <a:t>《PPT</a:t>
            </a:r>
            <a:r>
              <a:rPr lang="zh-CN" altLang="en-US" sz="1000" b="0" dirty="0">
                <a:latin typeface="微软雅黑" pitchFamily="34" charset="-122"/>
                <a:ea typeface="微软雅黑" pitchFamily="34" charset="-122"/>
              </a:rPr>
              <a:t>动画传奇</a:t>
            </a:r>
            <a:r>
              <a:rPr lang="en-US" altLang="zh-CN" sz="1000" b="0" dirty="0"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sz="1000" b="0" dirty="0">
                <a:latin typeface="微软雅黑" pitchFamily="34" charset="-122"/>
                <a:ea typeface="微软雅黑" pitchFamily="34" charset="-122"/>
              </a:rPr>
              <a:t>附赠动画库，限读者学习交流，请勿销售。本书宣传片下载：</a:t>
            </a:r>
            <a:r>
              <a:rPr lang="en-US" altLang="zh-CN" sz="1000" b="0" dirty="0">
                <a:latin typeface="微软雅黑" pitchFamily="34" charset="-122"/>
                <a:ea typeface="微软雅黑" pitchFamily="34" charset="-122"/>
                <a:hlinkClick r:id="rId3"/>
              </a:rPr>
              <a:t>http://www.rapidbbs.cn/forum.php?mod=forumdisplay&amp;fid=109</a:t>
            </a:r>
            <a:endParaRPr lang="en-US" sz="1000" b="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32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3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26321E-6 C -0.00642 0.01391 -0.01267 0.02781 -0.0191 0.04542 C -0.02552 0.06303 -0.03299 0.08125 -0.03802 0.10473 C -0.04305 0.12821 -0.04705 0.15972 -0.04913 0.1866 C -0.05121 0.21347 -0.05 0.24468 -0.05087 0.26568 C -0.05174 0.28669 -0.05295 0.29997 -0.05399 0.31357 " pathEditMode="relative" rAng="0" ptsTypes="aaaa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0" y="157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31 -0.04912 C -0.02118 -0.04263 -0.03697 -0.0275 -0.04583 -0.01081 C -0.05468 0.00587 -0.06388 0.02595 -0.06961 0.05128 C -0.07534 0.07661 -0.07934 0.11121 -0.08072 0.14149 C -0.08211 0.17176 -0.08263 0.2076 -0.0776 0.232 C -0.07256 0.25641 -0.05607 0.2768 -0.05052 0.28854 " pathEditMode="relative" rAng="0" ptsTypes="aaaaaa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169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16 -0.06302 C -0.09393 -0.05962 -0.11268 -0.05653 -0.12761 -0.04325 C -0.14254 -0.02996 -0.16389 -0.00649 -0.17691 0.01607 C -0.18993 0.03862 -0.19723 0.05777 -0.20539 0.09206 C -0.21355 0.12635 -0.22344 0.18351 -0.22605 0.22212 C -0.22865 0.26074 -0.22223 0.30275 -0.22136 0.32376 " pathEditMode="relative" rAng="0" ptsTypes="aaaaaa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00" y="193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36855E-6 C -0.00625 0.00309 -0.02587 0.00402 -0.03802 0.01885 C -0.05017 0.03367 -0.06528 0.05962 -0.07292 0.08959 C -0.08055 0.11956 -0.08403 0.16651 -0.08403 0.19957 C -0.08403 0.23262 -0.07639 0.26599 -0.07292 0.2873 C -0.06944 0.30862 -0.06875 0.31418 -0.06337 0.32685 C -0.05798 0.33951 -0.04583 0.35589 -0.04114 0.3633 " pathEditMode="relative" rAng="0" ptsTypes="aaaaaaa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0" y="182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6892E-7 C 0.00087 0.01267 0.00296 0.05066 0.00539 0.07661 C 0.00782 0.10256 0.01198 0.12944 0.01494 0.1557 C 0.01789 0.18196 0.02101 0.20667 0.02292 0.23478 C 0.02483 0.2629 0.025 0.29904 0.02605 0.32499 C 0.02709 0.35094 0.02848 0.37658 0.02917 0.39018 " pathEditMode="relative" rAng="0" ptsTypes="aaaaaa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" y="195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92339E-7 C -0.00156 0.01019 -0.00763 0.04232 -0.00989 0.06086 C -0.01215 0.07939 -0.01093 0.08928 -0.01302 0.11183 C -0.0151 0.13438 -0.02066 0.16744 -0.02257 0.19648 C -0.02448 0.22552 -0.02517 0.25981 -0.02413 0.28699 C -0.02309 0.31418 -0.0177 0.34538 -0.01614 0.36052 " pathEditMode="relative" rAng="0" ptsTypes="aaaaaa"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180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55" presetClass="exit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8 -0.05746 C 0.01545 -0.04634 0.04253 -0.0207 0.05329 0.00927 C 0.06406 0.03923 0.06788 0.0899 0.07239 0.12234 C 0.07691 0.15477 0.0809 0.17794 0.08038 0.2042 C 0.07986 0.23046 0.07395 0.25641 0.06927 0.28051 C 0.06458 0.3046 0.05538 0.33395 0.05173 0.34816 " pathEditMode="relative" rAng="0" ptsTypes="aaaaaa">
                                      <p:cBhvr>
                                        <p:cTn id="7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" y="203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6126E-6 C 0.00087 0.01267 0.00296 0.05067 0.00539 0.07662 C 0.00782 0.10257 0.01198 0.12944 0.01493 0.1557 C 0.01789 0.18196 0.02101 0.20667 0.02292 0.23479 C 0.02483 0.2629 0.025 0.29904 0.02605 0.32499 C 0.02709 0.35094 0.02848 0.37658 0.02917 0.39018 " pathEditMode="relative" rAng="0" ptsTypes="aaaaaa">
                                      <p:cBhvr>
                                        <p:cTn id="8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" y="1950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0989 C 0.00555 0.02255 0.02223 0.06117 0.03334 0.08619 C 0.04445 0.11121 0.05955 0.12975 0.06667 0.15941 C 0.07379 0.18906 0.07638 0.23015 0.07622 0.26413 C 0.07605 0.29812 0.07066 0.33519 0.06511 0.36299 C 0.05955 0.39079 0.04757 0.41674 0.04289 0.43065 " pathEditMode="relative" rAng="0" ptsTypes="aaaaaa">
                                      <p:cBhvr>
                                        <p:cTn id="9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0" y="210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.00031 C 0.00503 0.01297 0.02326 0.05066 0.03021 0.07661 C 0.03715 0.10256 0.03871 0.12573 0.04132 0.1557 C 0.04392 0.18566 0.04861 0.22922 0.04601 0.25733 C 0.0434 0.28545 0.03177 0.30367 0.02604 0.3253 C 0.02031 0.34692 0.01424 0.37442 0.01111 0.38739 " pathEditMode="relative" rAng="0" ptsTypes="aaaaaa">
                                      <p:cBhvr>
                                        <p:cTn id="10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0" y="193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0.00031 C -0.00694 0.01298 -0.00486 0.05098 -0.00243 0.07693 C -2.5E-6 0.10288 0.00417 0.12975 0.00712 0.15601 C 0.01007 0.18227 0.0132 0.20698 0.01511 0.2351 C 0.01702 0.26321 0.01719 0.29935 0.01823 0.3253 C 0.01927 0.35125 0.02066 0.37689 0.02136 0.39049 " pathEditMode="relative" rAng="0" ptsTypes="aaaaaa">
                                      <p:cBhvr>
                                        <p:cTn id="1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" y="1950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0.00247 C -0.00972 0.00865 -0.02639 0.02842 -0.03785 0.03923 C -0.04931 0.05004 -0.06129 0.04634 -0.07292 0.06765 C -0.08455 0.08897 -0.10018 0.13593 -0.10781 0.16651 C -0.11545 0.19709 -0.11893 0.22304 -0.11893 0.25116 C -0.11893 0.27927 -0.11424 0.30862 -0.10834 0.3358 C -0.10243 0.36299 -0.0882 0.39852 -0.08299 0.41489 " pathEditMode="relative" rAng="0" ptsTypes="aaaaaaa">
                                      <p:cBhvr>
                                        <p:cTn id="1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0" y="2060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0.00247 C -0.00972 0.00865 -0.02639 0.02842 -0.03785 0.03924 C -0.04931 0.05005 -0.06424 0.04634 -0.07292 0.06766 C -0.0816 0.08897 -0.08681 0.13377 -0.09011 0.16682 C -0.0934 0.19988 -0.09375 0.23602 -0.09323 0.26568 C -0.09271 0.29534 -0.08872 0.32005 -0.08698 0.34477 C -0.08524 0.36948 -0.08386 0.40037 -0.08299 0.41489 " pathEditMode="relative" rAng="0" ptsTypes="aaaaaaa">
                                      <p:cBhvr>
                                        <p:cTn id="1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0" y="20600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0.00248 C -0.01059 0.00278 -0.03003 0.01699 -0.03854 0.00526 C -0.04705 -0.00648 -0.05 -0.05097 -0.0559 -0.06827 C -0.06198 -0.08557 -0.06024 -0.0902 -0.075 -0.09916 C -0.08976 -0.10812 -0.12187 -0.11739 -0.14479 -0.12171 C -0.16771 -0.12604 -0.19045 -0.12882 -0.21302 -0.12449 C -0.23576 -0.12017 -0.26059 -0.11832 -0.28125 -0.09638 C -0.30191 -0.07445 -0.32517 -0.01359 -0.33681 0.00804 " pathEditMode="relative" rAng="0" ptsTypes="aaaaaaaa">
                                      <p:cBhvr>
                                        <p:cTn id="1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00" y="-58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23 -0.03243 C -0.02778 -0.03058 -0.04549 -0.03768 -0.054 -0.021 C -0.0625 -0.00432 -0.06129 0.03986 -0.07292 0.06766 C -0.08455 0.09546 -0.10973 0.1174 -0.12379 0.14551 C -0.13785 0.17362 -0.15 0.20637 -0.15712 0.23603 C -0.16424 0.26568 -0.1632 0.29812 -0.16667 0.32345 C -0.17014 0.34878 -0.17761 0.36516 -0.17778 0.38864 C -0.17795 0.41211 -0.17014 0.44919 -0.16823 0.46494 " pathEditMode="relative" rAng="0" ptsTypes="aaaaaaaa">
                                      <p:cBhvr>
                                        <p:cTn id="14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00" y="24600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0.00247 C -0.00973 0.00865 -0.02639 0.02842 -0.03785 0.03924 C -0.04931 0.05005 -0.06129 0.04634 -0.07292 0.06766 C -0.08455 0.08897 -0.10018 0.13593 -0.10782 0.16651 C -0.11545 0.1971 -0.11684 0.22212 -0.11893 0.25116 C -0.12101 0.2802 -0.12188 0.31017 -0.12066 0.34106 C -0.11945 0.37195 -0.11302 0.41705 -0.11111 0.43713 " pathEditMode="relative" rAng="0" ptsTypes="aaaaaaa">
                                      <p:cBhvr>
                                        <p:cTn id="1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0" y="2170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8094E-6 C 0.01007 0.00587 0.04236 0.0173 0.06041 0.03615 C 0.07847 0.05499 0.09826 0.07816 0.10816 0.11245 C 0.11805 0.14674 0.11823 0.20204 0.11927 0.2422 C 0.12031 0.28236 0.11545 0.32252 0.11441 0.35249 C 0.11336 0.38246 0.11319 0.40841 0.11284 0.42293 " pathEditMode="relative" rAng="0" ptsTypes="aaaaaa">
                                      <p:cBhvr>
                                        <p:cTn id="16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2110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25085E-6 C 0.00555 0.01266 0.02222 0.05128 0.03333 0.0763 C 0.04444 0.10132 0.05954 0.11986 0.06666 0.14952 C 0.07378 0.17917 0.07639 0.22026 0.07621 0.25424 C 0.07604 0.28823 0.07066 0.3253 0.0651 0.3531 C 0.05954 0.3809 0.04757 0.40685 0.04288 0.42076 " pathEditMode="relative" rAng="0" ptsTypes="aaaaaa">
                                      <p:cBhvr>
                                        <p:cTn id="17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0" y="2100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20976E-6 C 0.00886 0.00247 0.03524 0.00433 0.05278 0.01545 C 0.07031 0.02657 0.08854 0.04758 0.10521 0.06642 C 0.12188 0.08527 0.13906 0.10071 0.15278 0.12852 C 0.16649 0.15632 0.17969 0.19432 0.18767 0.23293 C 0.19566 0.27155 0.19774 0.33365 0.20035 0.36021 " pathEditMode="relative" rAng="0" ptsTypes="aaaaaa">
                                      <p:cBhvr>
                                        <p:cTn id="18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18000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2.57955E-6 C 0.00903 0.00247 0.03837 0.00494 0.05295 0.01544 C 0.06753 0.02595 0.08142 0.05159 0.08767 0.06395 C 0.09392 0.0763 0.0868 0.08094 0.0908 0.08928 C 0.09479 0.09762 0.10434 0.1004 0.11146 0.11461 C 0.11857 0.12882 0.125 0.14488 0.13368 0.17392 C 0.14236 0.20296 0.15729 0.25023 0.16389 0.28977 C 0.17048 0.32931 0.17153 0.38585 0.17343 0.41118 " pathEditMode="relative" rAng="0" ptsTypes="aaaaaaaa">
                                      <p:cBhvr>
                                        <p:cTn id="19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00" y="20500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1.00093E-6 C 0.00625 -0.00865 0.02048 -0.03985 0.03663 -0.05252 C 0.05278 -0.06518 0.07656 -0.07353 0.09687 -0.07538 C 0.11719 -0.07723 0.14114 -0.06951 0.15885 -0.06395 C 0.17656 -0.05839 0.1875 -0.05592 0.2033 -0.0414 C 0.21909 -0.02688 0.2434 0.00988 0.25399 0.02348 " pathEditMode="relative" rAng="0" ptsTypes="aaaaaa">
                                      <p:cBhvr>
                                        <p:cTn id="20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0" y="-2700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7.59963E-7 C 0.00642 -0.00556 0.02239 -0.02966 0.03819 -0.03275 C 0.05399 -0.03583 0.07777 -0.02842 0.09531 -0.01853 C 0.11284 -0.00865 0.12639 0.01298 0.14305 0.02657 C 0.15972 0.04016 0.18003 0.04634 0.19531 0.06333 C 0.21059 0.08032 0.22673 0.11461 0.23507 0.12821 " pathEditMode="relative" rAng="0" ptsTypes="aaaaaa">
                                      <p:cBhvr>
                                        <p:cTn id="2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00" y="460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96478E-6 C 0.00261 -0.01205 0.00834 -0.04974 0.01545 -0.07167 C 0.02257 -0.09361 0.03282 -0.11369 0.04254 -0.13099 C 0.05226 -0.14829 0.06146 -0.16435 0.07413 -0.17609 C 0.08681 -0.18783 0.09844 -0.19679 0.11858 -0.20142 C 0.13872 -0.20606 0.179 -0.20359 0.19479 -0.2042 " pathEditMode="relative" rAng="0" ptsTypes="aaaaaa">
                                      <p:cBhvr>
                                        <p:cTn id="21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00" y="-10300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207 C -0.0132 -0.03275 -0.00712 -0.07661 -0.00035 -0.09237 C 0.00642 -0.10812 0.0177 -0.1038 0.02534 -0.11461 C 0.03298 -0.12542 0.03576 -0.14643 0.04583 -0.15694 C 0.0559 -0.16744 0.07395 -0.173 0.08559 -0.17671 C 0.09722 -0.18041 0.10555 -0.18103 0.1158 -0.17949 C 0.12604 -0.17794 0.1375 -0.17145 0.14757 -0.16806 C 0.15764 -0.16466 0.16527 -0.16497 0.17604 -0.15972 C 0.1868 -0.15446 0.20486 -0.1418 0.2125 -0.13716 " pathEditMode="relative" rAng="0" ptsTypes="aaaaaaaaa">
                                      <p:cBhvr>
                                        <p:cTn id="22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00" y="-8000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207 C -0.0132 -0.03275 -0.00747 -0.07044 -0.00035 -0.09237 C 0.00677 -0.11431 0.01701 -0.13439 0.02673 -0.15169 C 0.03645 -0.16899 0.04566 -0.18505 0.05833 -0.19679 C 0.071 -0.20853 0.08263 -0.21749 0.10277 -0.22212 C 0.12291 -0.22676 0.16319 -0.22429 0.17899 -0.2249 " pathEditMode="relative" rAng="0" ptsTypes="aaaaaa">
                                      <p:cBhvr>
                                        <p:cTn id="23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00" y="-10300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207 C -0.0132 -0.03275 -0.00747 -0.07044 -0.00035 -0.09237 C 0.00677 -0.11431 0.01701 -0.13439 0.02673 -0.15169 C 0.03645 -0.16899 0.04566 -0.18505 0.05833 -0.19679 C 0.071 -0.20853 0.08263 -0.21749 0.10277 -0.22212 C 0.12291 -0.22676 0.16319 -0.22429 0.17899 -0.2249 " pathEditMode="relative" rAng="0" ptsTypes="aaaaaa">
                                      <p:cBhvr>
                                        <p:cTn id="24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00" y="-10300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0.00247 C -0.01024 0.00278 -0.02864 0.00247 -0.03854 0.00525 C -0.04844 0.00803 -0.05521 0.02101 -0.06389 0.01946 C -0.07257 0.01792 -0.07587 0.00124 -0.09062 -0.0034 C -0.10538 -0.00803 -0.13403 -0.00927 -0.1526 -0.00927 C -0.17118 -0.00927 -0.18559 -0.00989 -0.20173 -0.0034 C -0.21788 0.00309 -0.23524 0.01761 -0.2493 0.03027 C -0.26337 0.04294 -0.27118 0.04634 -0.28594 0.0726 C -0.30069 0.09886 -0.32517 0.1418 -0.33819 0.18845 C -0.35121 0.23509 -0.35833 0.3185 -0.36371 0.35249 " pathEditMode="relative" rAng="0" ptsTypes="aaaaaaaaaa">
                                      <p:cBhvr>
                                        <p:cTn id="25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0" y="16900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67 -0.03491 C -0.04323 -0.0346 -0.06163 -0.03491 -0.07153 -0.03213 C -0.08177 -0.02935 -0.08819 -0.02348 -0.09687 -0.01792 C -0.10625 -0.01236 -0.11024 -0.01174 -0.12569 0.00185 C -0.1408 0.01545 -0.16528 0.05375 -0.18733 0.06395 C -0.20972 0.07414 -0.23663 0.04418 -0.26024 0.06395 C -0.28351 0.08372 -0.3118 0.13408 -0.32847 0.1832 C -0.34514 0.23232 -0.35364 0.3219 -0.36024 0.35836 " pathEditMode="relative" rAng="0" ptsTypes="aaaaaaaa">
                                      <p:cBhvr>
                                        <p:cTn id="26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00" y="19600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54 0.03522 C 0.01198 0.03553 -0.00642 0.03522 -0.01631 0.038 C -0.02621 0.04078 -0.03263 0.04665 -0.04166 0.05221 C -0.05069 0.05777 -0.05503 0.05839 -0.07013 0.07198 C -0.08524 0.08557 -0.11354 0.11245 -0.13211 0.13408 C -0.15069 0.1557 -0.16753 0.17455 -0.18125 0.20173 C -0.19496 0.22892 -0.20208 0.25456 -0.21458 0.29781 C -0.22708 0.34106 -0.24722 0.42787 -0.2559 0.46185 " pathEditMode="relative" rAng="0" ptsTypes="aaaaaaaa">
                                      <p:cBhvr>
                                        <p:cTn id="27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00" y="21300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21 C -0.01319 -0.03305 -0.00416 -0.07074 -0.00035 -0.09237 C 0.00347 -0.11399 0.00469 -0.13376 0.00695 -0.15168 C 0.0092 -0.1696 0.0092 -0.18381 0.01337 -0.19987 C 0.01754 -0.21594 0.02483 -0.23262 0.03247 -0.24807 C 0.04011 -0.26351 0.04827 -0.28297 0.05938 -0.29286 C 0.07049 -0.30275 0.0908 -0.30398 0.09913 -0.30707 " pathEditMode="relative" rAng="0" ptsTypes="aaaaaaa">
                                      <p:cBhvr>
                                        <p:cTn id="28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0" y="-14300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64968E-6 C 0.00173 -0.01205 0.00486 -0.05375 0.01059 -0.07291 C 0.01632 -0.09206 0.02743 -0.10102 0.03437 -0.11523 C 0.04132 -0.12944 0.046 -0.14211 0.05173 -0.15755 C 0.05746 -0.173 0.06215 -0.19617 0.06927 -0.20852 C 0.07638 -0.22088 0.08246 -0.22675 0.09461 -0.23108 C 0.10677 -0.2354 0.13229 -0.23324 0.14218 -0.23386 " pathEditMode="relative" rAng="0" ptsTypes="aaaaaaa">
                                      <p:cBhvr>
                                        <p:cTn id="29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0" y="-11800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21 C -0.0158 -0.03274 -0.01632 -0.07198 -0.0158 -0.09237 C -0.01528 -0.11275 -0.01476 -0.12635 -0.01267 -0.14334 C -0.01059 -0.16033 -0.00503 -0.17701 -0.00312 -0.194 C -0.00122 -0.21099 -0.00226 -0.2286 -0.00156 -0.24498 C -0.00087 -0.26135 -0.00156 -0.28112 0.00156 -0.29286 C 0.00469 -0.30429 0.01354 -0.30707 0.01753 -0.31572 C 0.02153 -0.32406 0.02378 -0.33796 0.02535 -0.34383 " pathEditMode="relative" rAng="0" ptsTypes="aaaaaaaa">
                                      <p:cBhvr>
                                        <p:cTn id="30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" y="-16200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-0.02193 C 0.00278 -0.02996 -0.00104 -0.059 -0.00139 -0.07321 C -0.00173 -0.08742 0.00017 -0.09391 0.00174 -0.10658 C 0.0033 -0.11955 0.00625 -0.135 0.00816 -0.14921 C 0.01007 -0.16342 0.00972 -0.1764 0.01285 -0.19153 C 0.01597 -0.20667 0.02379 -0.22397 0.02726 -0.23942 C 0.03073 -0.25486 0.0316 -0.27278 0.03351 -0.28452 C 0.03542 -0.29595 0.0349 -0.30398 0.03837 -0.31016 C 0.04184 -0.31634 0.05156 -0.31603 0.05417 -0.32128 C 0.05677 -0.32654 0.05417 -0.33704 0.05417 -0.34105 " pathEditMode="relative" rAng="0" ptsTypes="aaaaaaaaaa">
                                      <p:cBhvr>
                                        <p:cTn id="30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0" y="-16000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2101 C -0.0158 -0.03274 -0.01337 -0.07352 -0.0158 -0.09237 C -0.01823 -0.11121 -0.02847 -0.12048 -0.03073 -0.135 C -0.03299 -0.14952 -0.03021 -0.16373 -0.02917 -0.1801 C -0.02812 -0.19648 -0.02587 -0.21934 -0.0243 -0.23386 C -0.02274 -0.24838 -0.01979 -0.25517 -0.01962 -0.26784 C -0.01944 -0.2805 -0.02361 -0.2975 -0.02274 -0.31016 C -0.02187 -0.32283 -0.01632 -0.33673 -0.01476 -0.34384 " pathEditMode="relative" rAng="0" ptsTypes="aaaaaaaa">
                                      <p:cBhvr>
                                        <p:cTn id="31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0" y="-16200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2101 C -0.0158 -0.03275 -0.0191 -0.07198 -0.0158 -0.09237 C -0.0125 -0.11276 -0.00087 -0.12697 0.00434 -0.14396 C 0.00955 -0.16095 0.01285 -0.17764 0.01545 -0.19463 C 0.01806 -0.21162 0.01771 -0.22923 0.02031 -0.2456 C 0.02292 -0.26197 0.0283 -0.28051 0.03143 -0.29348 C 0.03455 -0.30615 0.04045 -0.31356 0.03941 -0.3219 C 0.03837 -0.33025 0.0283 -0.3392 0.02535 -0.34384 " pathEditMode="relative" rAng="0" ptsTypes="aaaaaaaa">
                                      <p:cBhvr>
                                        <p:cTn id="32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0" y="-16200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2101 C -0.0158 -0.03275 -0.01198 -0.07198 -0.0158 -0.09237 C -0.01962 -0.11276 -0.03507 -0.12728 -0.03924 -0.14365 C -0.04341 -0.16033 -0.0408 -0.17454 -0.0408 -0.19154 C -0.0408 -0.20853 -0.03629 -0.22799 -0.03924 -0.24529 C -0.04219 -0.26259 -0.05538 -0.28267 -0.05834 -0.29595 C -0.06129 -0.30924 -0.05573 -0.3148 -0.05677 -0.32437 C -0.05782 -0.33395 -0.06302 -0.34693 -0.06459 -0.3528 " pathEditMode="relative" rAng="0" ptsTypes="aaaaaaaa">
                                      <p:cBhvr>
                                        <p:cTn id="3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-16600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2101 C -0.0158 -0.03275 -0.01233 -0.07198 -0.0158 -0.09237 C -0.01927 -0.11307 -0.0283 -0.12914 -0.03629 -0.14396 C -0.04427 -0.15879 -0.05625 -0.1727 -0.06337 -0.18073 C -0.07049 -0.18876 -0.07101 -0.18783 -0.07917 -0.19216 C -0.08733 -0.19648 -0.10226 -0.20421 -0.1125 -0.20606 C -0.12275 -0.20791 -0.12205 -0.20544 -0.14115 -0.20328 C -0.16025 -0.20112 -0.20886 -0.19432 -0.22674 -0.19216 " pathEditMode="relative" rAng="0" ptsTypes="aaaaaaaa">
                                      <p:cBhvr>
                                        <p:cTn id="34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00" y="-9400"/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21 C -0.0158 -0.03274 -0.01632 -0.07198 -0.0158 -0.09237 C -0.01528 -0.11275 -0.01476 -0.12635 -0.01267 -0.14334 C -0.01059 -0.16033 -0.00503 -0.17701 -0.00312 -0.194 C -0.00122 -0.21099 -0.00226 -0.2286 -0.00156 -0.24498 C -0.00087 -0.26135 -0.00156 -0.28112 0.00156 -0.29286 C 0.00469 -0.30429 0.01354 -0.30707 0.01753 -0.31572 C 0.02153 -0.32406 0.02378 -0.33796 0.02535 -0.34383 " pathEditMode="relative" rAng="0" ptsTypes="aaaaaaaa">
                                      <p:cBhvr>
                                        <p:cTn id="35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" y="-16200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3219E-6 C -2.77778E-6 -0.01174 0.0033 -0.05376 -2.77778E-6 -0.07168 C -0.0033 -0.08959 -0.01059 -0.09979 -0.01944 -0.1072 C -0.0283 -0.11462 -0.0408 -0.11369 -0.05277 -0.11585 C -0.06475 -0.11801 -0.06718 -0.11863 -0.09097 -0.12018 C -0.11475 -0.12172 -0.17378 -0.1245 -0.19566 -0.12574 " pathEditMode="relative" rAng="0" ptsTypes="aaaaaa">
                                      <p:cBhvr>
                                        <p:cTn id="36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0" y="-6300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2163 C -0.01284 -0.03151 -0.00503 -0.05993 0.00191 -0.08187 C 0.00886 -0.10411 0.01736 -0.13253 0.02587 -0.15261 C 0.03438 -0.17238 0.04167 -0.18814 0.05278 -0.2005 C 0.06389 -0.21285 0.07344 -0.21872 0.09254 -0.22583 C 0.11163 -0.23293 0.14063 -0.24375 0.16702 -0.24282 C 0.19341 -0.24189 0.23368 -0.2249 0.25122 -0.22027 " pathEditMode="relative" rAng="0" ptsTypes="aaaaaaa">
                                      <p:cBhvr>
                                        <p:cTn id="37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00" y="-11100"/>
                                    </p:animMotion>
                                  </p:childTnLst>
                                </p:cTn>
                              </p:par>
                              <p:par>
                                <p:cTn id="373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2101 C -0.0158 -0.03275 -0.01233 -0.06457 -0.0158 -0.09237 C -0.01927 -0.12017 -0.03021 -0.16281 -0.03681 -0.18876 C -0.0434 -0.21471 -0.04896 -0.22892 -0.0559 -0.24807 C -0.06285 -0.26722 -0.06962 -0.28947 -0.07812 -0.3046 C -0.08663 -0.31974 -0.10069 -0.33148 -0.1066 -0.33859 " pathEditMode="relative" rAng="0" ptsTypes="aaaaaa">
                                      <p:cBhvr>
                                        <p:cTn id="38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0" y="-15900"/>
                                    </p:animMotion>
                                  </p:childTnLst>
                                </p:cTn>
                              </p:par>
                              <p:par>
                                <p:cTn id="382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67 -0.03491 C -0.04323 -0.0346 -0.06163 -0.03491 -0.07153 -0.03213 C -0.08177 -0.02935 -0.08819 -0.02348 -0.09687 -0.01792 C -0.10625 -0.01236 -0.11024 -0.01174 -0.12569 0.00185 C -0.1408 0.01545 -0.16528 0.05375 -0.18733 0.06395 C -0.20972 0.07414 -0.23663 0.04418 -0.26024 0.06395 C -0.28351 0.08372 -0.3118 0.13408 -0.32847 0.1832 C -0.34514 0.23232 -0.35364 0.3219 -0.36024 0.35836 " pathEditMode="relative" rAng="0" ptsTypes="aaaaaaaa">
                                      <p:cBhvr>
                                        <p:cTn id="39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00" y="19600"/>
                                    </p:animMotion>
                                  </p:childTnLst>
                                </p:cTn>
                              </p:par>
                              <p:par>
                                <p:cTn id="391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67 -0.03491 C -0.04323 -0.0346 -0.06163 -0.03491 -0.07153 -0.03213 C -0.08177 -0.02935 -0.08819 -0.02348 -0.09687 -0.01792 C -0.10625 -0.01236 -0.11024 -0.01174 -0.12569 0.00185 C -0.1408 0.01545 -0.16528 0.05375 -0.18733 0.06395 C -0.20972 0.07414 -0.23663 0.04418 -0.26024 0.06395 C -0.28351 0.08372 -0.3118 0.13408 -0.32847 0.1832 C -0.34514 0.23232 -0.35364 0.3219 -0.36024 0.35836 " pathEditMode="relative" rAng="0" ptsTypes="aaaaaaaa">
                                      <p:cBhvr>
                                        <p:cTn id="39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00" y="19600"/>
                                    </p:animMotion>
                                  </p:childTnLst>
                                </p:cTn>
                              </p:par>
                              <p:par>
                                <p:cTn id="400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67 -0.03491 C -0.04323 -0.0346 -0.06163 -0.03491 -0.07153 -0.03213 C -0.08177 -0.02935 -0.08819 -0.02348 -0.09687 -0.01792 C -0.10625 -0.01236 -0.11024 -0.01174 -0.12569 0.00185 C -0.1408 0.01545 -0.16528 0.05375 -0.18733 0.06395 C -0.20972 0.07414 -0.23663 0.04418 -0.26024 0.06395 C -0.28351 0.08372 -0.3118 0.13408 -0.32847 0.1832 C -0.34514 0.23232 -0.35364 0.3219 -0.36024 0.35836 " pathEditMode="relative" rAng="0" ptsTypes="aaaaaaaa">
                                      <p:cBhvr>
                                        <p:cTn id="40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00" y="19600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0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67 -0.03491 C -0.04323 -0.0346 -0.06163 -0.03491 -0.07153 -0.03213 C -0.08177 -0.02935 -0.08819 -0.02348 -0.09687 -0.01792 C -0.10625 -0.01236 -0.11024 -0.01174 -0.12569 0.00185 C -0.1408 0.01545 -0.16528 0.05375 -0.18733 0.06395 C -0.20972 0.07414 -0.23663 0.04418 -0.26024 0.06395 C -0.28351 0.08372 -0.3118 0.13408 -0.32847 0.1832 C -0.34514 0.23232 -0.35364 0.3219 -0.36024 0.35836 " pathEditMode="relative" rAng="0" ptsTypes="aaaaaaaa">
                                      <p:cBhvr>
                                        <p:cTn id="41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00" y="19600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9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31 -0.04912 C -0.02118 -0.04263 -0.03697 -0.0275 -0.04583 -0.01081 C -0.05468 0.00587 -0.06388 0.02595 -0.06961 0.05128 C -0.07534 0.07661 -0.07934 0.11121 -0.08072 0.14149 C -0.08211 0.17176 -0.08263 0.2076 -0.0776 0.232 C -0.07256 0.25641 -0.05607 0.2768 -0.05052 0.28854 " pathEditMode="relative" rAng="0" ptsTypes="aaaaaa">
                                      <p:cBhvr>
                                        <p:cTn id="4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16900"/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8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31 -0.04912 C -0.02118 -0.04263 -0.03697 -0.0275 -0.04583 -0.01081 C -0.05468 0.00587 -0.06388 0.02595 -0.06961 0.05128 C -0.07534 0.07661 -0.07934 0.11121 -0.08072 0.14149 C -0.08211 0.17176 -0.08263 0.2076 -0.0776 0.232 C -0.07256 0.25641 -0.05607 0.2768 -0.05052 0.28854 " pathEditMode="relative" rAng="0" ptsTypes="aaaaaa">
                                      <p:cBhvr>
                                        <p:cTn id="43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16900"/>
                                    </p:animMotion>
                                  </p:childTnLst>
                                </p:cTn>
                              </p:par>
                              <p:par>
                                <p:cTn id="436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31 -0.04912 C -0.02118 -0.04263 -0.03697 -0.0275 -0.04583 -0.01081 C -0.05468 0.00587 -0.06388 0.02595 -0.06961 0.05128 C -0.07534 0.07661 -0.07934 0.11121 -0.08072 0.14149 C -0.08211 0.17176 -0.08263 0.2076 -0.0776 0.232 C -0.07256 0.25641 -0.05607 0.2768 -0.05052 0.28854 " pathEditMode="relative" rAng="0" ptsTypes="aaaaaa">
                                      <p:cBhvr>
                                        <p:cTn id="44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16900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6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31 -0.04912 C -0.02118 -0.04263 -0.03697 -0.0275 -0.04583 -0.01081 C -0.05468 0.00587 -0.06388 0.02595 -0.06961 0.05128 C -0.07534 0.07661 -0.07934 0.11121 -0.08072 0.14149 C -0.08211 0.17176 -0.08263 0.2076 -0.0776 0.232 C -0.07256 0.25641 -0.05607 0.2768 -0.05052 0.28854 " pathEditMode="relative" rAng="0" ptsTypes="aaaaaa">
                                      <p:cBhvr>
                                        <p:cTn id="45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16900"/>
                                    </p:animMotion>
                                  </p:childTnLst>
                                </p:cTn>
                              </p:par>
                              <p:par>
                                <p:cTn id="454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5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31 -0.04912 C -0.02118 -0.04263 -0.03697 -0.0275 -0.04583 -0.01081 C -0.05468 0.00587 -0.06388 0.02595 -0.06961 0.05128 C -0.07534 0.07661 -0.07934 0.11121 -0.08072 0.14149 C -0.08211 0.17176 -0.08263 0.2076 -0.0776 0.232 C -0.07256 0.25641 -0.05607 0.2768 -0.05052 0.28854 " pathEditMode="relative" rAng="0" ptsTypes="aaaaaa">
                                      <p:cBhvr>
                                        <p:cTn id="46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16900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4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31 -0.04912 C -0.02118 -0.04263 -0.03697 -0.0275 -0.04583 -0.01081 C -0.05468 0.00587 -0.06388 0.02595 -0.06961 0.05128 C -0.07534 0.07661 -0.07934 0.11121 -0.08072 0.14149 C -0.08211 0.17176 -0.08263 0.2076 -0.0776 0.232 C -0.07256 0.25641 -0.05607 0.2768 -0.05052 0.28854 " pathEditMode="relative" rAng="0" ptsTypes="aaaaaa">
                                      <p:cBhvr>
                                        <p:cTn id="47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16900"/>
                                    </p:animMotion>
                                  </p:childTnLst>
                                </p:cTn>
                              </p:par>
                              <p:par>
                                <p:cTn id="472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31 -0.04912 C -0.02118 -0.04263 -0.03697 -0.0275 -0.04583 -0.01081 C -0.05468 0.00587 -0.06388 0.02595 -0.06961 0.05128 C -0.07534 0.07661 -0.07934 0.11121 -0.08072 0.14149 C -0.08211 0.17176 -0.08263 0.2076 -0.0776 0.232 C -0.07256 0.25641 -0.05607 0.2768 -0.05052 0.28854 " pathEditMode="relative" rAng="0" ptsTypes="aaaaaa">
                                      <p:cBhvr>
                                        <p:cTn id="48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16900"/>
                                    </p:animMotion>
                                  </p:childTnLst>
                                </p:cTn>
                              </p:par>
                              <p:par>
                                <p:cTn id="481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2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3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0.00247 C -0.00973 0.00865 -0.02639 0.02842 -0.03785 0.03924 C -0.04931 0.05005 -0.06129 0.04634 -0.07292 0.06766 C -0.08455 0.08897 -0.10018 0.13593 -0.10782 0.16651 C -0.11545 0.1971 -0.11684 0.22212 -0.11893 0.25116 C -0.12101 0.2802 -0.12188 0.31017 -0.12066 0.34106 C -0.11945 0.37195 -0.11302 0.41705 -0.11111 0.43713 " pathEditMode="relative" rAng="0" ptsTypes="aaaaaaa">
                                      <p:cBhvr>
                                        <p:cTn id="48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0" y="21700"/>
                                    </p:animMotion>
                                  </p:childTnLst>
                                </p:cTn>
                              </p:par>
                              <p:par>
                                <p:cTn id="490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1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2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0.00247 C -0.00973 0.00865 -0.02639 0.02842 -0.03785 0.03924 C -0.04931 0.05005 -0.06129 0.04634 -0.07292 0.06766 C -0.08455 0.08897 -0.10018 0.13593 -0.10782 0.16651 C -0.11545 0.1971 -0.11684 0.22212 -0.11893 0.25116 C -0.12101 0.2802 -0.12188 0.31017 -0.12066 0.34106 C -0.11945 0.37195 -0.11302 0.41705 -0.11111 0.43713 " pathEditMode="relative" rAng="0" ptsTypes="aaaaaaa">
                                      <p:cBhvr>
                                        <p:cTn id="49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0" y="21700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0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0.00247 C -0.00973 0.00865 -0.02639 0.02842 -0.03785 0.03924 C -0.04931 0.05005 -0.06129 0.04634 -0.07292 0.06766 C -0.08455 0.08897 -0.10018 0.13593 -0.10782 0.16651 C -0.11545 0.1971 -0.11684 0.22212 -0.11893 0.25116 C -0.12101 0.2802 -0.12188 0.31017 -0.12066 0.34106 C -0.11945 0.37195 -0.11302 0.41705 -0.11111 0.43713 " pathEditMode="relative" rAng="0" ptsTypes="aaaaaaa">
                                      <p:cBhvr>
                                        <p:cTn id="507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0" y="21700"/>
                                    </p:animMotion>
                                  </p:childTnLst>
                                </p:cTn>
                              </p:par>
                              <p:par>
                                <p:cTn id="508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9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0.00247 C -0.00973 0.00865 -0.02639 0.02842 -0.03785 0.03924 C -0.04931 0.05005 -0.06129 0.04634 -0.07292 0.06766 C -0.08455 0.08897 -0.10018 0.13593 -0.10782 0.16651 C -0.11545 0.1971 -0.11684 0.22212 -0.11893 0.25116 C -0.12101 0.2802 -0.12188 0.31017 -0.12066 0.34106 C -0.11945 0.37195 -0.11302 0.41705 -0.11111 0.43713 " pathEditMode="relative" rAng="0" ptsTypes="aaaaaaa">
                                      <p:cBhvr>
                                        <p:cTn id="51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0" y="21700"/>
                                    </p:animMotion>
                                  </p:childTnLst>
                                </p:cTn>
                              </p:par>
                              <p:par>
                                <p:cTn id="517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0.00247 C -0.00973 0.00865 -0.02639 0.02842 -0.03785 0.03924 C -0.04931 0.05005 -0.06129 0.04634 -0.07292 0.06766 C -0.08455 0.08897 -0.10018 0.13593 -0.10782 0.16651 C -0.11545 0.1971 -0.11684 0.22212 -0.11893 0.25116 C -0.12101 0.2802 -0.12188 0.31017 -0.12066 0.34106 C -0.11945 0.37195 -0.11302 0.41705 -0.11111 0.43713 " pathEditMode="relative" rAng="0" ptsTypes="aaaaaaa">
                                      <p:cBhvr>
                                        <p:cTn id="52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0" y="21700"/>
                                    </p:animMotion>
                                  </p:childTnLst>
                                </p:cTn>
                              </p:par>
                              <p:par>
                                <p:cTn id="526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0.00247 C -0.00973 0.00865 -0.02639 0.02842 -0.03785 0.03924 C -0.04931 0.05005 -0.06129 0.04634 -0.07292 0.06766 C -0.08455 0.08897 -0.10018 0.13593 -0.10782 0.16651 C -0.11545 0.1971 -0.11684 0.22212 -0.11893 0.25116 C -0.12101 0.2802 -0.12188 0.31017 -0.12066 0.34106 C -0.11945 0.37195 -0.11302 0.41705 -0.11111 0.43713 " pathEditMode="relative" rAng="0" ptsTypes="aaaaaaa">
                                      <p:cBhvr>
                                        <p:cTn id="53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0" y="21700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6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8094E-6 C 0.01007 0.00587 0.04236 0.0173 0.06041 0.03615 C 0.07847 0.05499 0.09826 0.07816 0.10816 0.11245 C 0.11805 0.14674 0.11823 0.20204 0.11927 0.2422 C 0.12031 0.28236 0.11545 0.32252 0.11441 0.35249 C 0.11336 0.38246 0.11319 0.40841 0.11284 0.42293 " pathEditMode="relative" rAng="0" ptsTypes="aaaaaa">
                                      <p:cBhvr>
                                        <p:cTn id="54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21100"/>
                                    </p:animMotion>
                                  </p:childTnLst>
                                </p:cTn>
                              </p:par>
                              <p:par>
                                <p:cTn id="544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5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6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8094E-6 C 0.01007 0.00587 0.04236 0.0173 0.06041 0.03615 C 0.07847 0.05499 0.09826 0.07816 0.10816 0.11245 C 0.11805 0.14674 0.11823 0.20204 0.11927 0.2422 C 0.12031 0.28236 0.11545 0.32252 0.11441 0.35249 C 0.11336 0.38246 0.11319 0.40841 0.11284 0.42293 " pathEditMode="relative" rAng="0" ptsTypes="aaaaaa">
                                      <p:cBhvr>
                                        <p:cTn id="55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21100"/>
                                    </p:animMotion>
                                  </p:childTnLst>
                                </p:cTn>
                              </p:par>
                              <p:par>
                                <p:cTn id="553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4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8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8094E-6 C 0.01007 0.00587 0.04236 0.0173 0.06041 0.03615 C 0.07847 0.05499 0.09826 0.07816 0.10816 0.11245 C 0.11805 0.14674 0.11823 0.20204 0.11927 0.2422 C 0.12031 0.28236 0.11545 0.32252 0.11441 0.35249 C 0.11336 0.38246 0.11319 0.40841 0.11284 0.42293 " pathEditMode="relative" rAng="0" ptsTypes="aaaaaa">
                                      <p:cBhvr>
                                        <p:cTn id="561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21100"/>
                                    </p:animMotion>
                                  </p:childTnLst>
                                </p:cTn>
                              </p:par>
                              <p:par>
                                <p:cTn id="562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3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8094E-6 C 0.01007 0.00587 0.04236 0.0173 0.06041 0.03615 C 0.07847 0.05499 0.09826 0.07816 0.10816 0.11245 C 0.11805 0.14674 0.11823 0.20204 0.11927 0.2422 C 0.12031 0.28236 0.11545 0.32252 0.11441 0.35249 C 0.11336 0.38246 0.11319 0.40841 0.11284 0.42293 " pathEditMode="relative" rAng="0" ptsTypes="aaaaaa">
                                      <p:cBhvr>
                                        <p:cTn id="57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21100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3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6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8094E-6 C 0.01007 0.00587 0.04236 0.0173 0.06041 0.03615 C 0.07847 0.05499 0.09826 0.07816 0.10816 0.11245 C 0.11805 0.14674 0.11823 0.20204 0.11927 0.2422 C 0.12031 0.28236 0.11545 0.32252 0.11441 0.35249 C 0.11336 0.38246 0.11319 0.40841 0.11284 0.42293 " pathEditMode="relative" rAng="0" ptsTypes="aaaaaa">
                                      <p:cBhvr>
                                        <p:cTn id="579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21100"/>
                                    </p:animMotion>
                                  </p:childTnLst>
                                </p:cTn>
                              </p:par>
                              <p:par>
                                <p:cTn id="580" presetID="55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1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38400" y="3276600"/>
            <a:ext cx="672491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>
                <a:solidFill>
                  <a:schemeClr val="tx1">
                    <a:lumMod val="95000"/>
                  </a:schemeClr>
                </a:solidFill>
                <a:latin typeface="Century Gothic" pitchFamily="34" charset="0"/>
              </a:rPr>
              <a:t>实现无人自主战斗，适应科技发展趋势</a:t>
            </a:r>
            <a:endParaRPr lang="en-US" sz="3000" b="1" dirty="0">
              <a:solidFill>
                <a:schemeClr val="tx1">
                  <a:lumMod val="9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8200" y="4114940"/>
            <a:ext cx="51860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>
                <a:solidFill>
                  <a:schemeClr val="tx1">
                    <a:lumMod val="95000"/>
                  </a:schemeClr>
                </a:solidFill>
                <a:latin typeface="Century Gothic" pitchFamily="34" charset="0"/>
              </a:rPr>
              <a:t>体现协同作战，锻炼指挥能力</a:t>
            </a:r>
            <a:endParaRPr lang="en-US" sz="3000" b="1" dirty="0">
              <a:solidFill>
                <a:schemeClr val="tx1">
                  <a:lumMod val="9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5203" y="5181739"/>
            <a:ext cx="6647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95000"/>
                  </a:schemeClr>
                </a:solidFill>
                <a:latin typeface="Century Gothic" pitchFamily="34" charset="0"/>
              </a:rPr>
              <a:t>机器人可随时更新，符合战场装备高速发展形势</a:t>
            </a:r>
            <a:endParaRPr lang="en-US" sz="2400" b="1" dirty="0">
              <a:solidFill>
                <a:schemeClr val="tx1">
                  <a:lumMod val="9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192"/>
            <a:ext cx="12192000" cy="318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408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0.42864 4.44444E-6 " pathEditMode="relative" rAng="0" ptsTypes="AA">
                                      <p:cBhvr>
                                        <p:cTn id="9" dur="2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" presetClass="emph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7 L -0.47187 3.7037E-7 " pathEditMode="relative" rAng="0" ptsTypes="AA">
                                      <p:cBhvr>
                                        <p:cTn id="17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" presetClass="emph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7 L 0.43211 -3.7037E-7 " pathEditMode="relative" rAng="0" ptsTypes="AA">
                                      <p:cBhvr>
                                        <p:cTn id="25" dur="2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50" presetClass="exit" presetSubtype="0" accel="10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7" grpId="0"/>
      <p:bldP spid="7" grpId="1"/>
      <p:bldP spid="7" grpId="2"/>
      <p:bldP spid="12" grpId="0"/>
      <p:bldP spid="12" grpId="1"/>
      <p:bldP spid="12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4650" y="277092"/>
            <a:ext cx="10131425" cy="1456267"/>
          </a:xfrm>
        </p:spPr>
        <p:txBody>
          <a:bodyPr/>
          <a:lstStyle/>
          <a:p>
            <a:r>
              <a:rPr lang="zh-CN" altLang="en-US" dirty="0"/>
              <a:t>机器人载入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0018" y="1328390"/>
            <a:ext cx="8251610" cy="528603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14650" y="682059"/>
            <a:ext cx="470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战场环境与规则设置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018" y="1539394"/>
            <a:ext cx="7810500" cy="52959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14650" y="690580"/>
            <a:ext cx="30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战斗快照功能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698" y="1733357"/>
            <a:ext cx="7008820" cy="462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8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战斗环境模拟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7515" y="853066"/>
            <a:ext cx="7939054" cy="547846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85801" y="2364751"/>
            <a:ext cx="3872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战斗结果显示分析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281" y="2968027"/>
            <a:ext cx="8495521" cy="182583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85801" y="3737482"/>
            <a:ext cx="385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雷达扫描线功能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094" y="720509"/>
            <a:ext cx="7610475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47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6" grpId="0"/>
      <p:bldP spid="6" grpId="1"/>
      <p:bldP spid="8" grpId="0"/>
      <p:bldP spid="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战斗重载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战斗数据保存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370" y="1337733"/>
            <a:ext cx="6214629" cy="432608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3247" y="1337733"/>
            <a:ext cx="6212752" cy="447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71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" grpI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1" y="1546321"/>
            <a:ext cx="11076708" cy="3649133"/>
          </a:xfrm>
        </p:spPr>
        <p:txBody>
          <a:bodyPr>
            <a:noAutofit/>
          </a:bodyPr>
          <a:lstStyle/>
          <a:p>
            <a:r>
              <a:rPr lang="zh-CN" altLang="en-US" sz="4800" dirty="0"/>
              <a:t>你是否想要体会运筹帷幄决胜千里之外</a:t>
            </a:r>
            <a:endParaRPr lang="en-US" altLang="zh-CN" sz="4800" dirty="0"/>
          </a:p>
          <a:p>
            <a:endParaRPr lang="en-US" altLang="zh-CN" sz="4800" dirty="0"/>
          </a:p>
          <a:p>
            <a:r>
              <a:rPr lang="zh-CN" altLang="en-US" sz="4800" dirty="0"/>
              <a:t>你是否想要层层优化破解敌方先进武器</a:t>
            </a:r>
            <a:endParaRPr lang="en-US" altLang="zh-CN" sz="4800" dirty="0"/>
          </a:p>
          <a:p>
            <a:endParaRPr lang="en-US" altLang="zh-CN" sz="4800" dirty="0"/>
          </a:p>
          <a:p>
            <a:r>
              <a:rPr lang="zh-CN" altLang="en-US" sz="4800" dirty="0"/>
              <a:t>你是否想要提升自己协同作战的技能</a:t>
            </a:r>
          </a:p>
        </p:txBody>
      </p:sp>
    </p:spTree>
    <p:extLst>
      <p:ext uri="{BB962C8B-B14F-4D97-AF65-F5344CB8AC3E}">
        <p14:creationId xmlns:p14="http://schemas.microsoft.com/office/powerpoint/2010/main" val="81515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262675" y="539645"/>
            <a:ext cx="7666650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4000" b="1" cap="all" dirty="0">
                <a:ln w="0"/>
                <a:solidFill>
                  <a:schemeClr val="bg2">
                    <a:lumMod val="40000"/>
                    <a:lumOff val="6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LET’S THE BATTLE BEGIN!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717964" y="1262725"/>
            <a:ext cx="9144000" cy="1588"/>
          </a:xfrm>
          <a:prstGeom prst="line">
            <a:avLst/>
          </a:prstGeom>
          <a:ln w="57150">
            <a:solidFill>
              <a:srgbClr val="FFE83F"/>
            </a:solidFill>
          </a:ln>
          <a:scene3d>
            <a:camera prst="orthographicFront"/>
            <a:lightRig rig="threePt" dir="t"/>
          </a:scene3d>
          <a:sp3d>
            <a:bevelT w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24000" y="-43361"/>
            <a:ext cx="9144000" cy="23200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>
              <a:spcBef>
                <a:spcPct val="20000"/>
              </a:spcBef>
              <a:buFont typeface="Arial" pitchFamily="34" charset="0"/>
              <a:buNone/>
              <a:defRPr sz="3000" b="1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/>
            <a:r>
              <a:rPr lang="en-US" altLang="zh-CN" sz="1000" b="0" dirty="0">
                <a:latin typeface="微软雅黑" pitchFamily="34" charset="-122"/>
                <a:ea typeface="微软雅黑" pitchFamily="34" charset="-122"/>
              </a:rPr>
              <a:t>《PPT</a:t>
            </a:r>
            <a:r>
              <a:rPr lang="zh-CN" altLang="en-US" sz="1000" b="0" dirty="0">
                <a:latin typeface="微软雅黑" pitchFamily="34" charset="-122"/>
                <a:ea typeface="微软雅黑" pitchFamily="34" charset="-122"/>
              </a:rPr>
              <a:t>动画传奇</a:t>
            </a:r>
            <a:r>
              <a:rPr lang="en-US" altLang="zh-CN" sz="1000" b="0" dirty="0"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sz="1000" b="0" dirty="0">
                <a:latin typeface="微软雅黑" pitchFamily="34" charset="-122"/>
                <a:ea typeface="微软雅黑" pitchFamily="34" charset="-122"/>
              </a:rPr>
              <a:t>附赠动画库，限读者学习交流，请勿销售。本书宣传片下载：</a:t>
            </a:r>
            <a:r>
              <a:rPr lang="en-US" altLang="zh-CN" sz="1000" b="0" dirty="0">
                <a:latin typeface="微软雅黑" pitchFamily="34" charset="-122"/>
                <a:ea typeface="微软雅黑" pitchFamily="34" charset="-122"/>
                <a:hlinkClick r:id="rId3"/>
              </a:rPr>
              <a:t>http://www.rapidbbs.cn/forum.php?mod=forumdisplay&amp;fid=109</a:t>
            </a:r>
            <a:endParaRPr lang="en-US" sz="1000" b="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Group 209"/>
          <p:cNvGrpSpPr>
            <a:grpSpLocks/>
          </p:cNvGrpSpPr>
          <p:nvPr/>
        </p:nvGrpSpPr>
        <p:grpSpPr bwMode="auto">
          <a:xfrm>
            <a:off x="4648057" y="2905505"/>
            <a:ext cx="3276600" cy="3276600"/>
            <a:chOff x="839" y="981"/>
            <a:chExt cx="2064" cy="2064"/>
          </a:xfrm>
          <a:pattFill prst="pct5">
            <a:fgClr>
              <a:schemeClr val="tx1"/>
            </a:fgClr>
            <a:bgClr>
              <a:schemeClr val="bg1"/>
            </a:bgClr>
          </a:pattFill>
        </p:grpSpPr>
        <p:grpSp>
          <p:nvGrpSpPr>
            <p:cNvPr id="10" name="Group 210"/>
            <p:cNvGrpSpPr>
              <a:grpSpLocks/>
            </p:cNvGrpSpPr>
            <p:nvPr/>
          </p:nvGrpSpPr>
          <p:grpSpPr bwMode="auto">
            <a:xfrm>
              <a:off x="1822" y="1961"/>
              <a:ext cx="97" cy="102"/>
              <a:chOff x="713" y="2397"/>
              <a:chExt cx="140" cy="140"/>
            </a:xfrm>
            <a:grpFill/>
          </p:grpSpPr>
          <p:sp>
            <p:nvSpPr>
              <p:cNvPr id="19" name="Oval 211"/>
              <p:cNvSpPr>
                <a:spLocks noChangeArrowheads="1"/>
              </p:cNvSpPr>
              <p:nvPr/>
            </p:nvSpPr>
            <p:spPr bwMode="auto">
              <a:xfrm>
                <a:off x="751" y="2436"/>
                <a:ext cx="62" cy="62"/>
              </a:xfrm>
              <a:prstGeom prst="ellipse">
                <a:avLst/>
              </a:prstGeom>
              <a:grpFill/>
              <a:ln w="9525">
                <a:solidFill>
                  <a:srgbClr val="00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Oval 212"/>
              <p:cNvSpPr>
                <a:spLocks noChangeArrowheads="1"/>
              </p:cNvSpPr>
              <p:nvPr/>
            </p:nvSpPr>
            <p:spPr bwMode="auto">
              <a:xfrm>
                <a:off x="713" y="2397"/>
                <a:ext cx="140" cy="140"/>
              </a:xfrm>
              <a:prstGeom prst="ellipse">
                <a:avLst/>
              </a:prstGeom>
              <a:grpFill/>
              <a:ln w="9525">
                <a:solidFill>
                  <a:srgbClr val="00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" name="Oval 213"/>
            <p:cNvSpPr>
              <a:spLocks noChangeAspect="1" noChangeArrowheads="1"/>
            </p:cNvSpPr>
            <p:nvPr/>
          </p:nvSpPr>
          <p:spPr bwMode="auto">
            <a:xfrm>
              <a:off x="1494" y="1637"/>
              <a:ext cx="752" cy="750"/>
            </a:xfrm>
            <a:prstGeom prst="ellipse">
              <a:avLst/>
            </a:prstGeom>
            <a:grpFill/>
            <a:ln w="12700">
              <a:solidFill>
                <a:srgbClr val="00FF00"/>
              </a:solidFill>
              <a:prstDash val="lg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Oval 214"/>
            <p:cNvSpPr>
              <a:spLocks noChangeArrowheads="1"/>
            </p:cNvSpPr>
            <p:nvPr/>
          </p:nvSpPr>
          <p:spPr bwMode="auto">
            <a:xfrm>
              <a:off x="1695" y="1837"/>
              <a:ext cx="350" cy="350"/>
            </a:xfrm>
            <a:prstGeom prst="ellipse">
              <a:avLst/>
            </a:prstGeom>
            <a:grpFill/>
            <a:ln w="12700">
              <a:solidFill>
                <a:srgbClr val="00FF00"/>
              </a:solidFill>
              <a:prstDash val="lg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Oval 215"/>
            <p:cNvSpPr>
              <a:spLocks noChangeAspect="1" noChangeArrowheads="1"/>
            </p:cNvSpPr>
            <p:nvPr/>
          </p:nvSpPr>
          <p:spPr bwMode="auto">
            <a:xfrm>
              <a:off x="1278" y="1422"/>
              <a:ext cx="1184" cy="1180"/>
            </a:xfrm>
            <a:prstGeom prst="ellipse">
              <a:avLst/>
            </a:prstGeom>
            <a:grpFill/>
            <a:ln w="12700">
              <a:solidFill>
                <a:srgbClr val="00FF00"/>
              </a:solidFill>
              <a:prstDash val="lg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" name="Oval 216"/>
            <p:cNvSpPr>
              <a:spLocks noChangeAspect="1" noChangeArrowheads="1"/>
            </p:cNvSpPr>
            <p:nvPr/>
          </p:nvSpPr>
          <p:spPr bwMode="auto">
            <a:xfrm>
              <a:off x="1058" y="1200"/>
              <a:ext cx="1624" cy="1624"/>
            </a:xfrm>
            <a:prstGeom prst="ellipse">
              <a:avLst/>
            </a:prstGeom>
            <a:grpFill/>
            <a:ln w="12700">
              <a:solidFill>
                <a:srgbClr val="00FF00"/>
              </a:solidFill>
              <a:prstDash val="lg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" name="Oval 217"/>
            <p:cNvSpPr>
              <a:spLocks noChangeArrowheads="1"/>
            </p:cNvSpPr>
            <p:nvPr/>
          </p:nvSpPr>
          <p:spPr bwMode="auto">
            <a:xfrm>
              <a:off x="1273" y="1415"/>
              <a:ext cx="1194" cy="119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AutoShape 218"/>
            <p:cNvSpPr>
              <a:spLocks noChangeArrowheads="1"/>
            </p:cNvSpPr>
            <p:nvPr/>
          </p:nvSpPr>
          <p:spPr bwMode="auto">
            <a:xfrm rot="79217629" flipH="1" flipV="1">
              <a:off x="854" y="995"/>
              <a:ext cx="2034" cy="2034"/>
            </a:xfrm>
            <a:custGeom>
              <a:avLst/>
              <a:gdLst>
                <a:gd name="G0" fmla="+- 594 0 0"/>
                <a:gd name="G1" fmla="+- 7839769 0 0"/>
                <a:gd name="G2" fmla="+- 0 0 7839769"/>
                <a:gd name="T0" fmla="*/ 0 256 1"/>
                <a:gd name="T1" fmla="*/ 180 256 1"/>
                <a:gd name="G3" fmla="+- 7839769 T0 T1"/>
                <a:gd name="T2" fmla="*/ 0 256 1"/>
                <a:gd name="T3" fmla="*/ 90 256 1"/>
                <a:gd name="G4" fmla="+- 7839769 T2 T3"/>
                <a:gd name="G5" fmla="*/ G4 2 1"/>
                <a:gd name="T4" fmla="*/ 90 256 1"/>
                <a:gd name="T5" fmla="*/ 0 256 1"/>
                <a:gd name="G6" fmla="+- 7839769 T4 T5"/>
                <a:gd name="G7" fmla="*/ G6 2 1"/>
                <a:gd name="G8" fmla="abs 783976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94"/>
                <a:gd name="G18" fmla="*/ 594 1 2"/>
                <a:gd name="G19" fmla="+- G18 5400 0"/>
                <a:gd name="G20" fmla="cos G19 7839769"/>
                <a:gd name="G21" fmla="sin G19 7839769"/>
                <a:gd name="G22" fmla="+- G20 10800 0"/>
                <a:gd name="G23" fmla="+- G21 10800 0"/>
                <a:gd name="G24" fmla="+- 10800 0 G20"/>
                <a:gd name="G25" fmla="+- 594 10800 0"/>
                <a:gd name="G26" fmla="?: G9 G17 G25"/>
                <a:gd name="G27" fmla="?: G9 0 21600"/>
                <a:gd name="G28" fmla="cos 10800 7839769"/>
                <a:gd name="G29" fmla="sin 10800 7839769"/>
                <a:gd name="G30" fmla="sin 594 7839769"/>
                <a:gd name="G31" fmla="+- G28 10800 0"/>
                <a:gd name="G32" fmla="+- G29 10800 0"/>
                <a:gd name="G33" fmla="+- G30 10800 0"/>
                <a:gd name="G34" fmla="?: G4 0 G31"/>
                <a:gd name="G35" fmla="?: 7839769 G34 0"/>
                <a:gd name="G36" fmla="?: G6 G35 G31"/>
                <a:gd name="G37" fmla="+- 21600 0 G36"/>
                <a:gd name="G38" fmla="?: G4 0 G33"/>
                <a:gd name="G39" fmla="?: 783976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983 w 21600"/>
                <a:gd name="T15" fmla="*/ 15752 h 21600"/>
                <a:gd name="T16" fmla="*/ 10800 w 21600"/>
                <a:gd name="T17" fmla="*/ 10206 h 21600"/>
                <a:gd name="T18" fmla="*/ 13617 w 21600"/>
                <a:gd name="T19" fmla="*/ 15752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506" y="11316"/>
                  </a:moveTo>
                  <a:cubicBezTo>
                    <a:pt x="10320" y="11210"/>
                    <a:pt x="10206" y="11013"/>
                    <a:pt x="10206" y="10800"/>
                  </a:cubicBezTo>
                  <a:cubicBezTo>
                    <a:pt x="10206" y="10471"/>
                    <a:pt x="10471" y="10206"/>
                    <a:pt x="10800" y="10206"/>
                  </a:cubicBezTo>
                  <a:cubicBezTo>
                    <a:pt x="11128" y="10206"/>
                    <a:pt x="11394" y="10471"/>
                    <a:pt x="11394" y="10800"/>
                  </a:cubicBezTo>
                  <a:cubicBezTo>
                    <a:pt x="11394" y="11013"/>
                    <a:pt x="11279" y="11210"/>
                    <a:pt x="11093" y="11316"/>
                  </a:cubicBezTo>
                  <a:lnTo>
                    <a:pt x="16138" y="20188"/>
                  </a:lnTo>
                  <a:cubicBezTo>
                    <a:pt x="19514" y="18268"/>
                    <a:pt x="21600" y="14683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4683"/>
                    <a:pt x="2085" y="18268"/>
                    <a:pt x="5461" y="20188"/>
                  </a:cubicBezTo>
                  <a:close/>
                </a:path>
              </a:pathLst>
            </a:custGeom>
            <a:grpFill/>
            <a:ln w="12700" algn="ctr">
              <a:solidFill>
                <a:srgbClr val="00FF00"/>
              </a:solidFill>
              <a:prstDash val="lg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AutoShape 219"/>
            <p:cNvSpPr>
              <a:spLocks noChangeArrowheads="1"/>
            </p:cNvSpPr>
            <p:nvPr/>
          </p:nvSpPr>
          <p:spPr bwMode="auto">
            <a:xfrm rot="79217629">
              <a:off x="839" y="981"/>
              <a:ext cx="2064" cy="2064"/>
            </a:xfrm>
            <a:custGeom>
              <a:avLst/>
              <a:gdLst>
                <a:gd name="G0" fmla="+- 594 0 0"/>
                <a:gd name="G1" fmla="+- 7839769 0 0"/>
                <a:gd name="G2" fmla="+- 0 0 7839769"/>
                <a:gd name="T0" fmla="*/ 0 256 1"/>
                <a:gd name="T1" fmla="*/ 180 256 1"/>
                <a:gd name="G3" fmla="+- 7839769 T0 T1"/>
                <a:gd name="T2" fmla="*/ 0 256 1"/>
                <a:gd name="T3" fmla="*/ 90 256 1"/>
                <a:gd name="G4" fmla="+- 7839769 T2 T3"/>
                <a:gd name="G5" fmla="*/ G4 2 1"/>
                <a:gd name="T4" fmla="*/ 90 256 1"/>
                <a:gd name="T5" fmla="*/ 0 256 1"/>
                <a:gd name="G6" fmla="+- 7839769 T4 T5"/>
                <a:gd name="G7" fmla="*/ G6 2 1"/>
                <a:gd name="G8" fmla="abs 783976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94"/>
                <a:gd name="G18" fmla="*/ 594 1 2"/>
                <a:gd name="G19" fmla="+- G18 5400 0"/>
                <a:gd name="G20" fmla="cos G19 7839769"/>
                <a:gd name="G21" fmla="sin G19 7839769"/>
                <a:gd name="G22" fmla="+- G20 10800 0"/>
                <a:gd name="G23" fmla="+- G21 10800 0"/>
                <a:gd name="G24" fmla="+- 10800 0 G20"/>
                <a:gd name="G25" fmla="+- 594 10800 0"/>
                <a:gd name="G26" fmla="?: G9 G17 G25"/>
                <a:gd name="G27" fmla="?: G9 0 21600"/>
                <a:gd name="G28" fmla="cos 10800 7839769"/>
                <a:gd name="G29" fmla="sin 10800 7839769"/>
                <a:gd name="G30" fmla="sin 594 7839769"/>
                <a:gd name="G31" fmla="+- G28 10800 0"/>
                <a:gd name="G32" fmla="+- G29 10800 0"/>
                <a:gd name="G33" fmla="+- G30 10800 0"/>
                <a:gd name="G34" fmla="?: G4 0 G31"/>
                <a:gd name="G35" fmla="?: 7839769 G34 0"/>
                <a:gd name="G36" fmla="?: G6 G35 G31"/>
                <a:gd name="G37" fmla="+- 21600 0 G36"/>
                <a:gd name="G38" fmla="?: G4 0 G33"/>
                <a:gd name="G39" fmla="?: 783976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983 w 21600"/>
                <a:gd name="T15" fmla="*/ 15752 h 21600"/>
                <a:gd name="T16" fmla="*/ 10800 w 21600"/>
                <a:gd name="T17" fmla="*/ 10206 h 21600"/>
                <a:gd name="T18" fmla="*/ 13617 w 21600"/>
                <a:gd name="T19" fmla="*/ 15752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506" y="11316"/>
                  </a:moveTo>
                  <a:cubicBezTo>
                    <a:pt x="10320" y="11210"/>
                    <a:pt x="10206" y="11013"/>
                    <a:pt x="10206" y="10800"/>
                  </a:cubicBezTo>
                  <a:cubicBezTo>
                    <a:pt x="10206" y="10471"/>
                    <a:pt x="10471" y="10206"/>
                    <a:pt x="10800" y="10206"/>
                  </a:cubicBezTo>
                  <a:cubicBezTo>
                    <a:pt x="11128" y="10206"/>
                    <a:pt x="11394" y="10471"/>
                    <a:pt x="11394" y="10800"/>
                  </a:cubicBezTo>
                  <a:cubicBezTo>
                    <a:pt x="11394" y="11013"/>
                    <a:pt x="11279" y="11210"/>
                    <a:pt x="11093" y="11316"/>
                  </a:cubicBezTo>
                  <a:lnTo>
                    <a:pt x="16138" y="20188"/>
                  </a:lnTo>
                  <a:cubicBezTo>
                    <a:pt x="19514" y="18268"/>
                    <a:pt x="21600" y="14683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4683"/>
                    <a:pt x="2085" y="18268"/>
                    <a:pt x="5461" y="20188"/>
                  </a:cubicBezTo>
                  <a:close/>
                </a:path>
              </a:pathLst>
            </a:cu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1" name="Group 220"/>
          <p:cNvGrpSpPr>
            <a:grpSpLocks/>
          </p:cNvGrpSpPr>
          <p:nvPr/>
        </p:nvGrpSpPr>
        <p:grpSpPr bwMode="auto">
          <a:xfrm>
            <a:off x="4387707" y="2646745"/>
            <a:ext cx="3797300" cy="3797300"/>
            <a:chOff x="748" y="919"/>
            <a:chExt cx="2104" cy="2104"/>
          </a:xfrm>
        </p:grpSpPr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748" y="1971"/>
              <a:ext cx="2104" cy="0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 rot="5400000">
              <a:off x="748" y="1971"/>
              <a:ext cx="2104" cy="0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4" name="Oval 223"/>
          <p:cNvSpPr>
            <a:spLocks noChangeArrowheads="1"/>
          </p:cNvSpPr>
          <p:nvPr/>
        </p:nvSpPr>
        <p:spPr bwMode="auto">
          <a:xfrm>
            <a:off x="6791182" y="4905757"/>
            <a:ext cx="215900" cy="215900"/>
          </a:xfrm>
          <a:prstGeom prst="ellipse">
            <a:avLst/>
          </a:prstGeom>
          <a:solidFill>
            <a:srgbClr val="00FF00">
              <a:alpha val="4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" name="AutoShape 5"/>
          <p:cNvSpPr>
            <a:spLocks noChangeArrowheads="1"/>
          </p:cNvSpPr>
          <p:nvPr/>
        </p:nvSpPr>
        <p:spPr bwMode="auto">
          <a:xfrm>
            <a:off x="3586541" y="1914248"/>
            <a:ext cx="5327651" cy="5327650"/>
          </a:xfrm>
          <a:custGeom>
            <a:avLst/>
            <a:gdLst>
              <a:gd name="G0" fmla="+- 2703 0 0"/>
              <a:gd name="G1" fmla="+- 21600 0 2703"/>
              <a:gd name="G2" fmla="+- 21600 0 2703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703" y="10800"/>
                </a:moveTo>
                <a:cubicBezTo>
                  <a:pt x="2703" y="15272"/>
                  <a:pt x="6328" y="18897"/>
                  <a:pt x="10800" y="18897"/>
                </a:cubicBezTo>
                <a:cubicBezTo>
                  <a:pt x="15272" y="18897"/>
                  <a:pt x="18897" y="15272"/>
                  <a:pt x="18897" y="10800"/>
                </a:cubicBezTo>
                <a:cubicBezTo>
                  <a:pt x="18897" y="6328"/>
                  <a:pt x="15272" y="2703"/>
                  <a:pt x="10800" y="2703"/>
                </a:cubicBezTo>
                <a:cubicBezTo>
                  <a:pt x="6328" y="2703"/>
                  <a:pt x="2703" y="6328"/>
                  <a:pt x="2703" y="10800"/>
                </a:cubicBezTo>
                <a:close/>
              </a:path>
            </a:pathLst>
          </a:custGeom>
          <a:gradFill rotWithShape="1">
            <a:gsLst>
              <a:gs pos="0">
                <a:srgbClr val="8AA1B8"/>
              </a:gs>
              <a:gs pos="50000">
                <a:srgbClr val="99CCFF">
                  <a:alpha val="10001"/>
                </a:srgbClr>
              </a:gs>
              <a:gs pos="100000">
                <a:srgbClr val="8AA1B8"/>
              </a:gs>
            </a:gsLst>
            <a:lin ang="5400000" scaled="1"/>
          </a:gra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1485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14"/>
                                        </p:tgtEl>
                                      </p:cBhvr>
                                      <p:by x="1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"/>
                            </p:stCondLst>
                            <p:childTnLst>
                              <p:par>
                                <p:cTn id="11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0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8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4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400" fill="hold"/>
                                        <p:tgtEl>
                                          <p:spTgt spid="24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4" grpId="2"/>
      <p:bldP spid="14" grpId="3"/>
      <p:bldP spid="14" grpId="4"/>
      <p:bldP spid="24" grpId="0" animBg="1"/>
      <p:bldP spid="2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221357" y="4399722"/>
            <a:ext cx="6665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chemeClr val="tx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机器人模拟战场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096000" y="5962893"/>
            <a:ext cx="6026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小组：周浩、刘铭宇、李彦锋、郑鹏程、郭禹良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030691" y="6529964"/>
            <a:ext cx="3200400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Made by Liang Shawn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05808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天体">
  <a:themeElements>
    <a:clrScheme name="天体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天体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天体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</TotalTime>
  <Words>3822</Words>
  <Application>Microsoft Office PowerPoint</Application>
  <PresentationFormat>宽屏</PresentationFormat>
  <Paragraphs>220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9" baseType="lpstr">
      <vt:lpstr>Arial Unicode MS</vt:lpstr>
      <vt:lpstr>等线</vt:lpstr>
      <vt:lpstr>等线 Light</vt:lpstr>
      <vt:lpstr>方正舒体</vt:lpstr>
      <vt:lpstr>黑体</vt:lpstr>
      <vt:lpstr>华文新魏</vt:lpstr>
      <vt:lpstr>宋体</vt:lpstr>
      <vt:lpstr>微软雅黑</vt:lpstr>
      <vt:lpstr>Arial</vt:lpstr>
      <vt:lpstr>Arial Black</vt:lpstr>
      <vt:lpstr>Calibri</vt:lpstr>
      <vt:lpstr>Calibri Light</vt:lpstr>
      <vt:lpstr>Century Gothic</vt:lpstr>
      <vt:lpstr>Courier New</vt:lpstr>
      <vt:lpstr>Verdana</vt:lpstr>
      <vt:lpstr>天体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机器人载入</vt:lpstr>
      <vt:lpstr>战斗环境模拟</vt:lpstr>
      <vt:lpstr>战斗重载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Shawn</dc:creator>
  <cp:lastModifiedBy>Shawn</cp:lastModifiedBy>
  <cp:revision>13</cp:revision>
  <dcterms:created xsi:type="dcterms:W3CDTF">2016-09-03T13:41:39Z</dcterms:created>
  <dcterms:modified xsi:type="dcterms:W3CDTF">2016-09-03T16:35:24Z</dcterms:modified>
</cp:coreProperties>
</file>