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1826" r:id="rId4"/>
    <p:sldId id="2441" r:id="rId6"/>
    <p:sldId id="2442" r:id="rId7"/>
    <p:sldId id="2444" r:id="rId8"/>
    <p:sldId id="2445" r:id="rId9"/>
    <p:sldId id="2446" r:id="rId10"/>
    <p:sldId id="2447" r:id="rId11"/>
    <p:sldId id="2448" r:id="rId12"/>
    <p:sldId id="2449" r:id="rId13"/>
    <p:sldId id="2450" r:id="rId14"/>
    <p:sldId id="2451" r:id="rId15"/>
    <p:sldId id="2443" r:id="rId16"/>
    <p:sldId id="2452" r:id="rId17"/>
    <p:sldId id="2460" r:id="rId18"/>
    <p:sldId id="2453" r:id="rId19"/>
    <p:sldId id="2455" r:id="rId20"/>
    <p:sldId id="2462" r:id="rId21"/>
    <p:sldId id="2456" r:id="rId22"/>
    <p:sldId id="2461" r:id="rId23"/>
    <p:sldId id="2440" r:id="rId24"/>
    <p:sldId id="2329" r:id="rId25"/>
    <p:sldId id="2403" r:id="rId26"/>
    <p:sldId id="2369" r:id="rId27"/>
    <p:sldId id="2298" r:id="rId28"/>
    <p:sldId id="2345" r:id="rId29"/>
    <p:sldId id="2404" r:id="rId30"/>
    <p:sldId id="2405" r:id="rId31"/>
    <p:sldId id="2406" r:id="rId32"/>
    <p:sldId id="2410" r:id="rId33"/>
    <p:sldId id="2338" r:id="rId34"/>
    <p:sldId id="2407" r:id="rId35"/>
    <p:sldId id="2419" r:id="rId36"/>
    <p:sldId id="2420" r:id="rId37"/>
    <p:sldId id="2421" r:id="rId38"/>
    <p:sldId id="2422" r:id="rId39"/>
    <p:sldId id="2408" r:id="rId40"/>
    <p:sldId id="2423" r:id="rId41"/>
    <p:sldId id="2424" r:id="rId42"/>
    <p:sldId id="2431" r:id="rId43"/>
    <p:sldId id="2339" r:id="rId44"/>
    <p:sldId id="2409" r:id="rId45"/>
    <p:sldId id="2433" r:id="rId46"/>
    <p:sldId id="2434" r:id="rId47"/>
    <p:sldId id="2370" r:id="rId48"/>
    <p:sldId id="2368" r:id="rId49"/>
    <p:sldId id="2494" r:id="rId50"/>
    <p:sldId id="1827" r:id="rId51"/>
  </p:sldIdLst>
  <p:sldSz cx="12192000"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57" autoAdjust="0"/>
  </p:normalViewPr>
  <p:slideViewPr>
    <p:cSldViewPr snapToGrid="0" showGuides="1">
      <p:cViewPr varScale="1">
        <p:scale>
          <a:sx n="98" d="100"/>
          <a:sy n="98" d="100"/>
        </p:scale>
        <p:origin x="500" y="68"/>
      </p:cViewPr>
      <p:guideLst>
        <p:guide orient="horz" pos="224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5" Type="http://schemas.openxmlformats.org/officeDocument/2006/relationships/tags" Target="tags/tag1.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27702-58BE-46F0-9893-29D871AA445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CB66A-D812-481B-8FD7-FC0179672AE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多方安全计算</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EF71663-BB4D-453C-8BF1-FC84E489F1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21BF68-6DFC-47D6-AF8B-0A2D5BAA97B5}"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样式3-首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srcRect l="128" r="23340"/>
          <a:stretch>
            <a:fillRect/>
          </a:stretch>
        </p:blipFill>
        <p:spPr>
          <a:xfrm>
            <a:off x="4303956" y="0"/>
            <a:ext cx="7888043" cy="6858000"/>
          </a:xfrm>
          <a:prstGeom prst="rect">
            <a:avLst/>
          </a:prstGeom>
        </p:spPr>
      </p:pic>
      <p:sp>
        <p:nvSpPr>
          <p:cNvPr id="7" name="矩形 6"/>
          <p:cNvSpPr/>
          <p:nvPr userDrawn="1"/>
        </p:nvSpPr>
        <p:spPr>
          <a:xfrm>
            <a:off x="-1" y="0"/>
            <a:ext cx="12192000" cy="6858000"/>
          </a:xfrm>
          <a:prstGeom prst="rect">
            <a:avLst/>
          </a:prstGeom>
          <a:gradFill>
            <a:gsLst>
              <a:gs pos="100000">
                <a:schemeClr val="accent1">
                  <a:lumMod val="100000"/>
                  <a:alpha val="0"/>
                </a:schemeClr>
              </a:gs>
              <a:gs pos="50000">
                <a:schemeClr val="accent1">
                  <a:lumMod val="100000"/>
                </a:schemeClr>
              </a:gs>
              <a:gs pos="0">
                <a:schemeClr val="accent1">
                  <a:lumMod val="10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p:cNvPicPr>
            <a:picLocks noChangeAspect="1"/>
          </p:cNvPicPr>
          <p:nvPr userDrawn="1"/>
        </p:nvPicPr>
        <p:blipFill>
          <a:blip r:embed="rId3" cstate="print"/>
          <a:stretch>
            <a:fillRect/>
          </a:stretch>
        </p:blipFill>
        <p:spPr>
          <a:xfrm>
            <a:off x="540452" y="479393"/>
            <a:ext cx="2203058" cy="616640"/>
          </a:xfrm>
          <a:prstGeom prst="rect">
            <a:avLst/>
          </a:prstGeom>
        </p:spPr>
      </p:pic>
      <p:grpSp>
        <p:nvGrpSpPr>
          <p:cNvPr id="64" name="组合 63"/>
          <p:cNvGrpSpPr/>
          <p:nvPr userDrawn="1"/>
        </p:nvGrpSpPr>
        <p:grpSpPr>
          <a:xfrm>
            <a:off x="691959" y="5891503"/>
            <a:ext cx="4041392" cy="497055"/>
            <a:chOff x="671368" y="6061309"/>
            <a:chExt cx="2479573" cy="304965"/>
          </a:xfrm>
          <a:gradFill>
            <a:gsLst>
              <a:gs pos="0">
                <a:schemeClr val="accent1">
                  <a:lumMod val="5000"/>
                  <a:lumOff val="95000"/>
                  <a:alpha val="4000"/>
                </a:schemeClr>
              </a:gs>
              <a:gs pos="100000">
                <a:schemeClr val="bg1">
                  <a:alpha val="12000"/>
                </a:schemeClr>
              </a:gs>
            </a:gsLst>
            <a:lin ang="16200000" scaled="0"/>
          </a:gradFill>
        </p:grpSpPr>
        <p:grpSp>
          <p:nvGrpSpPr>
            <p:cNvPr id="65" name="组合 64"/>
            <p:cNvGrpSpPr/>
            <p:nvPr userDrawn="1"/>
          </p:nvGrpSpPr>
          <p:grpSpPr>
            <a:xfrm>
              <a:off x="2098445" y="6064781"/>
              <a:ext cx="1052496" cy="298683"/>
              <a:chOff x="2373567" y="1096524"/>
              <a:chExt cx="2578404" cy="731714"/>
            </a:xfrm>
            <a:grpFill/>
          </p:grpSpPr>
          <p:sp>
            <p:nvSpPr>
              <p:cNvPr id="8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1" name="Freeform 6"/>
              <p:cNvSpPr/>
              <p:nvPr/>
            </p:nvSpPr>
            <p:spPr bwMode="auto">
              <a:xfrm>
                <a:off x="4620306" y="1240665"/>
                <a:ext cx="331665"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82" name="组合 81"/>
              <p:cNvGrpSpPr/>
              <p:nvPr/>
            </p:nvGrpSpPr>
            <p:grpSpPr>
              <a:xfrm>
                <a:off x="2373567" y="1096524"/>
                <a:ext cx="589817" cy="731714"/>
                <a:chOff x="5548313" y="2084388"/>
                <a:chExt cx="547688" cy="679451"/>
              </a:xfrm>
              <a:grpFill/>
            </p:grpSpPr>
            <p:sp>
              <p:nvSpPr>
                <p:cNvPr id="8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83" name="组合 82"/>
              <p:cNvGrpSpPr/>
              <p:nvPr/>
            </p:nvGrpSpPr>
            <p:grpSpPr>
              <a:xfrm>
                <a:off x="3194779" y="1296598"/>
                <a:ext cx="356817" cy="382445"/>
                <a:chOff x="3792874" y="3156423"/>
                <a:chExt cx="331330" cy="355128"/>
              </a:xfrm>
              <a:grpFill/>
            </p:grpSpPr>
            <p:sp>
              <p:nvSpPr>
                <p:cNvPr id="8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66" name="组合 65"/>
            <p:cNvGrpSpPr/>
            <p:nvPr userDrawn="1"/>
          </p:nvGrpSpPr>
          <p:grpSpPr>
            <a:xfrm>
              <a:off x="671368" y="6061309"/>
              <a:ext cx="1100339" cy="304965"/>
              <a:chOff x="2372715" y="161759"/>
              <a:chExt cx="2695608" cy="747103"/>
            </a:xfrm>
            <a:grpFill/>
          </p:grpSpPr>
          <p:grpSp>
            <p:nvGrpSpPr>
              <p:cNvPr id="67" name="组合 66"/>
              <p:cNvGrpSpPr/>
              <p:nvPr/>
            </p:nvGrpSpPr>
            <p:grpSpPr>
              <a:xfrm>
                <a:off x="3804781" y="283376"/>
                <a:ext cx="521428" cy="548788"/>
                <a:chOff x="6113463" y="3541713"/>
                <a:chExt cx="484188" cy="509588"/>
              </a:xfrm>
              <a:grpFill/>
            </p:grpSpPr>
            <p:sp>
              <p:nvSpPr>
                <p:cNvPr id="7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68" name="组合 67"/>
              <p:cNvGrpSpPr/>
              <p:nvPr/>
            </p:nvGrpSpPr>
            <p:grpSpPr>
              <a:xfrm>
                <a:off x="2372715" y="161759"/>
                <a:ext cx="591521" cy="747103"/>
                <a:chOff x="6108700" y="2066926"/>
                <a:chExt cx="549275" cy="693738"/>
              </a:xfrm>
              <a:grpFill/>
            </p:grpSpPr>
            <p:sp>
              <p:nvSpPr>
                <p:cNvPr id="7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69" name="组合 68"/>
              <p:cNvGrpSpPr/>
              <p:nvPr/>
            </p:nvGrpSpPr>
            <p:grpSpPr>
              <a:xfrm>
                <a:off x="3173775" y="375308"/>
                <a:ext cx="396626" cy="341923"/>
                <a:chOff x="6186488" y="2930526"/>
                <a:chExt cx="368300" cy="317500"/>
              </a:xfrm>
              <a:grpFill/>
            </p:grpSpPr>
            <p:sp>
              <p:nvSpPr>
                <p:cNvPr id="7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0" name="组合 69"/>
              <p:cNvGrpSpPr/>
              <p:nvPr/>
            </p:nvGrpSpPr>
            <p:grpSpPr>
              <a:xfrm>
                <a:off x="4613362" y="313351"/>
                <a:ext cx="454961" cy="453362"/>
                <a:chOff x="11893465" y="1994536"/>
                <a:chExt cx="274986" cy="274018"/>
              </a:xfrm>
              <a:grpFill/>
            </p:grpSpPr>
            <p:sp>
              <p:nvSpPr>
                <p:cNvPr id="7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面样式3-尾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srcRect l="15573" r="198"/>
          <a:stretch>
            <a:fillRect/>
          </a:stretch>
        </p:blipFill>
        <p:spPr>
          <a:xfrm>
            <a:off x="0" y="0"/>
            <a:ext cx="8678174" cy="6858000"/>
          </a:xfrm>
          <a:prstGeom prst="rect">
            <a:avLst/>
          </a:prstGeom>
        </p:spPr>
      </p:pic>
      <p:sp>
        <p:nvSpPr>
          <p:cNvPr id="7" name="矩形 6"/>
          <p:cNvSpPr/>
          <p:nvPr userDrawn="1"/>
        </p:nvSpPr>
        <p:spPr>
          <a:xfrm>
            <a:off x="0" y="0"/>
            <a:ext cx="12191999" cy="6858000"/>
          </a:xfrm>
          <a:prstGeom prst="rect">
            <a:avLst/>
          </a:prstGeom>
          <a:gradFill flip="none" rotWithShape="1">
            <a:gsLst>
              <a:gs pos="0">
                <a:schemeClr val="accent1">
                  <a:lumMod val="100000"/>
                  <a:alpha val="0"/>
                </a:schemeClr>
              </a:gs>
              <a:gs pos="59000">
                <a:schemeClr val="accent1">
                  <a:lumMod val="100000"/>
                </a:schemeClr>
              </a:gs>
              <a:gs pos="100000">
                <a:schemeClr val="accent1">
                  <a:lumMod val="100000"/>
                </a:schemeClr>
              </a:gs>
            </a:gsLst>
            <a:lin ang="20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p:cNvPicPr>
            <a:picLocks noChangeAspect="1"/>
          </p:cNvPicPr>
          <p:nvPr userDrawn="1"/>
        </p:nvPicPr>
        <p:blipFill>
          <a:blip r:embed="rId3" cstate="print"/>
          <a:stretch>
            <a:fillRect/>
          </a:stretch>
        </p:blipFill>
        <p:spPr>
          <a:xfrm>
            <a:off x="9403566" y="501046"/>
            <a:ext cx="2203058" cy="616640"/>
          </a:xfrm>
          <a:prstGeom prst="rect">
            <a:avLst/>
          </a:prstGeom>
        </p:spPr>
      </p:pic>
      <p:grpSp>
        <p:nvGrpSpPr>
          <p:cNvPr id="64" name="组合 63"/>
          <p:cNvGrpSpPr/>
          <p:nvPr userDrawn="1"/>
        </p:nvGrpSpPr>
        <p:grpSpPr>
          <a:xfrm>
            <a:off x="7388034" y="5891503"/>
            <a:ext cx="4041392" cy="497055"/>
            <a:chOff x="671368" y="6061309"/>
            <a:chExt cx="2479573" cy="304965"/>
          </a:xfrm>
          <a:gradFill>
            <a:gsLst>
              <a:gs pos="0">
                <a:schemeClr val="accent1">
                  <a:lumMod val="5000"/>
                  <a:lumOff val="95000"/>
                  <a:alpha val="4000"/>
                </a:schemeClr>
              </a:gs>
              <a:gs pos="100000">
                <a:schemeClr val="bg1">
                  <a:alpha val="12000"/>
                </a:schemeClr>
              </a:gs>
            </a:gsLst>
            <a:lin ang="16200000" scaled="0"/>
          </a:gradFill>
        </p:grpSpPr>
        <p:grpSp>
          <p:nvGrpSpPr>
            <p:cNvPr id="65" name="组合 64"/>
            <p:cNvGrpSpPr/>
            <p:nvPr userDrawn="1"/>
          </p:nvGrpSpPr>
          <p:grpSpPr>
            <a:xfrm>
              <a:off x="2098445" y="6064781"/>
              <a:ext cx="1052496" cy="298683"/>
              <a:chOff x="2373567" y="1096524"/>
              <a:chExt cx="2578404" cy="731714"/>
            </a:xfrm>
            <a:grpFill/>
          </p:grpSpPr>
          <p:sp>
            <p:nvSpPr>
              <p:cNvPr id="8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1" name="Freeform 6"/>
              <p:cNvSpPr/>
              <p:nvPr/>
            </p:nvSpPr>
            <p:spPr bwMode="auto">
              <a:xfrm>
                <a:off x="4620306" y="1240665"/>
                <a:ext cx="331665"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82" name="组合 81"/>
              <p:cNvGrpSpPr/>
              <p:nvPr/>
            </p:nvGrpSpPr>
            <p:grpSpPr>
              <a:xfrm>
                <a:off x="2373567" y="1096524"/>
                <a:ext cx="589817" cy="731714"/>
                <a:chOff x="5548313" y="2084388"/>
                <a:chExt cx="547688" cy="679451"/>
              </a:xfrm>
              <a:grpFill/>
            </p:grpSpPr>
            <p:sp>
              <p:nvSpPr>
                <p:cNvPr id="8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83" name="组合 82"/>
              <p:cNvGrpSpPr/>
              <p:nvPr/>
            </p:nvGrpSpPr>
            <p:grpSpPr>
              <a:xfrm>
                <a:off x="3194779" y="1296598"/>
                <a:ext cx="356817" cy="382445"/>
                <a:chOff x="3792874" y="3156423"/>
                <a:chExt cx="331330" cy="355128"/>
              </a:xfrm>
              <a:grpFill/>
            </p:grpSpPr>
            <p:sp>
              <p:nvSpPr>
                <p:cNvPr id="8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66" name="组合 65"/>
            <p:cNvGrpSpPr/>
            <p:nvPr userDrawn="1"/>
          </p:nvGrpSpPr>
          <p:grpSpPr>
            <a:xfrm>
              <a:off x="671368" y="6061309"/>
              <a:ext cx="1100339" cy="304965"/>
              <a:chOff x="2372715" y="161759"/>
              <a:chExt cx="2695608" cy="747103"/>
            </a:xfrm>
            <a:grpFill/>
          </p:grpSpPr>
          <p:grpSp>
            <p:nvGrpSpPr>
              <p:cNvPr id="67" name="组合 66"/>
              <p:cNvGrpSpPr/>
              <p:nvPr/>
            </p:nvGrpSpPr>
            <p:grpSpPr>
              <a:xfrm>
                <a:off x="3804781" y="283376"/>
                <a:ext cx="521428" cy="548788"/>
                <a:chOff x="6113463" y="3541713"/>
                <a:chExt cx="484188" cy="509588"/>
              </a:xfrm>
              <a:grpFill/>
            </p:grpSpPr>
            <p:sp>
              <p:nvSpPr>
                <p:cNvPr id="7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68" name="组合 67"/>
              <p:cNvGrpSpPr/>
              <p:nvPr/>
            </p:nvGrpSpPr>
            <p:grpSpPr>
              <a:xfrm>
                <a:off x="2372715" y="161759"/>
                <a:ext cx="591521" cy="747103"/>
                <a:chOff x="6108700" y="2066926"/>
                <a:chExt cx="549275" cy="693738"/>
              </a:xfrm>
              <a:grpFill/>
            </p:grpSpPr>
            <p:sp>
              <p:nvSpPr>
                <p:cNvPr id="7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69" name="组合 68"/>
              <p:cNvGrpSpPr/>
              <p:nvPr/>
            </p:nvGrpSpPr>
            <p:grpSpPr>
              <a:xfrm>
                <a:off x="3173775" y="375308"/>
                <a:ext cx="396626" cy="341923"/>
                <a:chOff x="6186488" y="2930526"/>
                <a:chExt cx="368300" cy="317500"/>
              </a:xfrm>
              <a:grpFill/>
            </p:grpSpPr>
            <p:sp>
              <p:nvSpPr>
                <p:cNvPr id="7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0" name="组合 69"/>
              <p:cNvGrpSpPr/>
              <p:nvPr/>
            </p:nvGrpSpPr>
            <p:grpSpPr>
              <a:xfrm>
                <a:off x="4613362" y="313351"/>
                <a:ext cx="454961" cy="453362"/>
                <a:chOff x="11893465" y="1994536"/>
                <a:chExt cx="274986" cy="274018"/>
              </a:xfrm>
              <a:grpFill/>
            </p:grpSpPr>
            <p:sp>
              <p:nvSpPr>
                <p:cNvPr id="7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页样式3-常规">
    <p:spTree>
      <p:nvGrpSpPr>
        <p:cNvPr id="1" name=""/>
        <p:cNvGrpSpPr/>
        <p:nvPr/>
      </p:nvGrpSpPr>
      <p:grpSpPr>
        <a:xfrm>
          <a:off x="0" y="0"/>
          <a:ext cx="0" cy="0"/>
          <a:chOff x="0" y="0"/>
          <a:chExt cx="0" cy="0"/>
        </a:xfrm>
      </p:grpSpPr>
      <p:sp>
        <p:nvSpPr>
          <p:cNvPr id="4" name="平行四边形 3"/>
          <p:cNvSpPr/>
          <p:nvPr userDrawn="1"/>
        </p:nvSpPr>
        <p:spPr>
          <a:xfrm>
            <a:off x="198120" y="302341"/>
            <a:ext cx="746398" cy="342128"/>
          </a:xfrm>
          <a:prstGeom prst="parallelogram">
            <a:avLst>
              <a:gd name="adj" fmla="val 25000"/>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20000"/>
              </a:lnSpc>
            </a:pPr>
            <a:endParaRPr lang="zh-CN" altLang="en-US">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cxnSp>
        <p:nvCxnSpPr>
          <p:cNvPr id="96" name="直接连接符 95"/>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 name="标题 11"/>
          <p:cNvSpPr>
            <a:spLocks noGrp="1"/>
          </p:cNvSpPr>
          <p:nvPr>
            <p:ph type="title"/>
          </p:nvPr>
        </p:nvSpPr>
        <p:spPr>
          <a:xfrm>
            <a:off x="949325"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grpSp>
        <p:nvGrpSpPr>
          <p:cNvPr id="33" name="组合 32"/>
          <p:cNvGrpSpPr/>
          <p:nvPr userDrawn="1"/>
        </p:nvGrpSpPr>
        <p:grpSpPr>
          <a:xfrm>
            <a:off x="587288" y="6381747"/>
            <a:ext cx="2479573" cy="304965"/>
            <a:chOff x="671368" y="6061309"/>
            <a:chExt cx="2479573" cy="304965"/>
          </a:xfrm>
          <a:solidFill>
            <a:schemeClr val="accent3"/>
          </a:solidFill>
        </p:grpSpPr>
        <p:grpSp>
          <p:nvGrpSpPr>
            <p:cNvPr id="34" name="组合 33"/>
            <p:cNvGrpSpPr/>
            <p:nvPr userDrawn="1"/>
          </p:nvGrpSpPr>
          <p:grpSpPr>
            <a:xfrm>
              <a:off x="2098445" y="6064781"/>
              <a:ext cx="1052496" cy="298683"/>
              <a:chOff x="2373567" y="1096524"/>
              <a:chExt cx="2578404" cy="731714"/>
            </a:xfrm>
            <a:grpFill/>
          </p:grpSpPr>
          <p:sp>
            <p:nvSpPr>
              <p:cNvPr id="49"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0"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1" name="组合 50"/>
              <p:cNvGrpSpPr/>
              <p:nvPr/>
            </p:nvGrpSpPr>
            <p:grpSpPr>
              <a:xfrm>
                <a:off x="2373567" y="1096524"/>
                <a:ext cx="589817" cy="731714"/>
                <a:chOff x="5548313" y="2084388"/>
                <a:chExt cx="547688" cy="679451"/>
              </a:xfrm>
              <a:grpFill/>
            </p:grpSpPr>
            <p:sp>
              <p:nvSpPr>
                <p:cNvPr id="5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3194779" y="1296598"/>
                <a:ext cx="356817" cy="382445"/>
                <a:chOff x="3792874" y="3156423"/>
                <a:chExt cx="331330" cy="355128"/>
              </a:xfrm>
              <a:grpFill/>
            </p:grpSpPr>
            <p:sp>
              <p:nvSpPr>
                <p:cNvPr id="53"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5" name="组合 34"/>
            <p:cNvGrpSpPr/>
            <p:nvPr userDrawn="1"/>
          </p:nvGrpSpPr>
          <p:grpSpPr>
            <a:xfrm>
              <a:off x="671368" y="6061309"/>
              <a:ext cx="1100339" cy="304965"/>
              <a:chOff x="2372715" y="161759"/>
              <a:chExt cx="2695608" cy="747103"/>
            </a:xfrm>
            <a:grpFill/>
          </p:grpSpPr>
          <p:grpSp>
            <p:nvGrpSpPr>
              <p:cNvPr id="36" name="组合 35"/>
              <p:cNvGrpSpPr/>
              <p:nvPr/>
            </p:nvGrpSpPr>
            <p:grpSpPr>
              <a:xfrm>
                <a:off x="3804781" y="283376"/>
                <a:ext cx="521428" cy="548788"/>
                <a:chOff x="6113463" y="3541713"/>
                <a:chExt cx="484188" cy="509588"/>
              </a:xfrm>
              <a:grpFill/>
            </p:grpSpPr>
            <p:sp>
              <p:nvSpPr>
                <p:cNvPr id="4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2372715" y="161759"/>
                <a:ext cx="591521" cy="747103"/>
                <a:chOff x="6108700" y="2066926"/>
                <a:chExt cx="549275" cy="693738"/>
              </a:xfrm>
              <a:grpFill/>
            </p:grpSpPr>
            <p:sp>
              <p:nvSpPr>
                <p:cNvPr id="4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3173775" y="375308"/>
                <a:ext cx="396626" cy="341923"/>
                <a:chOff x="6186488" y="2930526"/>
                <a:chExt cx="368300" cy="317500"/>
              </a:xfrm>
              <a:grpFill/>
            </p:grpSpPr>
            <p:sp>
              <p:nvSpPr>
                <p:cNvPr id="42"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4613362" y="313351"/>
                <a:ext cx="454961" cy="453362"/>
                <a:chOff x="11893465" y="1994536"/>
                <a:chExt cx="274986" cy="274018"/>
              </a:xfrm>
              <a:grpFill/>
            </p:grpSpPr>
            <p:sp>
              <p:nvSpPr>
                <p:cNvPr id="40"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1"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pic>
        <p:nvPicPr>
          <p:cNvPr id="58" name="图片 57"/>
          <p:cNvPicPr>
            <a:picLocks noChangeAspect="1"/>
          </p:cNvPicPr>
          <p:nvPr userDrawn="1"/>
        </p:nvPicPr>
        <p:blipFill>
          <a:blip r:embed="rId2" cstate="print"/>
          <a:stretch>
            <a:fillRect/>
          </a:stretch>
        </p:blipFill>
        <p:spPr>
          <a:xfrm>
            <a:off x="9771164" y="272637"/>
            <a:ext cx="1969223" cy="432990"/>
          </a:xfrm>
          <a:prstGeom prst="rect">
            <a:avLst/>
          </a:prstGeom>
        </p:spPr>
      </p:pic>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F71663-BB4D-453C-8BF1-FC84E489F19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1BF68-6DFC-47D6-AF8B-0A2D5BAA97B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4.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4.xml"/><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4.xml"/><Relationship Id="rId2" Type="http://schemas.openxmlformats.org/officeDocument/2006/relationships/image" Target="../media/image16.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4.xml"/><Relationship Id="rId2" Type="http://schemas.openxmlformats.org/officeDocument/2006/relationships/image" Target="../media/image11.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4.xml"/><Relationship Id="rId2" Type="http://schemas.openxmlformats.org/officeDocument/2006/relationships/image" Target="../media/image20.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28.png"/><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2" Type="http://schemas.openxmlformats.org/officeDocument/2006/relationships/notesSlide" Target="../notesSlides/notesSlide16.xml"/><Relationship Id="rId11" Type="http://schemas.openxmlformats.org/officeDocument/2006/relationships/slideLayout" Target="../slideLayouts/slideLayout14.xml"/><Relationship Id="rId10" Type="http://schemas.openxmlformats.org/officeDocument/2006/relationships/image" Target="../media/image30.png"/><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4.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4.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4.xml"/><Relationship Id="rId2" Type="http://schemas.openxmlformats.org/officeDocument/2006/relationships/image" Target="../media/image40.png"/><Relationship Id="rId1"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4.xml"/><Relationship Id="rId2" Type="http://schemas.openxmlformats.org/officeDocument/2006/relationships/image" Target="../media/image43.png"/><Relationship Id="rId1"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image" Target="../media/image4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4.xml"/><Relationship Id="rId2" Type="http://schemas.openxmlformats.org/officeDocument/2006/relationships/image" Target="../media/image46.png"/><Relationship Id="rId1" Type="http://schemas.openxmlformats.org/officeDocument/2006/relationships/image" Target="../media/image4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4.xml"/><Relationship Id="rId2" Type="http://schemas.openxmlformats.org/officeDocument/2006/relationships/image" Target="../media/image48.png"/><Relationship Id="rId1"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image" Target="../media/image50.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4.xml"/><Relationship Id="rId2" Type="http://schemas.openxmlformats.org/officeDocument/2006/relationships/image" Target="../media/image52.png"/><Relationship Id="rId1" Type="http://schemas.openxmlformats.org/officeDocument/2006/relationships/image" Target="../media/image51.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14.xml"/><Relationship Id="rId2" Type="http://schemas.openxmlformats.org/officeDocument/2006/relationships/image" Target="../media/image54.png"/><Relationship Id="rId1"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image" Target="../media/image55.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14.xml"/><Relationship Id="rId2" Type="http://schemas.openxmlformats.org/officeDocument/2006/relationships/image" Target="../media/image57.png"/><Relationship Id="rId1"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image" Target="../media/image58.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4.xml"/><Relationship Id="rId2" Type="http://schemas.openxmlformats.org/officeDocument/2006/relationships/image" Target="../media/image60.png"/><Relationship Id="rId1" Type="http://schemas.openxmlformats.org/officeDocument/2006/relationships/image" Target="../media/image59.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14.xml"/><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14.xml"/><Relationship Id="rId2" Type="http://schemas.openxmlformats.org/officeDocument/2006/relationships/image" Target="../media/image66.png"/><Relationship Id="rId1" Type="http://schemas.openxmlformats.org/officeDocument/2006/relationships/image" Target="../media/image65.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14.xml"/><Relationship Id="rId2" Type="http://schemas.openxmlformats.org/officeDocument/2006/relationships/image" Target="../media/image68.png"/><Relationship Id="rId1"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4.xml"/><Relationship Id="rId1" Type="http://schemas.openxmlformats.org/officeDocument/2006/relationships/image" Target="../media/image69.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image" Target="../media/image70.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14.xml"/><Relationship Id="rId2" Type="http://schemas.openxmlformats.org/officeDocument/2006/relationships/image" Target="../media/image72.png"/><Relationship Id="rId1"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4.xml"/><Relationship Id="rId1" Type="http://schemas.openxmlformats.org/officeDocument/2006/relationships/image" Target="../media/image7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01886" y="4205653"/>
            <a:ext cx="7971324" cy="332105"/>
          </a:xfrm>
          <a:prstGeom prst="rect">
            <a:avLst/>
          </a:prstGeom>
          <a:noFill/>
        </p:spPr>
        <p:txBody>
          <a:bodyPr wrap="square" lIns="0" tIns="0" rIns="0" bIns="0" rtlCol="0">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lang="zh-CN" altLang="en-US" spc="300" noProof="0" dirty="0">
                <a:ln>
                  <a:noFill/>
                </a:ln>
                <a:solidFill>
                  <a:prstClr val="white">
                    <a:alpha val="90000"/>
                  </a:prstClr>
                </a:solidFill>
                <a:effectLst/>
                <a:uLnTx/>
                <a:uFillTx/>
                <a:latin typeface="微软雅黑" panose="020B0503020204020204" pitchFamily="34" charset="-122"/>
                <a:ea typeface="微软雅黑" panose="020B0503020204020204" pitchFamily="34" charset="-122"/>
                <a:sym typeface="+mn-ea"/>
              </a:rPr>
              <a:t>汇报人：周俊杰，覃英瑜，王惟笑，汪啸，李弈宇</a:t>
            </a:r>
            <a:endParaRPr lang="zh-CN" altLang="en-US" spc="300" noProof="0" dirty="0">
              <a:ln>
                <a:noFill/>
              </a:ln>
              <a:solidFill>
                <a:prstClr val="white">
                  <a:alpha val="90000"/>
                </a:prstClr>
              </a:solidFill>
              <a:effectLst/>
              <a:uLnTx/>
              <a:uFillTx/>
              <a:latin typeface="微软雅黑" panose="020B0503020204020204" pitchFamily="34" charset="-122"/>
              <a:ea typeface="微软雅黑" panose="020B0503020204020204" pitchFamily="34" charset="-122"/>
              <a:sym typeface="+mn-ea"/>
            </a:endParaRPr>
          </a:p>
        </p:txBody>
      </p:sp>
      <p:sp>
        <p:nvSpPr>
          <p:cNvPr id="24" name="文本框 23"/>
          <p:cNvSpPr txBox="1"/>
          <p:nvPr/>
        </p:nvSpPr>
        <p:spPr>
          <a:xfrm>
            <a:off x="660399" y="2748651"/>
            <a:ext cx="10504311" cy="1217930"/>
          </a:xfrm>
          <a:prstGeom prst="rect">
            <a:avLst/>
          </a:prstGeom>
          <a:noFill/>
        </p:spPr>
        <p:txBody>
          <a:bodyPr wrap="square" lIns="0" tIns="0" rIns="0" bIns="0" rtlCol="0">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lang="en-US" altLang="zh-CN" sz="3600" b="1" spc="300" dirty="0">
                <a:solidFill>
                  <a:prstClr val="white"/>
                </a:solidFill>
                <a:latin typeface="微软雅黑" panose="020B0503020204020204" pitchFamily="34" charset="-122"/>
                <a:ea typeface="微软雅黑" panose="020B0503020204020204" pitchFamily="34" charset="-122"/>
              </a:rPr>
              <a:t>Privacy-Preserving Graph Shortest Path Retrieval</a:t>
            </a:r>
            <a:endParaRPr lang="en-US" altLang="zh-CN" sz="3600" b="1" spc="300" dirty="0">
              <a:solidFill>
                <a:prstClr val="white"/>
              </a:solidFill>
              <a:latin typeface="微软雅黑" panose="020B0503020204020204" pitchFamily="34" charset="-122"/>
              <a:ea typeface="微软雅黑" panose="020B0503020204020204" pitchFamily="34" charset="-122"/>
            </a:endParaRPr>
          </a:p>
        </p:txBody>
      </p:sp>
      <p:sp>
        <p:nvSpPr>
          <p:cNvPr id="4" name="businessman_126354"/>
          <p:cNvSpPr>
            <a:spLocks noChangeAspect="1"/>
          </p:cNvSpPr>
          <p:nvPr/>
        </p:nvSpPr>
        <p:spPr bwMode="auto">
          <a:xfrm>
            <a:off x="660399" y="4195778"/>
            <a:ext cx="324490" cy="323999"/>
          </a:xfrm>
          <a:custGeom>
            <a:avLst/>
            <a:gdLst>
              <a:gd name="connsiteX0" fmla="*/ 296829 w 606086"/>
              <a:gd name="connsiteY0" fmla="*/ 111836 h 605169"/>
              <a:gd name="connsiteX1" fmla="*/ 345700 w 606086"/>
              <a:gd name="connsiteY1" fmla="*/ 122069 h 605169"/>
              <a:gd name="connsiteX2" fmla="*/ 369424 w 606086"/>
              <a:gd name="connsiteY2" fmla="*/ 144052 h 605169"/>
              <a:gd name="connsiteX3" fmla="*/ 395520 w 606086"/>
              <a:gd name="connsiteY3" fmla="*/ 226770 h 605169"/>
              <a:gd name="connsiteX4" fmla="*/ 392104 w 606086"/>
              <a:gd name="connsiteY4" fmla="*/ 239561 h 605169"/>
              <a:gd name="connsiteX5" fmla="*/ 400360 w 606086"/>
              <a:gd name="connsiteY5" fmla="*/ 274430 h 605169"/>
              <a:gd name="connsiteX6" fmla="*/ 383469 w 606086"/>
              <a:gd name="connsiteY6" fmla="*/ 303708 h 605169"/>
              <a:gd name="connsiteX7" fmla="*/ 324444 w 606086"/>
              <a:gd name="connsiteY7" fmla="*/ 376666 h 605169"/>
              <a:gd name="connsiteX8" fmla="*/ 281172 w 606086"/>
              <a:gd name="connsiteY8" fmla="*/ 376761 h 605169"/>
              <a:gd name="connsiteX9" fmla="*/ 222147 w 606086"/>
              <a:gd name="connsiteY9" fmla="*/ 303708 h 605169"/>
              <a:gd name="connsiteX10" fmla="*/ 205350 w 606086"/>
              <a:gd name="connsiteY10" fmla="*/ 274430 h 605169"/>
              <a:gd name="connsiteX11" fmla="*/ 213701 w 606086"/>
              <a:gd name="connsiteY11" fmla="*/ 239656 h 605169"/>
              <a:gd name="connsiteX12" fmla="*/ 210285 w 606086"/>
              <a:gd name="connsiteY12" fmla="*/ 226959 h 605169"/>
              <a:gd name="connsiteX13" fmla="*/ 210190 w 606086"/>
              <a:gd name="connsiteY13" fmla="*/ 186216 h 605169"/>
              <a:gd name="connsiteX14" fmla="*/ 233914 w 606086"/>
              <a:gd name="connsiteY14" fmla="*/ 144715 h 605169"/>
              <a:gd name="connsiteX15" fmla="*/ 255929 w 606086"/>
              <a:gd name="connsiteY15" fmla="*/ 126523 h 605169"/>
              <a:gd name="connsiteX16" fmla="*/ 277376 w 606086"/>
              <a:gd name="connsiteY16" fmla="*/ 115531 h 605169"/>
              <a:gd name="connsiteX17" fmla="*/ 296829 w 606086"/>
              <a:gd name="connsiteY17" fmla="*/ 111836 h 605169"/>
              <a:gd name="connsiteX18" fmla="*/ 304039 w 606086"/>
              <a:gd name="connsiteY18" fmla="*/ 58271 h 605169"/>
              <a:gd name="connsiteX19" fmla="*/ 59309 w 606086"/>
              <a:gd name="connsiteY19" fmla="*/ 302537 h 605169"/>
              <a:gd name="connsiteX20" fmla="*/ 113398 w 606086"/>
              <a:gd name="connsiteY20" fmla="*/ 455559 h 605169"/>
              <a:gd name="connsiteX21" fmla="*/ 149078 w 606086"/>
              <a:gd name="connsiteY21" fmla="*/ 407331 h 605169"/>
              <a:gd name="connsiteX22" fmla="*/ 236001 w 606086"/>
              <a:gd name="connsiteY22" fmla="*/ 367725 h 605169"/>
              <a:gd name="connsiteX23" fmla="*/ 272155 w 606086"/>
              <a:gd name="connsiteY23" fmla="*/ 481804 h 605169"/>
              <a:gd name="connsiteX24" fmla="*/ 277090 w 606086"/>
              <a:gd name="connsiteY24" fmla="*/ 497249 h 605169"/>
              <a:gd name="connsiteX25" fmla="*/ 293316 w 606086"/>
              <a:gd name="connsiteY25" fmla="*/ 451484 h 605169"/>
              <a:gd name="connsiteX26" fmla="*/ 304039 w 606086"/>
              <a:gd name="connsiteY26" fmla="*/ 397193 h 605169"/>
              <a:gd name="connsiteX27" fmla="*/ 314762 w 606086"/>
              <a:gd name="connsiteY27" fmla="*/ 451484 h 605169"/>
              <a:gd name="connsiteX28" fmla="*/ 330894 w 606086"/>
              <a:gd name="connsiteY28" fmla="*/ 496965 h 605169"/>
              <a:gd name="connsiteX29" fmla="*/ 335829 w 606086"/>
              <a:gd name="connsiteY29" fmla="*/ 481710 h 605169"/>
              <a:gd name="connsiteX30" fmla="*/ 335924 w 606086"/>
              <a:gd name="connsiteY30" fmla="*/ 481994 h 605169"/>
              <a:gd name="connsiteX31" fmla="*/ 341617 w 606086"/>
              <a:gd name="connsiteY31" fmla="*/ 463897 h 605169"/>
              <a:gd name="connsiteX32" fmla="*/ 371983 w 606086"/>
              <a:gd name="connsiteY32" fmla="*/ 367915 h 605169"/>
              <a:gd name="connsiteX33" fmla="*/ 458906 w 606086"/>
              <a:gd name="connsiteY33" fmla="*/ 407426 h 605169"/>
              <a:gd name="connsiteX34" fmla="*/ 494586 w 606086"/>
              <a:gd name="connsiteY34" fmla="*/ 455653 h 605169"/>
              <a:gd name="connsiteX35" fmla="*/ 548770 w 606086"/>
              <a:gd name="connsiteY35" fmla="*/ 302537 h 605169"/>
              <a:gd name="connsiteX36" fmla="*/ 304039 w 606086"/>
              <a:gd name="connsiteY36" fmla="*/ 58271 h 605169"/>
              <a:gd name="connsiteX37" fmla="*/ 302996 w 606086"/>
              <a:gd name="connsiteY37" fmla="*/ 0 h 605169"/>
              <a:gd name="connsiteX38" fmla="*/ 606086 w 606086"/>
              <a:gd name="connsiteY38" fmla="*/ 302537 h 605169"/>
              <a:gd name="connsiteX39" fmla="*/ 302996 w 606086"/>
              <a:gd name="connsiteY39" fmla="*/ 605169 h 605169"/>
              <a:gd name="connsiteX40" fmla="*/ 0 w 606086"/>
              <a:gd name="connsiteY40" fmla="*/ 302537 h 605169"/>
              <a:gd name="connsiteX41" fmla="*/ 302996 w 606086"/>
              <a:gd name="connsiteY41"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6086" h="605169">
                <a:moveTo>
                  <a:pt x="296829" y="111836"/>
                </a:moveTo>
                <a:cubicBezTo>
                  <a:pt x="318086" y="109941"/>
                  <a:pt x="334123" y="115247"/>
                  <a:pt x="345700" y="122069"/>
                </a:cubicBezTo>
                <a:cubicBezTo>
                  <a:pt x="362876" y="131544"/>
                  <a:pt x="369424" y="144052"/>
                  <a:pt x="369424" y="144052"/>
                </a:cubicBezTo>
                <a:cubicBezTo>
                  <a:pt x="369424" y="144052"/>
                  <a:pt x="408806" y="146799"/>
                  <a:pt x="395520" y="226770"/>
                </a:cubicBezTo>
                <a:cubicBezTo>
                  <a:pt x="394761" y="231128"/>
                  <a:pt x="393622" y="235297"/>
                  <a:pt x="392104" y="239561"/>
                </a:cubicBezTo>
                <a:cubicBezTo>
                  <a:pt x="400075" y="238803"/>
                  <a:pt x="409280" y="243351"/>
                  <a:pt x="400360" y="274430"/>
                </a:cubicBezTo>
                <a:cubicBezTo>
                  <a:pt x="394002" y="297075"/>
                  <a:pt x="388023" y="303329"/>
                  <a:pt x="383469" y="303708"/>
                </a:cubicBezTo>
                <a:cubicBezTo>
                  <a:pt x="379293" y="330522"/>
                  <a:pt x="357942" y="364538"/>
                  <a:pt x="324444" y="376666"/>
                </a:cubicBezTo>
                <a:cubicBezTo>
                  <a:pt x="310494" y="381688"/>
                  <a:pt x="295026" y="381688"/>
                  <a:pt x="281172" y="376761"/>
                </a:cubicBezTo>
                <a:cubicBezTo>
                  <a:pt x="247009" y="364728"/>
                  <a:pt x="226322" y="330617"/>
                  <a:pt x="222147" y="303708"/>
                </a:cubicBezTo>
                <a:cubicBezTo>
                  <a:pt x="217782" y="303329"/>
                  <a:pt x="211803" y="297075"/>
                  <a:pt x="205350" y="274430"/>
                </a:cubicBezTo>
                <a:cubicBezTo>
                  <a:pt x="196525" y="243446"/>
                  <a:pt x="205825" y="238898"/>
                  <a:pt x="213701" y="239656"/>
                </a:cubicBezTo>
                <a:cubicBezTo>
                  <a:pt x="212183" y="235392"/>
                  <a:pt x="211044" y="231128"/>
                  <a:pt x="210285" y="226959"/>
                </a:cubicBezTo>
                <a:cubicBezTo>
                  <a:pt x="207533" y="212557"/>
                  <a:pt x="206774" y="199102"/>
                  <a:pt x="210190" y="186216"/>
                </a:cubicBezTo>
                <a:cubicBezTo>
                  <a:pt x="214176" y="169066"/>
                  <a:pt x="223475" y="155327"/>
                  <a:pt x="233914" y="144715"/>
                </a:cubicBezTo>
                <a:cubicBezTo>
                  <a:pt x="240556" y="137609"/>
                  <a:pt x="247958" y="131544"/>
                  <a:pt x="255929" y="126523"/>
                </a:cubicBezTo>
                <a:cubicBezTo>
                  <a:pt x="262382" y="121975"/>
                  <a:pt x="269499" y="118184"/>
                  <a:pt x="277376" y="115531"/>
                </a:cubicBezTo>
                <a:cubicBezTo>
                  <a:pt x="283544" y="113447"/>
                  <a:pt x="289997" y="112215"/>
                  <a:pt x="296829" y="111836"/>
                </a:cubicBezTo>
                <a:close/>
                <a:moveTo>
                  <a:pt x="304039" y="58271"/>
                </a:moveTo>
                <a:cubicBezTo>
                  <a:pt x="168911" y="58271"/>
                  <a:pt x="59309" y="167613"/>
                  <a:pt x="59309" y="302537"/>
                </a:cubicBezTo>
                <a:cubicBezTo>
                  <a:pt x="59309" y="360524"/>
                  <a:pt x="79616" y="413774"/>
                  <a:pt x="113398" y="455559"/>
                </a:cubicBezTo>
                <a:cubicBezTo>
                  <a:pt x="115675" y="435851"/>
                  <a:pt x="124026" y="413584"/>
                  <a:pt x="149078" y="407331"/>
                </a:cubicBezTo>
                <a:cubicBezTo>
                  <a:pt x="196999" y="395203"/>
                  <a:pt x="236001" y="367725"/>
                  <a:pt x="236001" y="367725"/>
                </a:cubicBezTo>
                <a:lnTo>
                  <a:pt x="272155" y="481804"/>
                </a:lnTo>
                <a:lnTo>
                  <a:pt x="277090" y="497249"/>
                </a:lnTo>
                <a:lnTo>
                  <a:pt x="293316" y="451484"/>
                </a:lnTo>
                <a:cubicBezTo>
                  <a:pt x="252797" y="395013"/>
                  <a:pt x="304039" y="397193"/>
                  <a:pt x="304039" y="397193"/>
                </a:cubicBezTo>
                <a:cubicBezTo>
                  <a:pt x="304039" y="397193"/>
                  <a:pt x="355377" y="395013"/>
                  <a:pt x="314762" y="451484"/>
                </a:cubicBezTo>
                <a:lnTo>
                  <a:pt x="330894" y="496965"/>
                </a:lnTo>
                <a:lnTo>
                  <a:pt x="335829" y="481710"/>
                </a:lnTo>
                <a:lnTo>
                  <a:pt x="335924" y="481994"/>
                </a:lnTo>
                <a:lnTo>
                  <a:pt x="341617" y="463897"/>
                </a:lnTo>
                <a:lnTo>
                  <a:pt x="371983" y="367915"/>
                </a:lnTo>
                <a:cubicBezTo>
                  <a:pt x="371983" y="367915"/>
                  <a:pt x="410985" y="395298"/>
                  <a:pt x="458906" y="407426"/>
                </a:cubicBezTo>
                <a:cubicBezTo>
                  <a:pt x="483958" y="413774"/>
                  <a:pt x="492308" y="435945"/>
                  <a:pt x="494586" y="455653"/>
                </a:cubicBezTo>
                <a:cubicBezTo>
                  <a:pt x="528368" y="413774"/>
                  <a:pt x="548770" y="360524"/>
                  <a:pt x="548770" y="302537"/>
                </a:cubicBezTo>
                <a:cubicBezTo>
                  <a:pt x="548770" y="167613"/>
                  <a:pt x="439168" y="58271"/>
                  <a:pt x="304039" y="58271"/>
                </a:cubicBezTo>
                <a:close/>
                <a:moveTo>
                  <a:pt x="302996" y="0"/>
                </a:moveTo>
                <a:cubicBezTo>
                  <a:pt x="470388" y="0"/>
                  <a:pt x="606086" y="135398"/>
                  <a:pt x="606086" y="302537"/>
                </a:cubicBezTo>
                <a:cubicBezTo>
                  <a:pt x="606086" y="469676"/>
                  <a:pt x="470388" y="605169"/>
                  <a:pt x="302996" y="605169"/>
                </a:cubicBezTo>
                <a:cubicBezTo>
                  <a:pt x="135603" y="605169"/>
                  <a:pt x="0" y="469676"/>
                  <a:pt x="0" y="302537"/>
                </a:cubicBezTo>
                <a:cubicBezTo>
                  <a:pt x="0" y="135398"/>
                  <a:pt x="135603" y="0"/>
                  <a:pt x="302996" y="0"/>
                </a:cubicBezTo>
                <a:close/>
              </a:path>
            </a:pathLst>
          </a:custGeom>
          <a:solidFill>
            <a:schemeClr val="bg1"/>
          </a:solidFill>
          <a:ln>
            <a:noFill/>
          </a:ln>
        </p:spPr>
        <p:txBody>
          <a:bodyPr/>
          <a:lstStyle/>
          <a:p>
            <a:endParaRPr lang="zh-CN" altLang="en-US"/>
          </a:p>
        </p:txBody>
      </p:sp>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Background</a:t>
            </a:r>
            <a:endParaRPr lang="en-US" altLang="zh-CN" sz="2000" dirty="0">
              <a:latin typeface="+mn-lt"/>
              <a:ea typeface="+mn-ea"/>
            </a:endParaRPr>
          </a:p>
        </p:txBody>
      </p:sp>
      <p:sp>
        <p:nvSpPr>
          <p:cNvPr id="2" name="文本框 1"/>
          <p:cNvSpPr txBox="1"/>
          <p:nvPr/>
        </p:nvSpPr>
        <p:spPr>
          <a:xfrm>
            <a:off x="572770" y="1721485"/>
            <a:ext cx="11193780" cy="3415030"/>
          </a:xfrm>
          <a:prstGeom prst="rect">
            <a:avLst/>
          </a:prstGeom>
          <a:noFill/>
        </p:spPr>
        <p:txBody>
          <a:bodyPr wrap="square" rtlCol="0">
            <a:spAutoFit/>
          </a:bodyPr>
          <a:lstStyle/>
          <a:p>
            <a:pPr indent="0">
              <a:buNone/>
            </a:pPr>
            <a:r>
              <a:rPr lang="zh-CN" altLang="en-US" dirty="0"/>
              <a:t>隐私保护的图最短路径查询属于</a:t>
            </a:r>
            <a:r>
              <a:rPr lang="zh-CN" altLang="en-US" dirty="0">
                <a:highlight>
                  <a:srgbClr val="FFFF00"/>
                </a:highlight>
              </a:rPr>
              <a:t>密码学应用领域</a:t>
            </a:r>
            <a:r>
              <a:rPr lang="zh-CN" altLang="en-US" dirty="0"/>
              <a:t>，在近年来受到了研究者的广泛关注。</a:t>
            </a:r>
            <a:endParaRPr lang="zh-CN" altLang="en-US" dirty="0"/>
          </a:p>
          <a:p>
            <a:pPr indent="0">
              <a:buNone/>
            </a:pPr>
            <a:endParaRPr lang="en-US" altLang="zh-CN" dirty="0"/>
          </a:p>
          <a:p>
            <a:pPr indent="0">
              <a:buNone/>
            </a:pPr>
            <a:r>
              <a:rPr lang="zh-CN" altLang="en-US" dirty="0"/>
              <a:t>随着图数据的增长和云外包技术的发展，越来越多的用户希望将自己存储的大规模图数据外包给云服务器，以减少本地存储开销，节省数据管理的费用。然而图数据中可能包含大量用户敏感信息，为了防止不完全可信的服务器通过图数据窃取个人隐私，外包的数据往往需要现在本地进行</a:t>
            </a:r>
            <a:r>
              <a:rPr lang="zh-CN" altLang="en-US" dirty="0">
                <a:highlight>
                  <a:srgbClr val="FFFF00"/>
                </a:highlight>
              </a:rPr>
              <a:t>加密</a:t>
            </a:r>
            <a:r>
              <a:rPr lang="zh-CN" altLang="en-US" dirty="0"/>
              <a:t>，再上传至云服务器。</a:t>
            </a:r>
            <a:endParaRPr lang="zh-CN" altLang="en-US" dirty="0"/>
          </a:p>
          <a:p>
            <a:pPr indent="0">
              <a:buNone/>
            </a:pPr>
            <a:endParaRPr lang="zh-CN" altLang="en-US" dirty="0"/>
          </a:p>
          <a:p>
            <a:pPr indent="0">
              <a:buNone/>
            </a:pPr>
            <a:r>
              <a:rPr lang="zh-CN" altLang="en-US" dirty="0"/>
              <a:t>经过普通加密后存储在云端的图数据虽然能被保护其内容，但同时对其的应用也受到了限制，用户希望能通过特定的查询语句命令</a:t>
            </a:r>
            <a:r>
              <a:rPr lang="zh-CN" altLang="en-US" dirty="0">
                <a:highlight>
                  <a:srgbClr val="FFFF00"/>
                </a:highlight>
              </a:rPr>
              <a:t>服务器在加密图数据上执行相应的检索，甚至更复杂的图计算</a:t>
            </a:r>
            <a:r>
              <a:rPr lang="zh-CN" altLang="en-US" dirty="0"/>
              <a:t>，最后返回加密结果，以最大限度利用数据。</a:t>
            </a:r>
            <a:endParaRPr lang="zh-CN" altLang="en-US" dirty="0"/>
          </a:p>
          <a:p>
            <a:pPr indent="0">
              <a:buNone/>
            </a:pPr>
            <a:endParaRPr lang="zh-CN" altLang="en-US" dirty="0"/>
          </a:p>
          <a:p>
            <a:pPr indent="0">
              <a:buNone/>
            </a:pPr>
            <a:r>
              <a:rPr lang="zh-CN" altLang="en-US" dirty="0"/>
              <a:t>邻居查询等简单的图查询可以将图转化为邻接链表再移植发展较为成熟的关键字</a:t>
            </a:r>
            <a:r>
              <a:rPr lang="en-US" altLang="zh-CN" dirty="0"/>
              <a:t>-</a:t>
            </a:r>
            <a:r>
              <a:rPr lang="zh-CN" altLang="en-US" dirty="0"/>
              <a:t>文件可搜索加密技术实现，而希望在加密图上获取最短路径则需要构建更复杂的加密结构，利用更丰富的密码学原语。</a:t>
            </a:r>
            <a:endParaRPr lang="en-US" altLang="zh-CN"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01886" y="4205653"/>
            <a:ext cx="7971324" cy="664210"/>
          </a:xfrm>
          <a:prstGeom prst="rect">
            <a:avLst/>
          </a:prstGeom>
          <a:noFill/>
        </p:spPr>
        <p:txBody>
          <a:bodyPr wrap="square" lIns="0" tIns="0" rIns="0" bIns="0" rtlCol="0">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pitchFamily="34" charset="-122"/>
                <a:ea typeface="微软雅黑" panose="020B0503020204020204" pitchFamily="34" charset="-122"/>
                <a:cs typeface="+mn-cs"/>
              </a:rPr>
              <a:t>出处：</a:t>
            </a:r>
            <a:r>
              <a:rPr lang="en-US" altLang="zh-CN" sz="1800" b="0" i="0" dirty="0">
                <a:solidFill>
                  <a:schemeClr val="bg1"/>
                </a:solidFill>
                <a:effectLst/>
                <a:latin typeface="Arial" panose="020B0604020202020204" pitchFamily="34" charset="0"/>
              </a:rPr>
              <a:t>  IEEE TRANSACTIONS ON KNOWLEDGE AND DATA ENGINEERING 2022</a:t>
            </a:r>
            <a:endParaRPr lang="en-US" altLang="zh-CN" sz="1800" b="0" i="0" dirty="0">
              <a:solidFill>
                <a:schemeClr val="bg1"/>
              </a:solidFill>
              <a:effectLst/>
              <a:latin typeface="Arial" panose="020B0604020202020204" pitchFamily="34" charset="0"/>
            </a:endParaRPr>
          </a:p>
        </p:txBody>
      </p:sp>
      <p:sp>
        <p:nvSpPr>
          <p:cNvPr id="24" name="文本框 23"/>
          <p:cNvSpPr txBox="1"/>
          <p:nvPr/>
        </p:nvSpPr>
        <p:spPr>
          <a:xfrm>
            <a:off x="660399" y="2662291"/>
            <a:ext cx="10504311" cy="1217930"/>
          </a:xfrm>
          <a:prstGeom prst="rect">
            <a:avLst/>
          </a:prstGeom>
          <a:noFill/>
        </p:spPr>
        <p:txBody>
          <a:bodyPr wrap="square" lIns="0" tIns="0" rIns="0" bIns="0" rtlCol="0">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lang="en-US" altLang="zh-CN" sz="3600" b="1" spc="300" dirty="0">
                <a:solidFill>
                  <a:prstClr val="white"/>
                </a:solidFill>
                <a:latin typeface="微软雅黑" panose="020B0503020204020204" pitchFamily="34" charset="-122"/>
                <a:ea typeface="微软雅黑" panose="020B0503020204020204" pitchFamily="34" charset="-122"/>
              </a:rPr>
              <a:t>GraphShield: Dynamic Large Graphs for Secure Queries With Forward Privacy</a:t>
            </a:r>
            <a:endParaRPr lang="en-US" altLang="zh-CN" sz="3600" b="1" spc="300" dirty="0">
              <a:solidFill>
                <a:prstClr val="white"/>
              </a:solidFill>
              <a:latin typeface="微软雅黑" panose="020B0503020204020204" pitchFamily="34" charset="-122"/>
              <a:ea typeface="微软雅黑" panose="020B0503020204020204" pitchFamily="34" charset="-122"/>
            </a:endParaRPr>
          </a:p>
        </p:txBody>
      </p:sp>
      <p:sp>
        <p:nvSpPr>
          <p:cNvPr id="4" name="businessman_126354"/>
          <p:cNvSpPr>
            <a:spLocks noChangeAspect="1"/>
          </p:cNvSpPr>
          <p:nvPr/>
        </p:nvSpPr>
        <p:spPr bwMode="auto">
          <a:xfrm>
            <a:off x="660399" y="4195778"/>
            <a:ext cx="324490" cy="323999"/>
          </a:xfrm>
          <a:custGeom>
            <a:avLst/>
            <a:gdLst>
              <a:gd name="connsiteX0" fmla="*/ 296829 w 606086"/>
              <a:gd name="connsiteY0" fmla="*/ 111836 h 605169"/>
              <a:gd name="connsiteX1" fmla="*/ 345700 w 606086"/>
              <a:gd name="connsiteY1" fmla="*/ 122069 h 605169"/>
              <a:gd name="connsiteX2" fmla="*/ 369424 w 606086"/>
              <a:gd name="connsiteY2" fmla="*/ 144052 h 605169"/>
              <a:gd name="connsiteX3" fmla="*/ 395520 w 606086"/>
              <a:gd name="connsiteY3" fmla="*/ 226770 h 605169"/>
              <a:gd name="connsiteX4" fmla="*/ 392104 w 606086"/>
              <a:gd name="connsiteY4" fmla="*/ 239561 h 605169"/>
              <a:gd name="connsiteX5" fmla="*/ 400360 w 606086"/>
              <a:gd name="connsiteY5" fmla="*/ 274430 h 605169"/>
              <a:gd name="connsiteX6" fmla="*/ 383469 w 606086"/>
              <a:gd name="connsiteY6" fmla="*/ 303708 h 605169"/>
              <a:gd name="connsiteX7" fmla="*/ 324444 w 606086"/>
              <a:gd name="connsiteY7" fmla="*/ 376666 h 605169"/>
              <a:gd name="connsiteX8" fmla="*/ 281172 w 606086"/>
              <a:gd name="connsiteY8" fmla="*/ 376761 h 605169"/>
              <a:gd name="connsiteX9" fmla="*/ 222147 w 606086"/>
              <a:gd name="connsiteY9" fmla="*/ 303708 h 605169"/>
              <a:gd name="connsiteX10" fmla="*/ 205350 w 606086"/>
              <a:gd name="connsiteY10" fmla="*/ 274430 h 605169"/>
              <a:gd name="connsiteX11" fmla="*/ 213701 w 606086"/>
              <a:gd name="connsiteY11" fmla="*/ 239656 h 605169"/>
              <a:gd name="connsiteX12" fmla="*/ 210285 w 606086"/>
              <a:gd name="connsiteY12" fmla="*/ 226959 h 605169"/>
              <a:gd name="connsiteX13" fmla="*/ 210190 w 606086"/>
              <a:gd name="connsiteY13" fmla="*/ 186216 h 605169"/>
              <a:gd name="connsiteX14" fmla="*/ 233914 w 606086"/>
              <a:gd name="connsiteY14" fmla="*/ 144715 h 605169"/>
              <a:gd name="connsiteX15" fmla="*/ 255929 w 606086"/>
              <a:gd name="connsiteY15" fmla="*/ 126523 h 605169"/>
              <a:gd name="connsiteX16" fmla="*/ 277376 w 606086"/>
              <a:gd name="connsiteY16" fmla="*/ 115531 h 605169"/>
              <a:gd name="connsiteX17" fmla="*/ 296829 w 606086"/>
              <a:gd name="connsiteY17" fmla="*/ 111836 h 605169"/>
              <a:gd name="connsiteX18" fmla="*/ 304039 w 606086"/>
              <a:gd name="connsiteY18" fmla="*/ 58271 h 605169"/>
              <a:gd name="connsiteX19" fmla="*/ 59309 w 606086"/>
              <a:gd name="connsiteY19" fmla="*/ 302537 h 605169"/>
              <a:gd name="connsiteX20" fmla="*/ 113398 w 606086"/>
              <a:gd name="connsiteY20" fmla="*/ 455559 h 605169"/>
              <a:gd name="connsiteX21" fmla="*/ 149078 w 606086"/>
              <a:gd name="connsiteY21" fmla="*/ 407331 h 605169"/>
              <a:gd name="connsiteX22" fmla="*/ 236001 w 606086"/>
              <a:gd name="connsiteY22" fmla="*/ 367725 h 605169"/>
              <a:gd name="connsiteX23" fmla="*/ 272155 w 606086"/>
              <a:gd name="connsiteY23" fmla="*/ 481804 h 605169"/>
              <a:gd name="connsiteX24" fmla="*/ 277090 w 606086"/>
              <a:gd name="connsiteY24" fmla="*/ 497249 h 605169"/>
              <a:gd name="connsiteX25" fmla="*/ 293316 w 606086"/>
              <a:gd name="connsiteY25" fmla="*/ 451484 h 605169"/>
              <a:gd name="connsiteX26" fmla="*/ 304039 w 606086"/>
              <a:gd name="connsiteY26" fmla="*/ 397193 h 605169"/>
              <a:gd name="connsiteX27" fmla="*/ 314762 w 606086"/>
              <a:gd name="connsiteY27" fmla="*/ 451484 h 605169"/>
              <a:gd name="connsiteX28" fmla="*/ 330894 w 606086"/>
              <a:gd name="connsiteY28" fmla="*/ 496965 h 605169"/>
              <a:gd name="connsiteX29" fmla="*/ 335829 w 606086"/>
              <a:gd name="connsiteY29" fmla="*/ 481710 h 605169"/>
              <a:gd name="connsiteX30" fmla="*/ 335924 w 606086"/>
              <a:gd name="connsiteY30" fmla="*/ 481994 h 605169"/>
              <a:gd name="connsiteX31" fmla="*/ 341617 w 606086"/>
              <a:gd name="connsiteY31" fmla="*/ 463897 h 605169"/>
              <a:gd name="connsiteX32" fmla="*/ 371983 w 606086"/>
              <a:gd name="connsiteY32" fmla="*/ 367915 h 605169"/>
              <a:gd name="connsiteX33" fmla="*/ 458906 w 606086"/>
              <a:gd name="connsiteY33" fmla="*/ 407426 h 605169"/>
              <a:gd name="connsiteX34" fmla="*/ 494586 w 606086"/>
              <a:gd name="connsiteY34" fmla="*/ 455653 h 605169"/>
              <a:gd name="connsiteX35" fmla="*/ 548770 w 606086"/>
              <a:gd name="connsiteY35" fmla="*/ 302537 h 605169"/>
              <a:gd name="connsiteX36" fmla="*/ 304039 w 606086"/>
              <a:gd name="connsiteY36" fmla="*/ 58271 h 605169"/>
              <a:gd name="connsiteX37" fmla="*/ 302996 w 606086"/>
              <a:gd name="connsiteY37" fmla="*/ 0 h 605169"/>
              <a:gd name="connsiteX38" fmla="*/ 606086 w 606086"/>
              <a:gd name="connsiteY38" fmla="*/ 302537 h 605169"/>
              <a:gd name="connsiteX39" fmla="*/ 302996 w 606086"/>
              <a:gd name="connsiteY39" fmla="*/ 605169 h 605169"/>
              <a:gd name="connsiteX40" fmla="*/ 0 w 606086"/>
              <a:gd name="connsiteY40" fmla="*/ 302537 h 605169"/>
              <a:gd name="connsiteX41" fmla="*/ 302996 w 606086"/>
              <a:gd name="connsiteY41"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6086" h="605169">
                <a:moveTo>
                  <a:pt x="296829" y="111836"/>
                </a:moveTo>
                <a:cubicBezTo>
                  <a:pt x="318086" y="109941"/>
                  <a:pt x="334123" y="115247"/>
                  <a:pt x="345700" y="122069"/>
                </a:cubicBezTo>
                <a:cubicBezTo>
                  <a:pt x="362876" y="131544"/>
                  <a:pt x="369424" y="144052"/>
                  <a:pt x="369424" y="144052"/>
                </a:cubicBezTo>
                <a:cubicBezTo>
                  <a:pt x="369424" y="144052"/>
                  <a:pt x="408806" y="146799"/>
                  <a:pt x="395520" y="226770"/>
                </a:cubicBezTo>
                <a:cubicBezTo>
                  <a:pt x="394761" y="231128"/>
                  <a:pt x="393622" y="235297"/>
                  <a:pt x="392104" y="239561"/>
                </a:cubicBezTo>
                <a:cubicBezTo>
                  <a:pt x="400075" y="238803"/>
                  <a:pt x="409280" y="243351"/>
                  <a:pt x="400360" y="274430"/>
                </a:cubicBezTo>
                <a:cubicBezTo>
                  <a:pt x="394002" y="297075"/>
                  <a:pt x="388023" y="303329"/>
                  <a:pt x="383469" y="303708"/>
                </a:cubicBezTo>
                <a:cubicBezTo>
                  <a:pt x="379293" y="330522"/>
                  <a:pt x="357942" y="364538"/>
                  <a:pt x="324444" y="376666"/>
                </a:cubicBezTo>
                <a:cubicBezTo>
                  <a:pt x="310494" y="381688"/>
                  <a:pt x="295026" y="381688"/>
                  <a:pt x="281172" y="376761"/>
                </a:cubicBezTo>
                <a:cubicBezTo>
                  <a:pt x="247009" y="364728"/>
                  <a:pt x="226322" y="330617"/>
                  <a:pt x="222147" y="303708"/>
                </a:cubicBezTo>
                <a:cubicBezTo>
                  <a:pt x="217782" y="303329"/>
                  <a:pt x="211803" y="297075"/>
                  <a:pt x="205350" y="274430"/>
                </a:cubicBezTo>
                <a:cubicBezTo>
                  <a:pt x="196525" y="243446"/>
                  <a:pt x="205825" y="238898"/>
                  <a:pt x="213701" y="239656"/>
                </a:cubicBezTo>
                <a:cubicBezTo>
                  <a:pt x="212183" y="235392"/>
                  <a:pt x="211044" y="231128"/>
                  <a:pt x="210285" y="226959"/>
                </a:cubicBezTo>
                <a:cubicBezTo>
                  <a:pt x="207533" y="212557"/>
                  <a:pt x="206774" y="199102"/>
                  <a:pt x="210190" y="186216"/>
                </a:cubicBezTo>
                <a:cubicBezTo>
                  <a:pt x="214176" y="169066"/>
                  <a:pt x="223475" y="155327"/>
                  <a:pt x="233914" y="144715"/>
                </a:cubicBezTo>
                <a:cubicBezTo>
                  <a:pt x="240556" y="137609"/>
                  <a:pt x="247958" y="131544"/>
                  <a:pt x="255929" y="126523"/>
                </a:cubicBezTo>
                <a:cubicBezTo>
                  <a:pt x="262382" y="121975"/>
                  <a:pt x="269499" y="118184"/>
                  <a:pt x="277376" y="115531"/>
                </a:cubicBezTo>
                <a:cubicBezTo>
                  <a:pt x="283544" y="113447"/>
                  <a:pt x="289997" y="112215"/>
                  <a:pt x="296829" y="111836"/>
                </a:cubicBezTo>
                <a:close/>
                <a:moveTo>
                  <a:pt x="304039" y="58271"/>
                </a:moveTo>
                <a:cubicBezTo>
                  <a:pt x="168911" y="58271"/>
                  <a:pt x="59309" y="167613"/>
                  <a:pt x="59309" y="302537"/>
                </a:cubicBezTo>
                <a:cubicBezTo>
                  <a:pt x="59309" y="360524"/>
                  <a:pt x="79616" y="413774"/>
                  <a:pt x="113398" y="455559"/>
                </a:cubicBezTo>
                <a:cubicBezTo>
                  <a:pt x="115675" y="435851"/>
                  <a:pt x="124026" y="413584"/>
                  <a:pt x="149078" y="407331"/>
                </a:cubicBezTo>
                <a:cubicBezTo>
                  <a:pt x="196999" y="395203"/>
                  <a:pt x="236001" y="367725"/>
                  <a:pt x="236001" y="367725"/>
                </a:cubicBezTo>
                <a:lnTo>
                  <a:pt x="272155" y="481804"/>
                </a:lnTo>
                <a:lnTo>
                  <a:pt x="277090" y="497249"/>
                </a:lnTo>
                <a:lnTo>
                  <a:pt x="293316" y="451484"/>
                </a:lnTo>
                <a:cubicBezTo>
                  <a:pt x="252797" y="395013"/>
                  <a:pt x="304039" y="397193"/>
                  <a:pt x="304039" y="397193"/>
                </a:cubicBezTo>
                <a:cubicBezTo>
                  <a:pt x="304039" y="397193"/>
                  <a:pt x="355377" y="395013"/>
                  <a:pt x="314762" y="451484"/>
                </a:cubicBezTo>
                <a:lnTo>
                  <a:pt x="330894" y="496965"/>
                </a:lnTo>
                <a:lnTo>
                  <a:pt x="335829" y="481710"/>
                </a:lnTo>
                <a:lnTo>
                  <a:pt x="335924" y="481994"/>
                </a:lnTo>
                <a:lnTo>
                  <a:pt x="341617" y="463897"/>
                </a:lnTo>
                <a:lnTo>
                  <a:pt x="371983" y="367915"/>
                </a:lnTo>
                <a:cubicBezTo>
                  <a:pt x="371983" y="367915"/>
                  <a:pt x="410985" y="395298"/>
                  <a:pt x="458906" y="407426"/>
                </a:cubicBezTo>
                <a:cubicBezTo>
                  <a:pt x="483958" y="413774"/>
                  <a:pt x="492308" y="435945"/>
                  <a:pt x="494586" y="455653"/>
                </a:cubicBezTo>
                <a:cubicBezTo>
                  <a:pt x="528368" y="413774"/>
                  <a:pt x="548770" y="360524"/>
                  <a:pt x="548770" y="302537"/>
                </a:cubicBezTo>
                <a:cubicBezTo>
                  <a:pt x="548770" y="167613"/>
                  <a:pt x="439168" y="58271"/>
                  <a:pt x="304039" y="58271"/>
                </a:cubicBezTo>
                <a:close/>
                <a:moveTo>
                  <a:pt x="302996" y="0"/>
                </a:moveTo>
                <a:cubicBezTo>
                  <a:pt x="470388" y="0"/>
                  <a:pt x="606086" y="135398"/>
                  <a:pt x="606086" y="302537"/>
                </a:cubicBezTo>
                <a:cubicBezTo>
                  <a:pt x="606086" y="469676"/>
                  <a:pt x="470388" y="605169"/>
                  <a:pt x="302996" y="605169"/>
                </a:cubicBezTo>
                <a:cubicBezTo>
                  <a:pt x="135603" y="605169"/>
                  <a:pt x="0" y="469676"/>
                  <a:pt x="0" y="302537"/>
                </a:cubicBezTo>
                <a:cubicBezTo>
                  <a:pt x="0" y="135398"/>
                  <a:pt x="135603" y="0"/>
                  <a:pt x="302996" y="0"/>
                </a:cubicBezTo>
                <a:close/>
              </a:path>
            </a:pathLst>
          </a:custGeom>
          <a:solidFill>
            <a:schemeClr val="bg1"/>
          </a:solidFill>
          <a:ln>
            <a:noFill/>
          </a:ln>
        </p:spPr>
        <p:txBody>
          <a:bodyPr/>
          <a:lstStyle/>
          <a:p>
            <a:endParaRPr lang="zh-CN" altLang="en-US"/>
          </a:p>
        </p:txBody>
      </p:sp>
      <p:sp>
        <p:nvSpPr>
          <p:cNvPr id="7" name="文本框 6"/>
          <p:cNvSpPr txBox="1"/>
          <p:nvPr/>
        </p:nvSpPr>
        <p:spPr>
          <a:xfrm>
            <a:off x="347777" y="6088886"/>
            <a:ext cx="11129554" cy="5219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i="0">
                <a:solidFill>
                  <a:schemeClr val="bg1"/>
                </a:solidFill>
                <a:effectLst/>
                <a:latin typeface="Arial" panose="020B0604020202020204" pitchFamily="34" charset="0"/>
              </a:rPr>
              <a:t>Du M, Wu S, Wang Q, et al. GraphShield: Dynamic Large Graphs for Secure Queries With Forward Privacy[J]. IEEE Transactions on Knowledge &amp; Data Engineering, 2022, 34(07): 3295-3308.</a:t>
            </a:r>
            <a:endParaRPr lang="en-US" altLang="zh-CN" sz="1400" b="0" i="0">
              <a:solidFill>
                <a:schemeClr val="bg1"/>
              </a:solidFill>
              <a:effectLst/>
              <a:latin typeface="Arial" panose="020B0604020202020204" pitchFamily="34" charset="0"/>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Motivation &amp; Contribution</a:t>
            </a:r>
            <a:endParaRPr sz="2000" dirty="0">
              <a:latin typeface="+mn-lt"/>
              <a:ea typeface="+mn-ea"/>
            </a:endParaRPr>
          </a:p>
        </p:txBody>
      </p:sp>
      <p:sp>
        <p:nvSpPr>
          <p:cNvPr id="2" name="文本框 1"/>
          <p:cNvSpPr txBox="1"/>
          <p:nvPr/>
        </p:nvSpPr>
        <p:spPr>
          <a:xfrm>
            <a:off x="499110" y="999490"/>
            <a:ext cx="11193780" cy="1753235"/>
          </a:xfrm>
          <a:prstGeom prst="rect">
            <a:avLst/>
          </a:prstGeom>
          <a:noFill/>
        </p:spPr>
        <p:txBody>
          <a:bodyPr wrap="square" rtlCol="0">
            <a:spAutoFit/>
          </a:bodyPr>
          <a:lstStyle/>
          <a:p>
            <a:pPr indent="0">
              <a:buNone/>
            </a:pPr>
            <a:r>
              <a:rPr lang="zh-CN" altLang="en-US" dirty="0"/>
              <a:t>本论文解决了已有工作缺少动态性的问题。在之前的隐私保护的图最短路径</a:t>
            </a:r>
            <a:r>
              <a:rPr lang="en-US" altLang="zh-CN" dirty="0"/>
              <a:t>/</a:t>
            </a:r>
            <a:r>
              <a:rPr lang="zh-CN" altLang="en-US" dirty="0"/>
              <a:t>距离查询方案中，都采用了先进行预计算（预先计算一些最短距离结果）再加密存储的方案，存储在云端的图数据无法进行增量更改（对原图的变动必须更新整个数据库内容），本论文针对图数据邻接列表设计加密结构，使得云端的图数据可以进行增量增删，同时满足了可搜索加密要求的前向安全要求；同时本论文提出了服务器</a:t>
            </a:r>
            <a:r>
              <a:rPr lang="en-US" altLang="zh-CN" dirty="0"/>
              <a:t>-</a:t>
            </a:r>
            <a:r>
              <a:rPr lang="zh-CN" altLang="en-US" dirty="0"/>
              <a:t>代理系统架构，使用加性同态加密处理边长，利用持有同态加密秘钥的代理与服务器进行安全比较协议的方式，使得服务器可以在加密图上执行秘密的</a:t>
            </a:r>
            <a:r>
              <a:rPr lang="en-US" altLang="zh-CN" dirty="0"/>
              <a:t>Dijkstra</a:t>
            </a:r>
            <a:r>
              <a:rPr lang="zh-CN" altLang="en-US" dirty="0"/>
              <a:t>算法，得到用户要求的最短距离和路径。</a:t>
            </a:r>
            <a:endParaRPr lang="zh-CN" altLang="en-US" dirty="0"/>
          </a:p>
        </p:txBody>
      </p:sp>
      <p:pic>
        <p:nvPicPr>
          <p:cNvPr id="3" name="图片 2"/>
          <p:cNvPicPr>
            <a:picLocks noChangeAspect="1"/>
          </p:cNvPicPr>
          <p:nvPr/>
        </p:nvPicPr>
        <p:blipFill>
          <a:blip r:embed="rId1"/>
          <a:stretch>
            <a:fillRect/>
          </a:stretch>
        </p:blipFill>
        <p:spPr>
          <a:xfrm>
            <a:off x="3058795" y="3079115"/>
            <a:ext cx="5245100" cy="3086100"/>
          </a:xfrm>
          <a:prstGeom prst="rect">
            <a:avLst/>
          </a:prstGeom>
        </p:spPr>
      </p:pic>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sz="2000" dirty="0">
                <a:latin typeface="+mn-lt"/>
                <a:ea typeface="+mn-ea"/>
              </a:rPr>
              <a:t>P</a:t>
            </a:r>
            <a:r>
              <a:rPr lang="en-US" altLang="zh-CN" sz="2000" dirty="0">
                <a:latin typeface="+mn-lt"/>
                <a:ea typeface="+mn-ea"/>
              </a:rPr>
              <a:t>reliminaries</a:t>
            </a:r>
            <a:endParaRPr lang="en-US" altLang="zh-CN" sz="2000" dirty="0">
              <a:latin typeface="+mn-lt"/>
              <a:ea typeface="+mn-ea"/>
            </a:endParaRPr>
          </a:p>
        </p:txBody>
      </p:sp>
      <p:sp>
        <p:nvSpPr>
          <p:cNvPr id="2" name="文本框 1"/>
          <p:cNvSpPr txBox="1"/>
          <p:nvPr/>
        </p:nvSpPr>
        <p:spPr>
          <a:xfrm>
            <a:off x="662305" y="1624965"/>
            <a:ext cx="3639820" cy="1489710"/>
          </a:xfrm>
          <a:prstGeom prst="rect">
            <a:avLst/>
          </a:prstGeom>
          <a:noFill/>
        </p:spPr>
        <p:txBody>
          <a:bodyPr wrap="square" rtlCol="0">
            <a:noAutofit/>
          </a:bodyPr>
          <a:lstStyle/>
          <a:p>
            <a:pPr indent="0">
              <a:buNone/>
            </a:pPr>
            <a:r>
              <a:rPr lang="zh-CN" dirty="0"/>
              <a:t>斐波那契堆：用来实现</a:t>
            </a:r>
            <a:r>
              <a:rPr lang="en-US" altLang="zh-CN" dirty="0"/>
              <a:t>Dijkstra</a:t>
            </a:r>
            <a:r>
              <a:rPr lang="zh-CN" altLang="en-US" dirty="0"/>
              <a:t>中的优先队列，可以优化算法计算复杂度。它有多个满足最小堆属性的树形结构组成，根节点永远拥有最小的键值。</a:t>
            </a:r>
            <a:endParaRPr lang="zh-CN" altLang="en-US" dirty="0"/>
          </a:p>
        </p:txBody>
      </p:sp>
      <p:pic>
        <p:nvPicPr>
          <p:cNvPr id="4" name="图片 3"/>
          <p:cNvPicPr>
            <a:picLocks noChangeAspect="1"/>
          </p:cNvPicPr>
          <p:nvPr/>
        </p:nvPicPr>
        <p:blipFill>
          <a:blip r:embed="rId1"/>
          <a:stretch>
            <a:fillRect/>
          </a:stretch>
        </p:blipFill>
        <p:spPr>
          <a:xfrm>
            <a:off x="5104765" y="947420"/>
            <a:ext cx="5257800" cy="2844800"/>
          </a:xfrm>
          <a:prstGeom prst="rect">
            <a:avLst/>
          </a:prstGeom>
        </p:spPr>
      </p:pic>
      <p:sp>
        <p:nvSpPr>
          <p:cNvPr id="5" name="文本框 4"/>
          <p:cNvSpPr txBox="1"/>
          <p:nvPr/>
        </p:nvSpPr>
        <p:spPr>
          <a:xfrm>
            <a:off x="662305" y="4066540"/>
            <a:ext cx="3639820" cy="1793875"/>
          </a:xfrm>
          <a:prstGeom prst="rect">
            <a:avLst/>
          </a:prstGeom>
          <a:noFill/>
        </p:spPr>
        <p:txBody>
          <a:bodyPr wrap="square" rtlCol="0">
            <a:noAutofit/>
          </a:bodyPr>
          <a:p>
            <a:pPr indent="0">
              <a:buNone/>
            </a:pPr>
            <a:r>
              <a:rPr lang="zh-CN" altLang="en-US" dirty="0"/>
              <a:t>加性同态加密：秘钥由一个公钥和一个私钥组成，用户秘密持有私钥并将公钥公开，服务器可以利用公钥对加密后的数值数据执行加减法操作，但无法得知加密的数值，用户可以用私钥解密计算结果。</a:t>
            </a:r>
            <a:endParaRPr lang="zh-CN" altLang="en-US" dirty="0"/>
          </a:p>
        </p:txBody>
      </p:sp>
      <p:sp>
        <p:nvSpPr>
          <p:cNvPr id="6" name="文本框 5"/>
          <p:cNvSpPr txBox="1"/>
          <p:nvPr/>
        </p:nvSpPr>
        <p:spPr>
          <a:xfrm>
            <a:off x="5104765" y="4149090"/>
            <a:ext cx="6181090" cy="1793875"/>
          </a:xfrm>
          <a:prstGeom prst="rect">
            <a:avLst/>
          </a:prstGeom>
          <a:noFill/>
        </p:spPr>
        <p:txBody>
          <a:bodyPr wrap="square" rtlCol="0">
            <a:noAutofit/>
          </a:bodyPr>
          <a:p>
            <a:pPr indent="0">
              <a:buNone/>
            </a:pPr>
            <a:r>
              <a:rPr lang="zh-CN" altLang="en-US" dirty="0"/>
              <a:t>安全比较协议：由混淆电路和不经意传输构造。在</a:t>
            </a:r>
            <a:r>
              <a:rPr lang="en-US" altLang="zh-CN" dirty="0"/>
              <a:t>1-2</a:t>
            </a:r>
            <a:r>
              <a:rPr lang="zh-CN" altLang="en-US" dirty="0"/>
              <a:t>的不经意传输中，允许</a:t>
            </a:r>
            <a:r>
              <a:rPr lang="en-US" altLang="zh-CN" dirty="0"/>
              <a:t>B</a:t>
            </a:r>
            <a:r>
              <a:rPr lang="zh-CN" altLang="en-US" dirty="0"/>
              <a:t>持有两个数据，</a:t>
            </a:r>
            <a:r>
              <a:rPr lang="en-US" altLang="zh-CN" dirty="0"/>
              <a:t>A</a:t>
            </a:r>
            <a:r>
              <a:rPr lang="zh-CN" altLang="en-US" dirty="0"/>
              <a:t>持有</a:t>
            </a:r>
            <a:r>
              <a:rPr lang="en-US" altLang="zh-CN" dirty="0"/>
              <a:t>0</a:t>
            </a:r>
            <a:r>
              <a:rPr lang="zh-CN" altLang="en-US" dirty="0"/>
              <a:t>或</a:t>
            </a:r>
            <a:r>
              <a:rPr lang="en-US" altLang="zh-CN" dirty="0"/>
              <a:t>1</a:t>
            </a:r>
            <a:r>
              <a:rPr lang="zh-CN" altLang="en-US" dirty="0"/>
              <a:t>代表希望从</a:t>
            </a:r>
            <a:r>
              <a:rPr lang="en-US" altLang="zh-CN" dirty="0"/>
              <a:t>B</a:t>
            </a:r>
            <a:r>
              <a:rPr lang="zh-CN" altLang="en-US" dirty="0"/>
              <a:t>拿到的数据，协议执行后，</a:t>
            </a:r>
            <a:r>
              <a:rPr lang="en-US" altLang="zh-CN" dirty="0"/>
              <a:t>A</a:t>
            </a:r>
            <a:r>
              <a:rPr lang="zh-CN" altLang="en-US" dirty="0"/>
              <a:t>拿到其希望得到的数据，但不知道另一个数据是什么，</a:t>
            </a:r>
            <a:r>
              <a:rPr lang="en-US" altLang="zh-CN" dirty="0"/>
              <a:t>B</a:t>
            </a:r>
            <a:r>
              <a:rPr lang="zh-CN" altLang="en-US" dirty="0"/>
              <a:t>不知道</a:t>
            </a:r>
            <a:r>
              <a:rPr lang="en-US" altLang="zh-CN" dirty="0"/>
              <a:t>A</a:t>
            </a:r>
            <a:r>
              <a:rPr lang="zh-CN" altLang="en-US" dirty="0"/>
              <a:t>选择了哪一个数据。混淆电路基于不经意传输协议构造，允许两方秘密持有两个输出，共同执行一个函数，最后得到结果而不泄露输入。</a:t>
            </a:r>
            <a:endParaRPr lang="zh-CN" altLang="en-US" dirty="0"/>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sz="2000" dirty="0">
                <a:latin typeface="+mn-lt"/>
                <a:ea typeface="+mn-ea"/>
              </a:rPr>
              <a:t>P</a:t>
            </a:r>
            <a:r>
              <a:rPr lang="en-US" altLang="zh-CN" sz="2000" dirty="0">
                <a:latin typeface="+mn-lt"/>
                <a:ea typeface="+mn-ea"/>
              </a:rPr>
              <a:t>reliminaries</a:t>
            </a:r>
            <a:endParaRPr lang="en-US" altLang="zh-CN" sz="2000" dirty="0">
              <a:latin typeface="+mn-lt"/>
              <a:ea typeface="+mn-ea"/>
            </a:endParaRPr>
          </a:p>
        </p:txBody>
      </p:sp>
      <p:sp>
        <p:nvSpPr>
          <p:cNvPr id="2" name="文本框 1"/>
          <p:cNvSpPr txBox="1"/>
          <p:nvPr/>
        </p:nvSpPr>
        <p:spPr>
          <a:xfrm>
            <a:off x="1609090" y="847090"/>
            <a:ext cx="8973185" cy="777875"/>
          </a:xfrm>
          <a:prstGeom prst="rect">
            <a:avLst/>
          </a:prstGeom>
          <a:noFill/>
        </p:spPr>
        <p:txBody>
          <a:bodyPr wrap="square" rtlCol="0">
            <a:noAutofit/>
          </a:bodyPr>
          <a:lstStyle/>
          <a:p>
            <a:pPr indent="0">
              <a:buNone/>
            </a:pPr>
            <a:r>
              <a:rPr lang="zh-CN" altLang="en-US" dirty="0"/>
              <a:t>伪随机函数</a:t>
            </a:r>
            <a:r>
              <a:rPr lang="en-US" altLang="zh-CN" dirty="0"/>
              <a:t>F</a:t>
            </a:r>
            <a:r>
              <a:rPr lang="zh-CN" altLang="en-US" dirty="0"/>
              <a:t>和置换</a:t>
            </a:r>
            <a:r>
              <a:rPr lang="en-US" altLang="zh-CN" dirty="0"/>
              <a:t>P</a:t>
            </a:r>
            <a:r>
              <a:rPr lang="en-US" dirty="0"/>
              <a:t>(</a:t>
            </a:r>
            <a:r>
              <a:rPr dirty="0"/>
              <a:t>Pseudo-Random Function and Permutation</a:t>
            </a:r>
            <a:r>
              <a:rPr lang="en-US" dirty="0"/>
              <a:t>)</a:t>
            </a:r>
            <a:r>
              <a:rPr lang="zh-CN" altLang="en-US" dirty="0"/>
              <a:t>：输入秘钥和输入值，输出一个固定长度的伪随机数值</a:t>
            </a:r>
            <a:r>
              <a:rPr lang="en-US" altLang="zh-CN" dirty="0"/>
              <a:t>/</a:t>
            </a:r>
            <a:r>
              <a:rPr lang="zh-CN" altLang="en-US" dirty="0"/>
              <a:t>伪随机置换则是在输入值域中进行置换。</a:t>
            </a:r>
            <a:endParaRPr lang="zh-CN" altLang="en-US" dirty="0"/>
          </a:p>
        </p:txBody>
      </p:sp>
      <p:pic>
        <p:nvPicPr>
          <p:cNvPr id="3" name="图片 2"/>
          <p:cNvPicPr>
            <a:picLocks noChangeAspect="1"/>
          </p:cNvPicPr>
          <p:nvPr/>
        </p:nvPicPr>
        <p:blipFill>
          <a:blip r:embed="rId1"/>
          <a:stretch>
            <a:fillRect/>
          </a:stretch>
        </p:blipFill>
        <p:spPr>
          <a:xfrm>
            <a:off x="527050" y="2214880"/>
            <a:ext cx="5568950" cy="3124200"/>
          </a:xfrm>
          <a:prstGeom prst="rect">
            <a:avLst/>
          </a:prstGeom>
        </p:spPr>
      </p:pic>
      <p:sp>
        <p:nvSpPr>
          <p:cNvPr id="7" name="文本框 6"/>
          <p:cNvSpPr txBox="1"/>
          <p:nvPr/>
        </p:nvSpPr>
        <p:spPr>
          <a:xfrm>
            <a:off x="6388100" y="3101340"/>
            <a:ext cx="5640070" cy="1208405"/>
          </a:xfrm>
          <a:prstGeom prst="rect">
            <a:avLst/>
          </a:prstGeom>
          <a:noFill/>
        </p:spPr>
        <p:txBody>
          <a:bodyPr wrap="square" rtlCol="0">
            <a:noAutofit/>
          </a:bodyPr>
          <a:p>
            <a:pPr indent="0">
              <a:buNone/>
            </a:pPr>
            <a:r>
              <a:rPr lang="zh-CN" altLang="en-US" dirty="0"/>
              <a:t>受限的伪随机函数：输入主秘钥和一个电路，输出一个受限秘钥。输入受限秘钥和一个值，若电路判断该值为真，输出对应的伪随机数，否则输出空。这是实现前向安全的核心密码学工具。</a:t>
            </a:r>
            <a:endParaRPr lang="zh-CN" altLang="en-US" dirty="0"/>
          </a:p>
        </p:txBody>
      </p:sp>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Encryption Structure</a:t>
            </a:r>
            <a:endParaRPr lang="en-US" altLang="zh-CN" sz="2000" dirty="0">
              <a:latin typeface="+mn-lt"/>
              <a:ea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139700" y="5221605"/>
                <a:ext cx="5806440" cy="954405"/>
              </a:xfrm>
              <a:prstGeom prst="rect">
                <a:avLst/>
              </a:prstGeom>
              <a:noFill/>
            </p:spPr>
            <p:txBody>
              <a:bodyPr wrap="square" rtlCol="0">
                <a:spAutoFit/>
              </a:bodyPr>
              <a:p>
                <a:r>
                  <a:rPr lang="zh-CN" altLang="en-US"/>
                  <a:t>左图为图和对应的邻接列表，转化为加密结构如右图所示。其中</a:t>
                </a:r>
                <a14:m>
                  <m:oMath xmlns:m="http://schemas.openxmlformats.org/officeDocument/2006/math">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𝐸</m:t>
                        </m:r>
                      </m:sub>
                    </m:sSub>
                  </m:oMath>
                </a14:m>
                <a:r>
                  <a:rPr lang="zh-CN" altLang="en-US"/>
                  <a:t>存储在服务器，</a:t>
                </a:r>
                <a14:m>
                  <m:oMath xmlns:m="http://schemas.openxmlformats.org/officeDocument/2006/math">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Sub>
                  </m:oMath>
                </a14:m>
                <a:r>
                  <a:rPr lang="zh-CN" altLang="en-US"/>
                  <a:t>存储在代理，</a:t>
                </a:r>
                <a14:m>
                  <m:oMath xmlns:m="http://schemas.openxmlformats.org/officeDocument/2006/math">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up>
                        <m:r>
                          <a:rPr lang="en-US" altLang="zh-CN" i="1">
                            <a:latin typeface="Cambria Math" panose="02040503050406030204" pitchFamily="18" charset="0"/>
                            <a:cs typeface="Cambria Math" panose="02040503050406030204" pitchFamily="18" charset="0"/>
                          </a:rPr>
                          <m:t>’</m:t>
                        </m:r>
                      </m:sup>
                    </m:sSubSup>
                  </m:oMath>
                </a14:m>
                <a:r>
                  <a:rPr lang="zh-CN" altLang="en-US"/>
                  <a:t>存储在用户端。</a:t>
                </a:r>
                <a:endParaRPr lang="zh-CN" altLang="en-US"/>
              </a:p>
            </p:txBody>
          </p:sp>
        </mc:Choice>
        <mc:Fallback>
          <p:sp>
            <p:nvSpPr>
              <p:cNvPr id="5" name="文本框 4"/>
              <p:cNvSpPr txBox="1">
                <a:spLocks noRot="1" noChangeAspect="1" noMove="1" noResize="1" noEditPoints="1" noAdjustHandles="1" noChangeArrowheads="1" noChangeShapeType="1" noTextEdit="1"/>
              </p:cNvSpPr>
              <p:nvPr/>
            </p:nvSpPr>
            <p:spPr>
              <a:xfrm>
                <a:off x="139700" y="5221605"/>
                <a:ext cx="5806440" cy="954405"/>
              </a:xfrm>
              <a:prstGeom prst="rect">
                <a:avLst/>
              </a:prstGeom>
              <a:blipFill rotWithShape="1">
                <a:blip r:embed="rId1"/>
                <a:stretch>
                  <a:fillRect/>
                </a:stretch>
              </a:blipFill>
            </p:spPr>
            <p:txBody>
              <a:bodyPr/>
              <a:lstStyle/>
              <a:p>
                <a:r>
                  <a:rPr lang="zh-CN" altLang="en-US">
                    <a:noFill/>
                  </a:rPr>
                  <a:t> </a:t>
                </a:r>
              </a:p>
            </p:txBody>
          </p:sp>
        </mc:Fallback>
      </mc:AlternateContent>
      <p:pic>
        <p:nvPicPr>
          <p:cNvPr id="6" name="图片 5"/>
          <p:cNvPicPr>
            <a:picLocks noChangeAspect="1"/>
          </p:cNvPicPr>
          <p:nvPr/>
        </p:nvPicPr>
        <p:blipFill>
          <a:blip r:embed="rId2"/>
          <a:stretch>
            <a:fillRect/>
          </a:stretch>
        </p:blipFill>
        <p:spPr>
          <a:xfrm>
            <a:off x="1000125" y="1529715"/>
            <a:ext cx="9753600" cy="3638550"/>
          </a:xfrm>
          <a:prstGeom prst="rect">
            <a:avLst/>
          </a:prstGeom>
        </p:spPr>
      </p:pic>
      <mc:AlternateContent xmlns:mc="http://schemas.openxmlformats.org/markup-compatibility/2006">
        <mc:Choice xmlns:a14="http://schemas.microsoft.com/office/drawing/2010/main" Requires="a14">
          <p:sp>
            <p:nvSpPr>
              <p:cNvPr id="8" name="文本框 7"/>
              <p:cNvSpPr txBox="1"/>
              <p:nvPr/>
            </p:nvSpPr>
            <p:spPr>
              <a:xfrm>
                <a:off x="6297930" y="5308600"/>
                <a:ext cx="5140960" cy="676910"/>
              </a:xfrm>
              <a:prstGeom prst="rect">
                <a:avLst/>
              </a:prstGeom>
              <a:noFill/>
            </p:spPr>
            <p:txBody>
              <a:bodyPr wrap="square" rtlCol="0">
                <a:spAutoFit/>
              </a:bodyPr>
              <a:p>
                <a:r>
                  <a:rPr lang="zh-CN" altLang="en-US"/>
                  <a:t>该处由</a:t>
                </a:r>
                <a:r>
                  <a:rPr lang="en-US" altLang="zh-CN"/>
                  <a:t>P</a:t>
                </a:r>
                <a:r>
                  <a:rPr lang="zh-CN" altLang="en-US"/>
                  <a:t>索引，记录了秘钥</a:t>
                </a:r>
                <a:r>
                  <a:rPr lang="en-US" altLang="zh-CN"/>
                  <a:t>F2</a:t>
                </a:r>
                <a:r>
                  <a:rPr lang="zh-CN" altLang="en-US"/>
                  <a:t>和对应节点的出边数量，比如</a:t>
                </a:r>
                <a:r>
                  <a:rPr lang="en-US" altLang="zh-CN"/>
                  <a:t>v1</a:t>
                </a:r>
                <a:r>
                  <a:rPr lang="zh-CN" altLang="en-US"/>
                  <a:t>有两条出边，</a:t>
                </a:r>
                <a14:m>
                  <m:oMath xmlns:m="http://schemas.openxmlformats.org/officeDocument/2006/math">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up>
                        <m:r>
                          <a:rPr lang="en-US" altLang="zh-CN" i="1">
                            <a:latin typeface="Cambria Math" panose="02040503050406030204" pitchFamily="18" charset="0"/>
                            <a:cs typeface="Cambria Math" panose="02040503050406030204" pitchFamily="18" charset="0"/>
                          </a:rPr>
                          <m:t>’</m:t>
                        </m:r>
                      </m:sup>
                    </m:sSubSup>
                  </m:oMath>
                </a14:m>
                <a:r>
                  <a:rPr lang="zh-CN" altLang="en-US">
                    <a:latin typeface="Cambria Math" panose="02040503050406030204" pitchFamily="18" charset="0"/>
                    <a:cs typeface="Cambria Math" panose="02040503050406030204" pitchFamily="18" charset="0"/>
                  </a:rPr>
                  <a:t>是</a:t>
                </a:r>
                <a14:m>
                  <m:oMath xmlns:m="http://schemas.openxmlformats.org/officeDocument/2006/math">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Sub>
                  </m:oMath>
                </a14:m>
                <a:r>
                  <a:rPr lang="zh-CN" altLang="en-US">
                    <a:latin typeface="Cambria Math" panose="02040503050406030204" pitchFamily="18" charset="0"/>
                    <a:cs typeface="Cambria Math" panose="02040503050406030204" pitchFamily="18" charset="0"/>
                  </a:rPr>
                  <a:t>明文下的拷贝</a:t>
                </a:r>
                <a:endParaRPr lang="zh-CN" altLang="en-US">
                  <a:latin typeface="Cambria Math" panose="02040503050406030204" pitchFamily="18" charset="0"/>
                  <a:cs typeface="Cambria Math" panose="02040503050406030204" pitchFamily="18" charset="0"/>
                </a:endParaRPr>
              </a:p>
            </p:txBody>
          </p:sp>
        </mc:Choice>
        <mc:Fallback>
          <p:sp>
            <p:nvSpPr>
              <p:cNvPr id="8" name="文本框 7"/>
              <p:cNvSpPr txBox="1">
                <a:spLocks noRot="1" noChangeAspect="1" noMove="1" noResize="1" noEditPoints="1" noAdjustHandles="1" noChangeArrowheads="1" noChangeShapeType="1" noTextEdit="1"/>
              </p:cNvSpPr>
              <p:nvPr/>
            </p:nvSpPr>
            <p:spPr>
              <a:xfrm>
                <a:off x="6297930" y="5308600"/>
                <a:ext cx="5140960" cy="676910"/>
              </a:xfrm>
              <a:prstGeom prst="rect">
                <a:avLst/>
              </a:prstGeom>
              <a:blipFill rotWithShape="1">
                <a:blip r:embed="rId3"/>
                <a:stretch>
                  <a:fillRect/>
                </a:stretch>
              </a:blipFill>
            </p:spPr>
            <p:txBody>
              <a:bodyPr/>
              <a:lstStyle/>
              <a:p>
                <a:r>
                  <a:rPr lang="zh-CN" altLang="en-US">
                    <a:noFill/>
                  </a:rPr>
                  <a:t> </a:t>
                </a:r>
              </a:p>
            </p:txBody>
          </p:sp>
        </mc:Fallback>
      </mc:AlternateContent>
      <p:sp>
        <p:nvSpPr>
          <p:cNvPr id="10" name="文本框 9"/>
          <p:cNvSpPr txBox="1"/>
          <p:nvPr/>
        </p:nvSpPr>
        <p:spPr>
          <a:xfrm>
            <a:off x="3021965" y="673100"/>
            <a:ext cx="3818255" cy="922020"/>
          </a:xfrm>
          <a:prstGeom prst="rect">
            <a:avLst/>
          </a:prstGeom>
          <a:noFill/>
        </p:spPr>
        <p:txBody>
          <a:bodyPr wrap="square" rtlCol="0">
            <a:spAutoFit/>
          </a:bodyPr>
          <a:p>
            <a:r>
              <a:rPr lang="zh-CN" altLang="en-US"/>
              <a:t>受限伪随机函数，输入秘钥</a:t>
            </a:r>
            <a:r>
              <a:rPr lang="en-US" altLang="zh-CN"/>
              <a:t>F2</a:t>
            </a:r>
            <a:r>
              <a:rPr lang="zh-CN" altLang="en-US"/>
              <a:t>和该边的序列号，得到一个伪随机数作为生成索引</a:t>
            </a:r>
            <a:r>
              <a:rPr lang="en-US" altLang="zh-CN"/>
              <a:t>/</a:t>
            </a:r>
            <a:r>
              <a:rPr lang="zh-CN" altLang="en-US"/>
              <a:t>加密的输入（哈希</a:t>
            </a:r>
            <a:r>
              <a:rPr lang="en-US" altLang="zh-CN"/>
              <a:t>H</a:t>
            </a:r>
            <a:r>
              <a:rPr lang="zh-CN" altLang="en-US"/>
              <a:t>）</a:t>
            </a:r>
            <a:endParaRPr lang="zh-CN" altLang="en-US"/>
          </a:p>
        </p:txBody>
      </p:sp>
      <p:sp>
        <p:nvSpPr>
          <p:cNvPr id="11" name="文本框 10"/>
          <p:cNvSpPr txBox="1"/>
          <p:nvPr/>
        </p:nvSpPr>
        <p:spPr>
          <a:xfrm>
            <a:off x="6840220" y="673100"/>
            <a:ext cx="1439545" cy="922020"/>
          </a:xfrm>
          <a:prstGeom prst="rect">
            <a:avLst/>
          </a:prstGeom>
          <a:noFill/>
        </p:spPr>
        <p:txBody>
          <a:bodyPr wrap="square" rtlCol="0">
            <a:spAutoFit/>
          </a:bodyPr>
          <a:p>
            <a:r>
              <a:rPr lang="zh-CN" altLang="en-US"/>
              <a:t>解密当前遍历节点出边的秘钥</a:t>
            </a:r>
            <a:endParaRPr lang="zh-CN" altLang="en-US"/>
          </a:p>
        </p:txBody>
      </p:sp>
      <p:sp>
        <p:nvSpPr>
          <p:cNvPr id="12" name="文本框 11"/>
          <p:cNvSpPr txBox="1"/>
          <p:nvPr/>
        </p:nvSpPr>
        <p:spPr>
          <a:xfrm>
            <a:off x="9046210" y="868680"/>
            <a:ext cx="1229360" cy="645160"/>
          </a:xfrm>
          <a:prstGeom prst="rect">
            <a:avLst/>
          </a:prstGeom>
          <a:noFill/>
        </p:spPr>
        <p:txBody>
          <a:bodyPr wrap="square" rtlCol="0">
            <a:spAutoFit/>
          </a:bodyPr>
          <a:p>
            <a:r>
              <a:rPr lang="zh-CN" altLang="en-US"/>
              <a:t>同态加密的边长</a:t>
            </a:r>
            <a:endParaRPr lang="zh-CN" altLang="en-US"/>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Encryption Algorithm</a:t>
            </a:r>
            <a:endParaRPr lang="en-US" altLang="zh-CN" sz="2000" dirty="0">
              <a:latin typeface="+mn-lt"/>
              <a:ea typeface="+mn-ea"/>
            </a:endParaRPr>
          </a:p>
        </p:txBody>
      </p:sp>
      <p:pic>
        <p:nvPicPr>
          <p:cNvPr id="2" name="图片 1"/>
          <p:cNvPicPr>
            <a:picLocks noChangeAspect="1"/>
          </p:cNvPicPr>
          <p:nvPr/>
        </p:nvPicPr>
        <p:blipFill>
          <a:blip r:embed="rId1"/>
          <a:stretch>
            <a:fillRect/>
          </a:stretch>
        </p:blipFill>
        <p:spPr>
          <a:xfrm>
            <a:off x="542290" y="866775"/>
            <a:ext cx="5524500" cy="5124450"/>
          </a:xfrm>
          <a:prstGeom prst="rect">
            <a:avLst/>
          </a:prstGeom>
        </p:spPr>
      </p:pic>
      <p:pic>
        <p:nvPicPr>
          <p:cNvPr id="3" name="图片 2"/>
          <p:cNvPicPr>
            <a:picLocks noChangeAspect="1"/>
          </p:cNvPicPr>
          <p:nvPr/>
        </p:nvPicPr>
        <p:blipFill>
          <a:blip r:embed="rId2"/>
          <a:stretch>
            <a:fillRect/>
          </a:stretch>
        </p:blipFill>
        <p:spPr>
          <a:xfrm>
            <a:off x="6675755" y="2105660"/>
            <a:ext cx="4859020" cy="2646045"/>
          </a:xfrm>
          <a:prstGeom prst="rect">
            <a:avLst/>
          </a:prstGeom>
        </p:spPr>
      </p:pic>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Query Algorithm</a:t>
            </a:r>
            <a:endParaRPr lang="en-US" altLang="zh-CN" sz="2000" dirty="0">
              <a:latin typeface="+mn-lt"/>
              <a:ea typeface="+mn-ea"/>
            </a:endParaRPr>
          </a:p>
        </p:txBody>
      </p:sp>
      <p:pic>
        <p:nvPicPr>
          <p:cNvPr id="4" name="图片 3"/>
          <p:cNvPicPr>
            <a:picLocks noChangeAspect="1"/>
          </p:cNvPicPr>
          <p:nvPr/>
        </p:nvPicPr>
        <p:blipFill>
          <a:blip r:embed="rId1"/>
          <a:stretch>
            <a:fillRect/>
          </a:stretch>
        </p:blipFill>
        <p:spPr>
          <a:xfrm>
            <a:off x="661035" y="1068705"/>
            <a:ext cx="5562600" cy="1987550"/>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6817995" y="1068705"/>
                <a:ext cx="4664075" cy="2062480"/>
              </a:xfrm>
              <a:prstGeom prst="rect">
                <a:avLst/>
              </a:prstGeom>
              <a:noFill/>
            </p:spPr>
            <p:txBody>
              <a:bodyPr wrap="square" rtlCol="0">
                <a:spAutoFit/>
              </a:bodyPr>
              <a:p>
                <a:r>
                  <a:rPr lang="zh-CN" altLang="en-US"/>
                  <a:t>针对起点</a:t>
                </a:r>
                <a:r>
                  <a:rPr lang="en-US" altLang="zh-CN"/>
                  <a:t>s</a:t>
                </a:r>
                <a:r>
                  <a:rPr lang="zh-CN" altLang="en-US"/>
                  <a:t>终点</a:t>
                </a:r>
                <a:r>
                  <a:rPr lang="en-US" altLang="zh-CN"/>
                  <a:t>t</a:t>
                </a:r>
                <a:r>
                  <a:rPr lang="zh-CN" altLang="en-US"/>
                  <a:t>的查询，用户先根据</a:t>
                </a:r>
                <a14:m>
                  <m:oMath xmlns:m="http://schemas.openxmlformats.org/officeDocument/2006/math">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up>
                        <m:r>
                          <a:rPr lang="en-US" altLang="zh-CN" i="1">
                            <a:latin typeface="Cambria Math" panose="02040503050406030204" pitchFamily="18" charset="0"/>
                            <a:cs typeface="Cambria Math" panose="02040503050406030204" pitchFamily="18" charset="0"/>
                          </a:rPr>
                          <m:t>’</m:t>
                        </m:r>
                      </m:sup>
                    </m:sSubSup>
                  </m:oMath>
                </a14:m>
                <a:r>
                  <a:rPr lang="zh-CN" altLang="en-US">
                    <a:latin typeface="Cambria Math" panose="02040503050406030204" pitchFamily="18" charset="0"/>
                    <a:cs typeface="Cambria Math" panose="02040503050406030204" pitchFamily="18" charset="0"/>
                  </a:rPr>
                  <a:t>中存储的秘钥和出边数量，利用受限伪随机函数生成受限秘钥。前向安全要求每次更新时更新对象与之前的更新不能产生链接性，且更新后的数据不能被之前使用过的秘钥解密，该受限秘钥只允许服务器解密序列号从</a:t>
                </a:r>
                <a:r>
                  <a:rPr lang="en-US" altLang="zh-CN">
                    <a:latin typeface="Cambria Math" panose="02040503050406030204" pitchFamily="18" charset="0"/>
                    <a:cs typeface="Cambria Math" panose="02040503050406030204" pitchFamily="18" charset="0"/>
                  </a:rPr>
                  <a:t>1</a:t>
                </a:r>
                <a:r>
                  <a:rPr lang="zh-CN" altLang="en-US">
                    <a:latin typeface="Cambria Math" panose="02040503050406030204" pitchFamily="18" charset="0"/>
                    <a:cs typeface="Cambria Math" panose="02040503050406030204" pitchFamily="18" charset="0"/>
                  </a:rPr>
                  <a:t>到</a:t>
                </a:r>
                <a:r>
                  <a:rPr lang="en-US" altLang="zh-CN">
                    <a:latin typeface="Cambria Math" panose="02040503050406030204" pitchFamily="18" charset="0"/>
                    <a:cs typeface="Cambria Math" panose="02040503050406030204" pitchFamily="18" charset="0"/>
                  </a:rPr>
                  <a:t>ctr</a:t>
                </a:r>
                <a:r>
                  <a:rPr lang="zh-CN" altLang="en-US">
                    <a:latin typeface="Cambria Math" panose="02040503050406030204" pitchFamily="18" charset="0"/>
                    <a:cs typeface="Cambria Math" panose="02040503050406030204" pitchFamily="18" charset="0"/>
                  </a:rPr>
                  <a:t>的出边，从而保证前向安全。</a:t>
                </a:r>
                <a:endParaRPr lang="zh-CN" altLang="en-US">
                  <a:latin typeface="Cambria Math" panose="02040503050406030204" pitchFamily="18" charset="0"/>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6817995" y="1068705"/>
                <a:ext cx="4664075" cy="2062480"/>
              </a:xfrm>
              <a:prstGeom prst="rect">
                <a:avLst/>
              </a:prstGeom>
              <a:blipFill rotWithShape="1">
                <a:blip r:embed="rId2"/>
                <a:stretch>
                  <a:fillRect/>
                </a:stretch>
              </a:blipFill>
            </p:spPr>
            <p:txBody>
              <a:bodyPr/>
              <a:lstStyle/>
              <a:p>
                <a:r>
                  <a:rPr lang="zh-CN" altLang="en-US">
                    <a:noFill/>
                  </a:rPr>
                  <a:t> </a:t>
                </a:r>
              </a:p>
            </p:txBody>
          </p:sp>
        </mc:Fallback>
      </mc:AlternateContent>
      <p:pic>
        <p:nvPicPr>
          <p:cNvPr id="6" name="图片 5"/>
          <p:cNvPicPr>
            <a:picLocks noChangeAspect="1"/>
          </p:cNvPicPr>
          <p:nvPr/>
        </p:nvPicPr>
        <p:blipFill>
          <a:blip r:embed="rId3"/>
          <a:stretch>
            <a:fillRect/>
          </a:stretch>
        </p:blipFill>
        <p:spPr>
          <a:xfrm>
            <a:off x="661035" y="3589655"/>
            <a:ext cx="6254750" cy="1949450"/>
          </a:xfrm>
          <a:prstGeom prst="rect">
            <a:avLst/>
          </a:prstGeom>
        </p:spPr>
      </p:pic>
      <p:sp>
        <p:nvSpPr>
          <p:cNvPr id="7" name="文本框 6"/>
          <p:cNvSpPr txBox="1"/>
          <p:nvPr/>
        </p:nvSpPr>
        <p:spPr>
          <a:xfrm>
            <a:off x="7096760" y="3947160"/>
            <a:ext cx="4664075" cy="1476375"/>
          </a:xfrm>
          <a:prstGeom prst="rect">
            <a:avLst/>
          </a:prstGeom>
          <a:noFill/>
        </p:spPr>
        <p:txBody>
          <a:bodyPr wrap="square" rtlCol="0">
            <a:spAutoFit/>
          </a:bodyPr>
          <a:p>
            <a:r>
              <a:rPr lang="zh-CN"/>
              <a:t>假设起点为</a:t>
            </a:r>
            <a:r>
              <a:rPr lang="en-US" altLang="zh-CN"/>
              <a:t>v1</a:t>
            </a:r>
            <a:r>
              <a:rPr lang="zh-CN" altLang="en-US"/>
              <a:t>，根据用户发送的陷门可以定位和解密左图标红部分，得到</a:t>
            </a:r>
            <a:r>
              <a:rPr lang="en-US" altLang="zh-CN"/>
              <a:t>v2</a:t>
            </a:r>
            <a:r>
              <a:rPr lang="zh-CN" altLang="en-US"/>
              <a:t>和</a:t>
            </a:r>
            <a:r>
              <a:rPr lang="en-US" altLang="zh-CN"/>
              <a:t>v3</a:t>
            </a:r>
            <a:r>
              <a:rPr lang="zh-CN" altLang="en-US"/>
              <a:t>的秘钥，和</a:t>
            </a:r>
            <a:r>
              <a:rPr lang="en-US" altLang="zh-CN"/>
              <a:t>(v1,v2)(v1,v3)</a:t>
            </a:r>
            <a:r>
              <a:rPr lang="zh-CN" altLang="en-US"/>
              <a:t>的边长，更新后的边长及节点存入斐波那契堆执行</a:t>
            </a:r>
            <a:r>
              <a:rPr lang="en-US" altLang="zh-CN"/>
              <a:t>Dijkstra</a:t>
            </a:r>
            <a:r>
              <a:rPr lang="zh-CN" altLang="en-US"/>
              <a:t>算法，最终遍历到终点。</a:t>
            </a:r>
            <a:endParaRPr lang="zh-CN" altLang="en-US">
              <a:latin typeface="Cambria Math" panose="02040503050406030204" pitchFamily="18" charset="0"/>
              <a:cs typeface="Cambria Math" panose="02040503050406030204" pitchFamily="18" charset="0"/>
            </a:endParaRP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Query Algorithm</a:t>
            </a:r>
            <a:endParaRPr lang="en-US" altLang="zh-CN" sz="2000" dirty="0">
              <a:latin typeface="+mn-lt"/>
              <a:ea typeface="+mn-ea"/>
            </a:endParaRPr>
          </a:p>
        </p:txBody>
      </p:sp>
      <p:sp>
        <p:nvSpPr>
          <p:cNvPr id="5" name="文本框 4"/>
          <p:cNvSpPr txBox="1"/>
          <p:nvPr/>
        </p:nvSpPr>
        <p:spPr>
          <a:xfrm>
            <a:off x="6817995" y="1500505"/>
            <a:ext cx="4664075" cy="1198880"/>
          </a:xfrm>
          <a:prstGeom prst="rect">
            <a:avLst/>
          </a:prstGeom>
          <a:noFill/>
        </p:spPr>
        <p:txBody>
          <a:bodyPr wrap="square" rtlCol="0">
            <a:spAutoFit/>
          </a:bodyPr>
          <a:p>
            <a:r>
              <a:rPr lang="zh-CN"/>
              <a:t>遍历到的下个节点需要的受限秘钥通过服务器和代理交互得到，服务器发送</a:t>
            </a:r>
            <a:r>
              <a:rPr lang="en-US" altLang="zh-CN"/>
              <a:t>P</a:t>
            </a:r>
            <a:r>
              <a:rPr lang="zh-CN" altLang="en-US"/>
              <a:t>给代理作为索引，代理通过存储的</a:t>
            </a:r>
            <a:r>
              <a:rPr lang="en-US" altLang="zh-CN"/>
              <a:t>F2</a:t>
            </a:r>
            <a:r>
              <a:rPr lang="zh-CN" altLang="en-US"/>
              <a:t>和</a:t>
            </a:r>
            <a:r>
              <a:rPr lang="en-US" altLang="zh-CN"/>
              <a:t>ctr</a:t>
            </a:r>
            <a:r>
              <a:rPr lang="zh-CN" altLang="en-US"/>
              <a:t>生成受限秘钥返回。</a:t>
            </a:r>
            <a:endParaRPr lang="zh-CN" altLang="en-US">
              <a:latin typeface="Cambria Math" panose="02040503050406030204" pitchFamily="18" charset="0"/>
              <a:cs typeface="Cambria Math" panose="02040503050406030204" pitchFamily="18" charset="0"/>
            </a:endParaRPr>
          </a:p>
        </p:txBody>
      </p:sp>
      <p:sp>
        <p:nvSpPr>
          <p:cNvPr id="7" name="文本框 6"/>
          <p:cNvSpPr txBox="1"/>
          <p:nvPr/>
        </p:nvSpPr>
        <p:spPr>
          <a:xfrm>
            <a:off x="6894195" y="3373755"/>
            <a:ext cx="4664075" cy="2584450"/>
          </a:xfrm>
          <a:prstGeom prst="rect">
            <a:avLst/>
          </a:prstGeom>
          <a:noFill/>
        </p:spPr>
        <p:txBody>
          <a:bodyPr wrap="square" rtlCol="0">
            <a:spAutoFit/>
          </a:bodyPr>
          <a:p>
            <a:r>
              <a:rPr lang="zh-CN"/>
              <a:t>在安全比较协议中，服务器需要比较两个值</a:t>
            </a:r>
            <a:r>
              <a:rPr lang="en-US" altLang="zh-CN"/>
              <a:t>a1</a:t>
            </a:r>
            <a:r>
              <a:rPr lang="zh-CN" altLang="en-US"/>
              <a:t>和</a:t>
            </a:r>
            <a:r>
              <a:rPr lang="en-US" altLang="zh-CN"/>
              <a:t>a2</a:t>
            </a:r>
            <a:r>
              <a:rPr lang="zh-CN" altLang="en-US"/>
              <a:t>，这两个值被同态加密无法比较大小，因此服务器先自行选择两个数</a:t>
            </a:r>
            <a:r>
              <a:rPr lang="en-US" altLang="zh-CN"/>
              <a:t>r1</a:t>
            </a:r>
            <a:r>
              <a:rPr lang="zh-CN" altLang="en-US"/>
              <a:t>和</a:t>
            </a:r>
            <a:r>
              <a:rPr lang="en-US" altLang="zh-CN"/>
              <a:t>r2</a:t>
            </a:r>
            <a:r>
              <a:rPr lang="zh-CN" altLang="en-US"/>
              <a:t>，使用同态加密公钥加密，并分别加在</a:t>
            </a:r>
            <a:r>
              <a:rPr lang="en-US" altLang="zh-CN"/>
              <a:t>a1</a:t>
            </a:r>
            <a:r>
              <a:rPr lang="zh-CN" altLang="en-US"/>
              <a:t>和</a:t>
            </a:r>
            <a:r>
              <a:rPr lang="en-US" altLang="zh-CN"/>
              <a:t>a2</a:t>
            </a:r>
            <a:r>
              <a:rPr lang="zh-CN" altLang="en-US"/>
              <a:t>上，最后发送给代理。代理解密后将明文的</a:t>
            </a:r>
            <a:r>
              <a:rPr lang="en-US" altLang="zh-CN"/>
              <a:t>a1+r1</a:t>
            </a:r>
            <a:r>
              <a:rPr lang="zh-CN" altLang="en-US"/>
              <a:t>和</a:t>
            </a:r>
            <a:r>
              <a:rPr lang="en-US" altLang="zh-CN"/>
              <a:t>a2+r2</a:t>
            </a:r>
            <a:r>
              <a:rPr lang="zh-CN" altLang="en-US"/>
              <a:t>作为输入，服务器将明文的</a:t>
            </a:r>
            <a:r>
              <a:rPr lang="en-US" altLang="zh-CN"/>
              <a:t>r1</a:t>
            </a:r>
            <a:r>
              <a:rPr lang="zh-CN" altLang="en-US"/>
              <a:t>和</a:t>
            </a:r>
            <a:r>
              <a:rPr lang="en-US" altLang="zh-CN"/>
              <a:t>r2</a:t>
            </a:r>
            <a:r>
              <a:rPr lang="zh-CN" altLang="en-US"/>
              <a:t>作为输出，进行安全比较协议。这种处理方法可以防止代理得知需要比较的具体数值。</a:t>
            </a:r>
            <a:endParaRPr lang="zh-CN" altLang="en-US">
              <a:latin typeface="Cambria Math" panose="02040503050406030204" pitchFamily="18" charset="0"/>
              <a:cs typeface="Cambria Math" panose="02040503050406030204" pitchFamily="18" charset="0"/>
            </a:endParaRPr>
          </a:p>
        </p:txBody>
      </p:sp>
      <p:pic>
        <p:nvPicPr>
          <p:cNvPr id="2" name="图片 1"/>
          <p:cNvPicPr>
            <a:picLocks noChangeAspect="1"/>
          </p:cNvPicPr>
          <p:nvPr/>
        </p:nvPicPr>
        <p:blipFill>
          <a:blip r:embed="rId1"/>
          <a:stretch>
            <a:fillRect/>
          </a:stretch>
        </p:blipFill>
        <p:spPr>
          <a:xfrm>
            <a:off x="661035" y="1001395"/>
            <a:ext cx="5715000" cy="2197100"/>
          </a:xfrm>
          <a:prstGeom prst="rect">
            <a:avLst/>
          </a:prstGeom>
        </p:spPr>
      </p:pic>
      <p:pic>
        <p:nvPicPr>
          <p:cNvPr id="3" name="图片 2"/>
          <p:cNvPicPr>
            <a:picLocks noChangeAspect="1"/>
          </p:cNvPicPr>
          <p:nvPr/>
        </p:nvPicPr>
        <p:blipFill>
          <a:blip r:embed="rId2"/>
          <a:stretch>
            <a:fillRect/>
          </a:stretch>
        </p:blipFill>
        <p:spPr>
          <a:xfrm>
            <a:off x="1411605" y="3373755"/>
            <a:ext cx="3561715" cy="2720340"/>
          </a:xfrm>
          <a:prstGeom prst="rect">
            <a:avLst/>
          </a:prstGeom>
        </p:spPr>
      </p:pic>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Update Algorithm</a:t>
            </a:r>
            <a:endParaRPr lang="en-US" altLang="zh-CN" sz="2000" dirty="0">
              <a:latin typeface="+mn-lt"/>
              <a:ea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6817995" y="2042795"/>
                <a:ext cx="4664075" cy="1508125"/>
              </a:xfrm>
              <a:prstGeom prst="rect">
                <a:avLst/>
              </a:prstGeom>
              <a:noFill/>
            </p:spPr>
            <p:txBody>
              <a:bodyPr wrap="square" rtlCol="0">
                <a:spAutoFit/>
              </a:bodyPr>
              <a:p>
                <a:r>
                  <a:rPr lang="zh-CN"/>
                  <a:t>增加边时需要对</a:t>
                </a:r>
                <a14:m>
                  <m:oMath xmlns:m="http://schemas.openxmlformats.org/officeDocument/2006/math">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Sub>
                  </m:oMath>
                </a14:m>
                <a:r>
                  <a:rPr lang="zh-CN" altLang="en-US">
                    <a:latin typeface="Cambria Math" panose="02040503050406030204" pitchFamily="18" charset="0"/>
                    <a:cs typeface="Cambria Math" panose="02040503050406030204" pitchFamily="18" charset="0"/>
                  </a:rPr>
                  <a:t>和</a:t>
                </a:r>
                <a14:m>
                  <m:oMath xmlns:m="http://schemas.openxmlformats.org/officeDocument/2006/math">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𝐷</m:t>
                        </m:r>
                      </m:e>
                      <m:sub>
                        <m:r>
                          <a:rPr lang="en-US" altLang="zh-CN" i="1">
                            <a:latin typeface="Cambria Math" panose="02040503050406030204" pitchFamily="18" charset="0"/>
                            <a:cs typeface="Cambria Math" panose="02040503050406030204" pitchFamily="18" charset="0"/>
                          </a:rPr>
                          <m:t>𝑉</m:t>
                        </m:r>
                      </m:sub>
                      <m:sup>
                        <m:r>
                          <a:rPr lang="en-US" altLang="zh-CN" i="1">
                            <a:latin typeface="Cambria Math" panose="02040503050406030204" pitchFamily="18" charset="0"/>
                            <a:cs typeface="Cambria Math" panose="02040503050406030204" pitchFamily="18" charset="0"/>
                          </a:rPr>
                          <m:t>’</m:t>
                        </m:r>
                      </m:sup>
                    </m:sSubSup>
                  </m:oMath>
                </a14:m>
                <a:r>
                  <a:rPr lang="zh-CN" altLang="en-US">
                    <a:latin typeface="Cambria Math" panose="02040503050406030204" pitchFamily="18" charset="0"/>
                    <a:cs typeface="Cambria Math" panose="02040503050406030204" pitchFamily="18" charset="0"/>
                  </a:rPr>
                  <a:t>中的出边数量＋</a:t>
                </a:r>
                <a:r>
                  <a:rPr lang="en-US" altLang="zh-CN">
                    <a:latin typeface="Cambria Math" panose="02040503050406030204" pitchFamily="18" charset="0"/>
                    <a:cs typeface="Cambria Math" panose="02040503050406030204" pitchFamily="18" charset="0"/>
                  </a:rPr>
                  <a:t>1</a:t>
                </a:r>
                <a:r>
                  <a:rPr lang="zh-CN" altLang="en-US">
                    <a:latin typeface="Cambria Math" panose="02040503050406030204" pitchFamily="18" charset="0"/>
                    <a:cs typeface="Cambria Math" panose="02040503050406030204" pitchFamily="18" charset="0"/>
                  </a:rPr>
                  <a:t>，同时生成新的索引和加密随机数，由于新的索引和加密随机数与被更新的出节点无关，每次更新的是否为同一节点无法得知，这就保证了更新的前向安全。</a:t>
                </a:r>
                <a:endParaRPr lang="zh-CN" altLang="en-US">
                  <a:latin typeface="Cambria Math" panose="02040503050406030204" pitchFamily="18" charset="0"/>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6817995" y="2042795"/>
                <a:ext cx="4664075" cy="1508125"/>
              </a:xfrm>
              <a:prstGeom prst="rect">
                <a:avLst/>
              </a:prstGeom>
              <a:blipFill rotWithShape="1">
                <a:blip r:embed="rId1"/>
                <a:stretch>
                  <a:fillRect/>
                </a:stretch>
              </a:blipFill>
            </p:spPr>
            <p:txBody>
              <a:bodyPr/>
              <a:lstStyle/>
              <a:p>
                <a:r>
                  <a:rPr lang="zh-CN" altLang="en-US">
                    <a:noFill/>
                  </a:rPr>
                  <a:t> </a:t>
                </a:r>
              </a:p>
            </p:txBody>
          </p:sp>
        </mc:Fallback>
      </mc:AlternateContent>
      <p:sp>
        <p:nvSpPr>
          <p:cNvPr id="7" name="文本框 6"/>
          <p:cNvSpPr txBox="1"/>
          <p:nvPr/>
        </p:nvSpPr>
        <p:spPr>
          <a:xfrm>
            <a:off x="6894195" y="4486910"/>
            <a:ext cx="4664075" cy="645160"/>
          </a:xfrm>
          <a:prstGeom prst="rect">
            <a:avLst/>
          </a:prstGeom>
          <a:noFill/>
        </p:spPr>
        <p:txBody>
          <a:bodyPr wrap="square" rtlCol="0">
            <a:spAutoFit/>
          </a:bodyPr>
          <a:p>
            <a:r>
              <a:rPr lang="zh-CN"/>
              <a:t>删除是通过构建相同的字典结构然后作差实现的。</a:t>
            </a:r>
            <a:endParaRPr lang="zh-CN">
              <a:latin typeface="Cambria Math" panose="02040503050406030204" pitchFamily="18" charset="0"/>
              <a:cs typeface="Cambria Math" panose="02040503050406030204" pitchFamily="18" charset="0"/>
            </a:endParaRPr>
          </a:p>
        </p:txBody>
      </p:sp>
      <p:pic>
        <p:nvPicPr>
          <p:cNvPr id="4" name="图片 3"/>
          <p:cNvPicPr>
            <a:picLocks noChangeAspect="1"/>
          </p:cNvPicPr>
          <p:nvPr/>
        </p:nvPicPr>
        <p:blipFill>
          <a:blip r:embed="rId2"/>
          <a:stretch>
            <a:fillRect/>
          </a:stretch>
        </p:blipFill>
        <p:spPr>
          <a:xfrm>
            <a:off x="1346200" y="2105660"/>
            <a:ext cx="4859020" cy="2646045"/>
          </a:xfrm>
          <a:prstGeom prst="rect">
            <a:avLst/>
          </a:prstGeom>
        </p:spPr>
      </p:pic>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01886" y="4205653"/>
            <a:ext cx="7971324" cy="332105"/>
          </a:xfrm>
          <a:prstGeom prst="rect">
            <a:avLst/>
          </a:prstGeom>
          <a:noFill/>
        </p:spPr>
        <p:txBody>
          <a:bodyPr wrap="square" lIns="0" tIns="0" rIns="0" bIns="0" rtlCol="0">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pitchFamily="34" charset="-122"/>
                <a:ea typeface="微软雅黑" panose="020B0503020204020204" pitchFamily="34" charset="-122"/>
                <a:cs typeface="+mn-cs"/>
              </a:rPr>
              <a:t>出处：</a:t>
            </a:r>
            <a:r>
              <a:rPr lang="en-US" altLang="zh-CN" sz="1800" b="0" i="0" dirty="0">
                <a:solidFill>
                  <a:schemeClr val="bg1"/>
                </a:solidFill>
                <a:effectLst/>
                <a:latin typeface="Arial" panose="020B0604020202020204" pitchFamily="34" charset="0"/>
              </a:rPr>
              <a:t>  ACM CCS 2024</a:t>
            </a:r>
            <a:endParaRPr lang="en-US" altLang="zh-CN" sz="1800" b="0" i="0" dirty="0">
              <a:solidFill>
                <a:schemeClr val="bg1"/>
              </a:solidFill>
              <a:effectLst/>
              <a:latin typeface="Arial" panose="020B0604020202020204" pitchFamily="34" charset="0"/>
            </a:endParaRPr>
          </a:p>
        </p:txBody>
      </p:sp>
      <p:sp>
        <p:nvSpPr>
          <p:cNvPr id="24" name="文本框 23"/>
          <p:cNvSpPr txBox="1"/>
          <p:nvPr/>
        </p:nvSpPr>
        <p:spPr>
          <a:xfrm>
            <a:off x="660399" y="2062851"/>
            <a:ext cx="10504311" cy="1826895"/>
          </a:xfrm>
          <a:prstGeom prst="rect">
            <a:avLst/>
          </a:prstGeom>
          <a:noFill/>
        </p:spPr>
        <p:txBody>
          <a:bodyPr wrap="square" lIns="0" tIns="0" rIns="0" bIns="0" rtlCol="0">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lang="en-US" altLang="zh-CN" sz="3600" b="1" spc="300" dirty="0">
                <a:solidFill>
                  <a:prstClr val="white"/>
                </a:solidFill>
                <a:latin typeface="微软雅黑" panose="020B0503020204020204" pitchFamily="34" charset="-122"/>
                <a:ea typeface="微软雅黑" panose="020B0503020204020204" pitchFamily="34" charset="-122"/>
              </a:rPr>
              <a:t>PathGES: An Efficient and Secure Graph Encryption Scheme for Shortest Path Queries</a:t>
            </a:r>
            <a:endParaRPr lang="en-US" altLang="zh-CN" sz="3600" b="1" spc="300" dirty="0">
              <a:solidFill>
                <a:prstClr val="white"/>
              </a:solidFill>
              <a:latin typeface="微软雅黑" panose="020B0503020204020204" pitchFamily="34" charset="-122"/>
              <a:ea typeface="微软雅黑" panose="020B0503020204020204" pitchFamily="34" charset="-122"/>
            </a:endParaRPr>
          </a:p>
        </p:txBody>
      </p:sp>
      <p:sp>
        <p:nvSpPr>
          <p:cNvPr id="4" name="businessman_126354"/>
          <p:cNvSpPr>
            <a:spLocks noChangeAspect="1"/>
          </p:cNvSpPr>
          <p:nvPr/>
        </p:nvSpPr>
        <p:spPr bwMode="auto">
          <a:xfrm>
            <a:off x="660399" y="4195778"/>
            <a:ext cx="324490" cy="323999"/>
          </a:xfrm>
          <a:custGeom>
            <a:avLst/>
            <a:gdLst>
              <a:gd name="connsiteX0" fmla="*/ 296829 w 606086"/>
              <a:gd name="connsiteY0" fmla="*/ 111836 h 605169"/>
              <a:gd name="connsiteX1" fmla="*/ 345700 w 606086"/>
              <a:gd name="connsiteY1" fmla="*/ 122069 h 605169"/>
              <a:gd name="connsiteX2" fmla="*/ 369424 w 606086"/>
              <a:gd name="connsiteY2" fmla="*/ 144052 h 605169"/>
              <a:gd name="connsiteX3" fmla="*/ 395520 w 606086"/>
              <a:gd name="connsiteY3" fmla="*/ 226770 h 605169"/>
              <a:gd name="connsiteX4" fmla="*/ 392104 w 606086"/>
              <a:gd name="connsiteY4" fmla="*/ 239561 h 605169"/>
              <a:gd name="connsiteX5" fmla="*/ 400360 w 606086"/>
              <a:gd name="connsiteY5" fmla="*/ 274430 h 605169"/>
              <a:gd name="connsiteX6" fmla="*/ 383469 w 606086"/>
              <a:gd name="connsiteY6" fmla="*/ 303708 h 605169"/>
              <a:gd name="connsiteX7" fmla="*/ 324444 w 606086"/>
              <a:gd name="connsiteY7" fmla="*/ 376666 h 605169"/>
              <a:gd name="connsiteX8" fmla="*/ 281172 w 606086"/>
              <a:gd name="connsiteY8" fmla="*/ 376761 h 605169"/>
              <a:gd name="connsiteX9" fmla="*/ 222147 w 606086"/>
              <a:gd name="connsiteY9" fmla="*/ 303708 h 605169"/>
              <a:gd name="connsiteX10" fmla="*/ 205350 w 606086"/>
              <a:gd name="connsiteY10" fmla="*/ 274430 h 605169"/>
              <a:gd name="connsiteX11" fmla="*/ 213701 w 606086"/>
              <a:gd name="connsiteY11" fmla="*/ 239656 h 605169"/>
              <a:gd name="connsiteX12" fmla="*/ 210285 w 606086"/>
              <a:gd name="connsiteY12" fmla="*/ 226959 h 605169"/>
              <a:gd name="connsiteX13" fmla="*/ 210190 w 606086"/>
              <a:gd name="connsiteY13" fmla="*/ 186216 h 605169"/>
              <a:gd name="connsiteX14" fmla="*/ 233914 w 606086"/>
              <a:gd name="connsiteY14" fmla="*/ 144715 h 605169"/>
              <a:gd name="connsiteX15" fmla="*/ 255929 w 606086"/>
              <a:gd name="connsiteY15" fmla="*/ 126523 h 605169"/>
              <a:gd name="connsiteX16" fmla="*/ 277376 w 606086"/>
              <a:gd name="connsiteY16" fmla="*/ 115531 h 605169"/>
              <a:gd name="connsiteX17" fmla="*/ 296829 w 606086"/>
              <a:gd name="connsiteY17" fmla="*/ 111836 h 605169"/>
              <a:gd name="connsiteX18" fmla="*/ 304039 w 606086"/>
              <a:gd name="connsiteY18" fmla="*/ 58271 h 605169"/>
              <a:gd name="connsiteX19" fmla="*/ 59309 w 606086"/>
              <a:gd name="connsiteY19" fmla="*/ 302537 h 605169"/>
              <a:gd name="connsiteX20" fmla="*/ 113398 w 606086"/>
              <a:gd name="connsiteY20" fmla="*/ 455559 h 605169"/>
              <a:gd name="connsiteX21" fmla="*/ 149078 w 606086"/>
              <a:gd name="connsiteY21" fmla="*/ 407331 h 605169"/>
              <a:gd name="connsiteX22" fmla="*/ 236001 w 606086"/>
              <a:gd name="connsiteY22" fmla="*/ 367725 h 605169"/>
              <a:gd name="connsiteX23" fmla="*/ 272155 w 606086"/>
              <a:gd name="connsiteY23" fmla="*/ 481804 h 605169"/>
              <a:gd name="connsiteX24" fmla="*/ 277090 w 606086"/>
              <a:gd name="connsiteY24" fmla="*/ 497249 h 605169"/>
              <a:gd name="connsiteX25" fmla="*/ 293316 w 606086"/>
              <a:gd name="connsiteY25" fmla="*/ 451484 h 605169"/>
              <a:gd name="connsiteX26" fmla="*/ 304039 w 606086"/>
              <a:gd name="connsiteY26" fmla="*/ 397193 h 605169"/>
              <a:gd name="connsiteX27" fmla="*/ 314762 w 606086"/>
              <a:gd name="connsiteY27" fmla="*/ 451484 h 605169"/>
              <a:gd name="connsiteX28" fmla="*/ 330894 w 606086"/>
              <a:gd name="connsiteY28" fmla="*/ 496965 h 605169"/>
              <a:gd name="connsiteX29" fmla="*/ 335829 w 606086"/>
              <a:gd name="connsiteY29" fmla="*/ 481710 h 605169"/>
              <a:gd name="connsiteX30" fmla="*/ 335924 w 606086"/>
              <a:gd name="connsiteY30" fmla="*/ 481994 h 605169"/>
              <a:gd name="connsiteX31" fmla="*/ 341617 w 606086"/>
              <a:gd name="connsiteY31" fmla="*/ 463897 h 605169"/>
              <a:gd name="connsiteX32" fmla="*/ 371983 w 606086"/>
              <a:gd name="connsiteY32" fmla="*/ 367915 h 605169"/>
              <a:gd name="connsiteX33" fmla="*/ 458906 w 606086"/>
              <a:gd name="connsiteY33" fmla="*/ 407426 h 605169"/>
              <a:gd name="connsiteX34" fmla="*/ 494586 w 606086"/>
              <a:gd name="connsiteY34" fmla="*/ 455653 h 605169"/>
              <a:gd name="connsiteX35" fmla="*/ 548770 w 606086"/>
              <a:gd name="connsiteY35" fmla="*/ 302537 h 605169"/>
              <a:gd name="connsiteX36" fmla="*/ 304039 w 606086"/>
              <a:gd name="connsiteY36" fmla="*/ 58271 h 605169"/>
              <a:gd name="connsiteX37" fmla="*/ 302996 w 606086"/>
              <a:gd name="connsiteY37" fmla="*/ 0 h 605169"/>
              <a:gd name="connsiteX38" fmla="*/ 606086 w 606086"/>
              <a:gd name="connsiteY38" fmla="*/ 302537 h 605169"/>
              <a:gd name="connsiteX39" fmla="*/ 302996 w 606086"/>
              <a:gd name="connsiteY39" fmla="*/ 605169 h 605169"/>
              <a:gd name="connsiteX40" fmla="*/ 0 w 606086"/>
              <a:gd name="connsiteY40" fmla="*/ 302537 h 605169"/>
              <a:gd name="connsiteX41" fmla="*/ 302996 w 606086"/>
              <a:gd name="connsiteY41"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6086" h="605169">
                <a:moveTo>
                  <a:pt x="296829" y="111836"/>
                </a:moveTo>
                <a:cubicBezTo>
                  <a:pt x="318086" y="109941"/>
                  <a:pt x="334123" y="115247"/>
                  <a:pt x="345700" y="122069"/>
                </a:cubicBezTo>
                <a:cubicBezTo>
                  <a:pt x="362876" y="131544"/>
                  <a:pt x="369424" y="144052"/>
                  <a:pt x="369424" y="144052"/>
                </a:cubicBezTo>
                <a:cubicBezTo>
                  <a:pt x="369424" y="144052"/>
                  <a:pt x="408806" y="146799"/>
                  <a:pt x="395520" y="226770"/>
                </a:cubicBezTo>
                <a:cubicBezTo>
                  <a:pt x="394761" y="231128"/>
                  <a:pt x="393622" y="235297"/>
                  <a:pt x="392104" y="239561"/>
                </a:cubicBezTo>
                <a:cubicBezTo>
                  <a:pt x="400075" y="238803"/>
                  <a:pt x="409280" y="243351"/>
                  <a:pt x="400360" y="274430"/>
                </a:cubicBezTo>
                <a:cubicBezTo>
                  <a:pt x="394002" y="297075"/>
                  <a:pt x="388023" y="303329"/>
                  <a:pt x="383469" y="303708"/>
                </a:cubicBezTo>
                <a:cubicBezTo>
                  <a:pt x="379293" y="330522"/>
                  <a:pt x="357942" y="364538"/>
                  <a:pt x="324444" y="376666"/>
                </a:cubicBezTo>
                <a:cubicBezTo>
                  <a:pt x="310494" y="381688"/>
                  <a:pt x="295026" y="381688"/>
                  <a:pt x="281172" y="376761"/>
                </a:cubicBezTo>
                <a:cubicBezTo>
                  <a:pt x="247009" y="364728"/>
                  <a:pt x="226322" y="330617"/>
                  <a:pt x="222147" y="303708"/>
                </a:cubicBezTo>
                <a:cubicBezTo>
                  <a:pt x="217782" y="303329"/>
                  <a:pt x="211803" y="297075"/>
                  <a:pt x="205350" y="274430"/>
                </a:cubicBezTo>
                <a:cubicBezTo>
                  <a:pt x="196525" y="243446"/>
                  <a:pt x="205825" y="238898"/>
                  <a:pt x="213701" y="239656"/>
                </a:cubicBezTo>
                <a:cubicBezTo>
                  <a:pt x="212183" y="235392"/>
                  <a:pt x="211044" y="231128"/>
                  <a:pt x="210285" y="226959"/>
                </a:cubicBezTo>
                <a:cubicBezTo>
                  <a:pt x="207533" y="212557"/>
                  <a:pt x="206774" y="199102"/>
                  <a:pt x="210190" y="186216"/>
                </a:cubicBezTo>
                <a:cubicBezTo>
                  <a:pt x="214176" y="169066"/>
                  <a:pt x="223475" y="155327"/>
                  <a:pt x="233914" y="144715"/>
                </a:cubicBezTo>
                <a:cubicBezTo>
                  <a:pt x="240556" y="137609"/>
                  <a:pt x="247958" y="131544"/>
                  <a:pt x="255929" y="126523"/>
                </a:cubicBezTo>
                <a:cubicBezTo>
                  <a:pt x="262382" y="121975"/>
                  <a:pt x="269499" y="118184"/>
                  <a:pt x="277376" y="115531"/>
                </a:cubicBezTo>
                <a:cubicBezTo>
                  <a:pt x="283544" y="113447"/>
                  <a:pt x="289997" y="112215"/>
                  <a:pt x="296829" y="111836"/>
                </a:cubicBezTo>
                <a:close/>
                <a:moveTo>
                  <a:pt x="304039" y="58271"/>
                </a:moveTo>
                <a:cubicBezTo>
                  <a:pt x="168911" y="58271"/>
                  <a:pt x="59309" y="167613"/>
                  <a:pt x="59309" y="302537"/>
                </a:cubicBezTo>
                <a:cubicBezTo>
                  <a:pt x="59309" y="360524"/>
                  <a:pt x="79616" y="413774"/>
                  <a:pt x="113398" y="455559"/>
                </a:cubicBezTo>
                <a:cubicBezTo>
                  <a:pt x="115675" y="435851"/>
                  <a:pt x="124026" y="413584"/>
                  <a:pt x="149078" y="407331"/>
                </a:cubicBezTo>
                <a:cubicBezTo>
                  <a:pt x="196999" y="395203"/>
                  <a:pt x="236001" y="367725"/>
                  <a:pt x="236001" y="367725"/>
                </a:cubicBezTo>
                <a:lnTo>
                  <a:pt x="272155" y="481804"/>
                </a:lnTo>
                <a:lnTo>
                  <a:pt x="277090" y="497249"/>
                </a:lnTo>
                <a:lnTo>
                  <a:pt x="293316" y="451484"/>
                </a:lnTo>
                <a:cubicBezTo>
                  <a:pt x="252797" y="395013"/>
                  <a:pt x="304039" y="397193"/>
                  <a:pt x="304039" y="397193"/>
                </a:cubicBezTo>
                <a:cubicBezTo>
                  <a:pt x="304039" y="397193"/>
                  <a:pt x="355377" y="395013"/>
                  <a:pt x="314762" y="451484"/>
                </a:cubicBezTo>
                <a:lnTo>
                  <a:pt x="330894" y="496965"/>
                </a:lnTo>
                <a:lnTo>
                  <a:pt x="335829" y="481710"/>
                </a:lnTo>
                <a:lnTo>
                  <a:pt x="335924" y="481994"/>
                </a:lnTo>
                <a:lnTo>
                  <a:pt x="341617" y="463897"/>
                </a:lnTo>
                <a:lnTo>
                  <a:pt x="371983" y="367915"/>
                </a:lnTo>
                <a:cubicBezTo>
                  <a:pt x="371983" y="367915"/>
                  <a:pt x="410985" y="395298"/>
                  <a:pt x="458906" y="407426"/>
                </a:cubicBezTo>
                <a:cubicBezTo>
                  <a:pt x="483958" y="413774"/>
                  <a:pt x="492308" y="435945"/>
                  <a:pt x="494586" y="455653"/>
                </a:cubicBezTo>
                <a:cubicBezTo>
                  <a:pt x="528368" y="413774"/>
                  <a:pt x="548770" y="360524"/>
                  <a:pt x="548770" y="302537"/>
                </a:cubicBezTo>
                <a:cubicBezTo>
                  <a:pt x="548770" y="167613"/>
                  <a:pt x="439168" y="58271"/>
                  <a:pt x="304039" y="58271"/>
                </a:cubicBezTo>
                <a:close/>
                <a:moveTo>
                  <a:pt x="302996" y="0"/>
                </a:moveTo>
                <a:cubicBezTo>
                  <a:pt x="470388" y="0"/>
                  <a:pt x="606086" y="135398"/>
                  <a:pt x="606086" y="302537"/>
                </a:cubicBezTo>
                <a:cubicBezTo>
                  <a:pt x="606086" y="469676"/>
                  <a:pt x="470388" y="605169"/>
                  <a:pt x="302996" y="605169"/>
                </a:cubicBezTo>
                <a:cubicBezTo>
                  <a:pt x="135603" y="605169"/>
                  <a:pt x="0" y="469676"/>
                  <a:pt x="0" y="302537"/>
                </a:cubicBezTo>
                <a:cubicBezTo>
                  <a:pt x="0" y="135398"/>
                  <a:pt x="135603" y="0"/>
                  <a:pt x="302996" y="0"/>
                </a:cubicBezTo>
                <a:close/>
              </a:path>
            </a:pathLst>
          </a:custGeom>
          <a:solidFill>
            <a:schemeClr val="bg1"/>
          </a:solidFill>
          <a:ln>
            <a:noFill/>
          </a:ln>
        </p:spPr>
        <p:txBody>
          <a:bodyPr/>
          <a:lstStyle/>
          <a:p>
            <a:endParaRPr lang="zh-CN" altLang="en-US"/>
          </a:p>
        </p:txBody>
      </p:sp>
      <p:sp>
        <p:nvSpPr>
          <p:cNvPr id="7" name="文本框 6"/>
          <p:cNvSpPr txBox="1"/>
          <p:nvPr/>
        </p:nvSpPr>
        <p:spPr>
          <a:xfrm>
            <a:off x="347777" y="6088886"/>
            <a:ext cx="11129554" cy="5219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i="0">
                <a:solidFill>
                  <a:schemeClr val="bg1"/>
                </a:solidFill>
                <a:effectLst/>
                <a:latin typeface="Arial" panose="020B0604020202020204" pitchFamily="34" charset="0"/>
              </a:rPr>
              <a:t>Falzon F, Ghosh E, Paterson K G, et al. PathGES: An Efficient and Secure Graph Encryption Scheme for Shortest Path Queries[J]. Cryptology ePrint Archive, 2024.</a:t>
            </a:r>
            <a:endParaRPr lang="en-US" altLang="zh-CN" sz="1400" b="0" i="0">
              <a:solidFill>
                <a:schemeClr val="bg1"/>
              </a:solidFill>
              <a:effectLst/>
              <a:latin typeface="Arial" panose="020B0604020202020204" pitchFamily="34" charset="0"/>
            </a:endParaRPr>
          </a:p>
        </p:txBody>
      </p:sp>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Motivation &amp; Contribution</a:t>
            </a:r>
            <a:endParaRPr sz="2000" dirty="0">
              <a:latin typeface="+mn-lt"/>
              <a:ea typeface="+mn-ea"/>
            </a:endParaRPr>
          </a:p>
        </p:txBody>
      </p:sp>
      <p:sp>
        <p:nvSpPr>
          <p:cNvPr id="2" name="文本框 1"/>
          <p:cNvSpPr txBox="1"/>
          <p:nvPr/>
        </p:nvSpPr>
        <p:spPr>
          <a:xfrm>
            <a:off x="549275" y="2212975"/>
            <a:ext cx="11193780" cy="2306955"/>
          </a:xfrm>
          <a:prstGeom prst="rect">
            <a:avLst/>
          </a:prstGeom>
          <a:noFill/>
        </p:spPr>
        <p:txBody>
          <a:bodyPr wrap="square" rtlCol="0">
            <a:spAutoFit/>
          </a:bodyPr>
          <a:lstStyle/>
          <a:p>
            <a:pPr indent="0">
              <a:buNone/>
            </a:pPr>
            <a:r>
              <a:rPr lang="zh-CN" altLang="en-US" dirty="0"/>
              <a:t>本论文解决了已有工作图结构泄露问题。该论文的方案是静态的。</a:t>
            </a:r>
            <a:endParaRPr lang="zh-CN" altLang="en-US" dirty="0"/>
          </a:p>
          <a:p>
            <a:pPr indent="0">
              <a:buNone/>
            </a:pPr>
            <a:r>
              <a:rPr lang="zh-CN" altLang="en-US" dirty="0"/>
              <a:t>该论文针对的是</a:t>
            </a:r>
            <a:r>
              <a:rPr lang="zh-CN" altLang="en-US" dirty="0">
                <a:sym typeface="+mn-ea"/>
              </a:rPr>
              <a:t>Falzon等人在</a:t>
            </a:r>
            <a:r>
              <a:rPr lang="en-US" altLang="zh-CN" dirty="0"/>
              <a:t>2022</a:t>
            </a:r>
            <a:r>
              <a:rPr lang="zh-CN" altLang="en-US" dirty="0"/>
              <a:t>年发表的对以往支持图最短路径查询方案的攻击论文。</a:t>
            </a:r>
            <a:endParaRPr lang="zh-CN" altLang="en-US" dirty="0"/>
          </a:p>
          <a:p>
            <a:pPr indent="0">
              <a:buNone/>
            </a:pPr>
            <a:r>
              <a:rPr lang="zh-CN" altLang="en-US" dirty="0"/>
              <a:t>论文引用：Falzon F, Paterson K G. An efficient query recovery attack against a graph encryption scheme[C]//European Symposium on Research in Computer Security. Cham: Springer International Publishing, 2022: 325-345.</a:t>
            </a:r>
            <a:endParaRPr lang="zh-CN" altLang="en-US" dirty="0"/>
          </a:p>
          <a:p>
            <a:pPr indent="0">
              <a:buNone/>
            </a:pPr>
            <a:r>
              <a:rPr lang="zh-CN" altLang="en-US" dirty="0"/>
              <a:t>该论文指出在服务器拥有明文图知识的情况下，已有的图最短路径查询方案向服务器泄露了密文状态下所有的最短路径，据此，服务器可以对每个密文节点构造最短路径树，并与明文图进行同构对比，由于图结构的异构性，推定密文和明文关系的概率很高，从而破坏了用户的查询内容隐私安全性。</a:t>
            </a:r>
            <a:endParaRPr lang="zh-CN" altLang="en-US" dirty="0"/>
          </a:p>
        </p:txBody>
      </p:sp>
    </p:spTree>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Leakage</a:t>
            </a:r>
            <a:endParaRPr lang="en-US" altLang="zh-CN" sz="2000" dirty="0">
              <a:latin typeface="+mn-lt"/>
              <a:ea typeface="+mn-ea"/>
            </a:endParaRPr>
          </a:p>
        </p:txBody>
      </p:sp>
      <p:pic>
        <p:nvPicPr>
          <p:cNvPr id="4" name="图片 3"/>
          <p:cNvPicPr>
            <a:picLocks noChangeAspect="1"/>
          </p:cNvPicPr>
          <p:nvPr/>
        </p:nvPicPr>
        <p:blipFill>
          <a:blip r:embed="rId1"/>
          <a:stretch>
            <a:fillRect/>
          </a:stretch>
        </p:blipFill>
        <p:spPr>
          <a:xfrm>
            <a:off x="949325" y="1030605"/>
            <a:ext cx="9721850" cy="3105150"/>
          </a:xfrm>
          <a:prstGeom prst="rect">
            <a:avLst/>
          </a:prstGeom>
        </p:spPr>
      </p:pic>
      <p:sp>
        <p:nvSpPr>
          <p:cNvPr id="3" name="文本框 2"/>
          <p:cNvSpPr txBox="1"/>
          <p:nvPr/>
        </p:nvSpPr>
        <p:spPr>
          <a:xfrm>
            <a:off x="1778000" y="4238625"/>
            <a:ext cx="5662295" cy="1753235"/>
          </a:xfrm>
          <a:prstGeom prst="rect">
            <a:avLst/>
          </a:prstGeom>
          <a:noFill/>
        </p:spPr>
        <p:txBody>
          <a:bodyPr wrap="square" rtlCol="0">
            <a:spAutoFit/>
          </a:bodyPr>
          <a:p>
            <a:r>
              <a:rPr lang="en-US" altLang="zh-CN"/>
              <a:t>(a)</a:t>
            </a:r>
            <a:r>
              <a:rPr lang="zh-CN" altLang="en-US"/>
              <a:t>原图（无向图）</a:t>
            </a:r>
            <a:endParaRPr lang="zh-CN" altLang="en-US"/>
          </a:p>
          <a:p>
            <a:r>
              <a:rPr lang="en-US" altLang="zh-CN"/>
              <a:t>(b)</a:t>
            </a:r>
            <a:r>
              <a:rPr lang="zh-CN" altLang="en-US"/>
              <a:t>所有节点终止于节点</a:t>
            </a:r>
            <a:r>
              <a:rPr lang="en-US" altLang="zh-CN"/>
              <a:t>1</a:t>
            </a:r>
            <a:r>
              <a:rPr lang="zh-CN" altLang="en-US"/>
              <a:t>的最短路径构成的树，也是</a:t>
            </a:r>
            <a:r>
              <a:rPr lang="en-US" altLang="zh-CN"/>
              <a:t>22</a:t>
            </a:r>
            <a:r>
              <a:rPr lang="zh-CN" altLang="en-US"/>
              <a:t>年攻击所利用的泄露</a:t>
            </a:r>
            <a:endParaRPr lang="zh-CN" altLang="en-US"/>
          </a:p>
          <a:p>
            <a:r>
              <a:rPr lang="en-US" altLang="zh-CN"/>
              <a:t>(c)</a:t>
            </a:r>
            <a:r>
              <a:rPr lang="zh-CN" altLang="en-US"/>
              <a:t>本论文采用的解决方法，先将</a:t>
            </a:r>
            <a:r>
              <a:rPr lang="en-US" altLang="zh-CN"/>
              <a:t>T1</a:t>
            </a:r>
            <a:r>
              <a:rPr lang="zh-CN" altLang="en-US"/>
              <a:t>分解</a:t>
            </a:r>
            <a:endParaRPr lang="zh-CN" altLang="en-US"/>
          </a:p>
          <a:p>
            <a:r>
              <a:rPr lang="en-US" altLang="zh-CN"/>
              <a:t>(d)</a:t>
            </a:r>
            <a:r>
              <a:rPr lang="zh-CN" altLang="en-US"/>
              <a:t>本文最终的存储形式，采用重复存储和填充的方式减少泄露</a:t>
            </a:r>
            <a:endParaRPr lang="zh-CN" altLang="en-US"/>
          </a:p>
        </p:txBody>
      </p:sp>
    </p:spTree>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sz="2000" dirty="0">
                <a:latin typeface="+mn-lt"/>
                <a:ea typeface="+mn-ea"/>
              </a:rPr>
              <a:t>P</a:t>
            </a:r>
            <a:r>
              <a:rPr lang="en-US" altLang="zh-CN" sz="2000" dirty="0">
                <a:latin typeface="+mn-lt"/>
                <a:ea typeface="+mn-ea"/>
              </a:rPr>
              <a:t>reliminaries</a:t>
            </a:r>
            <a:endParaRPr lang="en-US" altLang="zh-CN" sz="2000" dirty="0">
              <a:latin typeface="+mn-lt"/>
              <a:ea typeface="+mn-ea"/>
            </a:endParaRPr>
          </a:p>
        </p:txBody>
      </p:sp>
      <p:sp>
        <p:nvSpPr>
          <p:cNvPr id="2" name="文本框 1"/>
          <p:cNvSpPr txBox="1"/>
          <p:nvPr/>
        </p:nvSpPr>
        <p:spPr>
          <a:xfrm>
            <a:off x="1132205" y="2803525"/>
            <a:ext cx="3639820" cy="1250950"/>
          </a:xfrm>
          <a:prstGeom prst="rect">
            <a:avLst/>
          </a:prstGeom>
          <a:noFill/>
        </p:spPr>
        <p:txBody>
          <a:bodyPr wrap="square" rtlCol="0">
            <a:noAutofit/>
          </a:bodyPr>
          <a:lstStyle/>
          <a:p>
            <a:pPr indent="0">
              <a:buNone/>
            </a:pPr>
            <a:r>
              <a:rPr lang="en-US" dirty="0"/>
              <a:t>response-hiding</a:t>
            </a:r>
            <a:r>
              <a:rPr lang="zh-CN" altLang="en-US" dirty="0"/>
              <a:t>和</a:t>
            </a:r>
            <a:r>
              <a:rPr lang="en-US" altLang="zh-CN" dirty="0"/>
              <a:t>revealing </a:t>
            </a:r>
            <a:r>
              <a:rPr lang="en-US" dirty="0"/>
              <a:t>EMM</a:t>
            </a:r>
            <a:r>
              <a:rPr lang="zh-CN" altLang="en-US" dirty="0"/>
              <a:t>都可以看作是字典，其中</a:t>
            </a:r>
            <a:r>
              <a:rPr lang="en-US" altLang="zh-CN" dirty="0"/>
              <a:t>hiding</a:t>
            </a:r>
            <a:r>
              <a:rPr lang="zh-CN" altLang="en-US" dirty="0"/>
              <a:t>的类型会隐藏结果的长度，</a:t>
            </a:r>
            <a:r>
              <a:rPr lang="en-US" altLang="zh-CN" dirty="0"/>
              <a:t>revealing</a:t>
            </a:r>
            <a:r>
              <a:rPr lang="zh-CN" altLang="en-US" dirty="0"/>
              <a:t>则不会</a:t>
            </a:r>
            <a:endParaRPr lang="zh-CN" altLang="en-US" dirty="0"/>
          </a:p>
        </p:txBody>
      </p:sp>
      <p:pic>
        <p:nvPicPr>
          <p:cNvPr id="3" name="图片 2"/>
          <p:cNvPicPr>
            <a:picLocks noChangeAspect="1"/>
          </p:cNvPicPr>
          <p:nvPr/>
        </p:nvPicPr>
        <p:blipFill>
          <a:blip r:embed="rId1"/>
          <a:stretch>
            <a:fillRect/>
          </a:stretch>
        </p:blipFill>
        <p:spPr>
          <a:xfrm>
            <a:off x="5495925" y="1647190"/>
            <a:ext cx="4743450" cy="2616200"/>
          </a:xfrm>
          <a:prstGeom prst="rect">
            <a:avLst/>
          </a:prstGeom>
        </p:spPr>
      </p:pic>
      <p:pic>
        <p:nvPicPr>
          <p:cNvPr id="7" name="图片 6"/>
          <p:cNvPicPr>
            <a:picLocks noChangeAspect="1"/>
          </p:cNvPicPr>
          <p:nvPr/>
        </p:nvPicPr>
        <p:blipFill>
          <a:blip r:embed="rId2"/>
          <a:stretch>
            <a:fillRect/>
          </a:stretch>
        </p:blipFill>
        <p:spPr>
          <a:xfrm>
            <a:off x="5495925" y="4390390"/>
            <a:ext cx="4654550" cy="419100"/>
          </a:xfrm>
          <a:prstGeom prst="rect">
            <a:avLst/>
          </a:prstGeom>
        </p:spPr>
      </p:pic>
    </p:spTree>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Encryption Algorithm</a:t>
            </a:r>
            <a:endParaRPr lang="en-US" altLang="zh-CN" sz="2000" dirty="0">
              <a:latin typeface="+mn-lt"/>
              <a:ea typeface="+mn-ea"/>
            </a:endParaRPr>
          </a:p>
        </p:txBody>
      </p:sp>
      <p:pic>
        <p:nvPicPr>
          <p:cNvPr id="2" name="图片 1"/>
          <p:cNvPicPr>
            <a:picLocks noChangeAspect="1"/>
          </p:cNvPicPr>
          <p:nvPr/>
        </p:nvPicPr>
        <p:blipFill>
          <a:blip r:embed="rId1"/>
          <a:stretch>
            <a:fillRect/>
          </a:stretch>
        </p:blipFill>
        <p:spPr>
          <a:xfrm>
            <a:off x="770890" y="933450"/>
            <a:ext cx="3348990" cy="5167630"/>
          </a:xfrm>
          <a:prstGeom prst="rect">
            <a:avLst/>
          </a:prstGeom>
        </p:spPr>
      </p:pic>
      <p:pic>
        <p:nvPicPr>
          <p:cNvPr id="3" name="图片 2"/>
          <p:cNvPicPr>
            <a:picLocks noChangeAspect="1"/>
          </p:cNvPicPr>
          <p:nvPr/>
        </p:nvPicPr>
        <p:blipFill>
          <a:blip r:embed="rId2"/>
          <a:stretch>
            <a:fillRect/>
          </a:stretch>
        </p:blipFill>
        <p:spPr>
          <a:xfrm>
            <a:off x="4211955" y="1249045"/>
            <a:ext cx="1409700" cy="1987550"/>
          </a:xfrm>
          <a:prstGeom prst="rect">
            <a:avLst/>
          </a:prstGeom>
        </p:spPr>
      </p:pic>
      <p:pic>
        <p:nvPicPr>
          <p:cNvPr id="4" name="图片 3"/>
          <p:cNvPicPr>
            <a:picLocks noChangeAspect="1"/>
          </p:cNvPicPr>
          <p:nvPr/>
        </p:nvPicPr>
        <p:blipFill>
          <a:blip r:embed="rId3"/>
          <a:stretch>
            <a:fillRect/>
          </a:stretch>
        </p:blipFill>
        <p:spPr>
          <a:xfrm>
            <a:off x="7444105" y="1249045"/>
            <a:ext cx="1454150" cy="2038350"/>
          </a:xfrm>
          <a:prstGeom prst="rect">
            <a:avLst/>
          </a:prstGeom>
        </p:spPr>
      </p:pic>
      <p:sp>
        <p:nvSpPr>
          <p:cNvPr id="7" name="右箭头 6"/>
          <p:cNvSpPr/>
          <p:nvPr/>
        </p:nvSpPr>
        <p:spPr>
          <a:xfrm>
            <a:off x="6347460" y="2778125"/>
            <a:ext cx="513715" cy="7556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nvSpPr>
        <p:spPr>
          <a:xfrm>
            <a:off x="5693410" y="1344930"/>
            <a:ext cx="1821180" cy="1198880"/>
          </a:xfrm>
          <a:prstGeom prst="rect">
            <a:avLst/>
          </a:prstGeom>
          <a:noFill/>
        </p:spPr>
        <p:txBody>
          <a:bodyPr wrap="square" rtlCol="0">
            <a:spAutoFit/>
          </a:bodyPr>
          <a:p>
            <a:r>
              <a:rPr lang="zh-CN" altLang="en-US"/>
              <a:t>使用</a:t>
            </a:r>
            <a:r>
              <a:rPr lang="en-US" altLang="zh-CN"/>
              <a:t>APSP</a:t>
            </a:r>
            <a:r>
              <a:rPr lang="zh-CN" altLang="en-US"/>
              <a:t>等算法计算出所有节点到</a:t>
            </a:r>
            <a:r>
              <a:rPr lang="en-US" altLang="zh-CN"/>
              <a:t>v1</a:t>
            </a:r>
            <a:r>
              <a:rPr lang="zh-CN" altLang="en-US"/>
              <a:t>的最短距离</a:t>
            </a:r>
            <a:endParaRPr lang="zh-CN" altLang="en-US"/>
          </a:p>
        </p:txBody>
      </p:sp>
      <p:pic>
        <p:nvPicPr>
          <p:cNvPr id="14" name="图片 13"/>
          <p:cNvPicPr>
            <a:picLocks noChangeAspect="1"/>
          </p:cNvPicPr>
          <p:nvPr/>
        </p:nvPicPr>
        <p:blipFill>
          <a:blip r:embed="rId4"/>
          <a:stretch>
            <a:fillRect/>
          </a:stretch>
        </p:blipFill>
        <p:spPr>
          <a:xfrm>
            <a:off x="10087610" y="1223645"/>
            <a:ext cx="1663700" cy="2063750"/>
          </a:xfrm>
          <a:prstGeom prst="rect">
            <a:avLst/>
          </a:prstGeom>
        </p:spPr>
      </p:pic>
      <p:sp>
        <p:nvSpPr>
          <p:cNvPr id="15" name="右箭头 14"/>
          <p:cNvSpPr/>
          <p:nvPr/>
        </p:nvSpPr>
        <p:spPr>
          <a:xfrm>
            <a:off x="9296400" y="2778125"/>
            <a:ext cx="513715" cy="7556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文本框 15"/>
          <p:cNvSpPr txBox="1"/>
          <p:nvPr/>
        </p:nvSpPr>
        <p:spPr>
          <a:xfrm>
            <a:off x="9040495" y="1471930"/>
            <a:ext cx="1183640" cy="707390"/>
          </a:xfrm>
          <a:prstGeom prst="rect">
            <a:avLst/>
          </a:prstGeom>
          <a:noFill/>
        </p:spPr>
        <p:txBody>
          <a:bodyPr wrap="square" rtlCol="0">
            <a:noAutofit/>
          </a:bodyPr>
          <a:p>
            <a:r>
              <a:rPr lang="zh-CN" altLang="en-US"/>
              <a:t>使用</a:t>
            </a:r>
            <a:r>
              <a:rPr lang="en-US" altLang="zh-CN"/>
              <a:t>HLD</a:t>
            </a:r>
            <a:r>
              <a:rPr lang="zh-CN" altLang="en-US"/>
              <a:t>分解树</a:t>
            </a:r>
            <a:endParaRPr lang="zh-CN" altLang="en-US"/>
          </a:p>
        </p:txBody>
      </p:sp>
      <p:pic>
        <p:nvPicPr>
          <p:cNvPr id="17" name="图片 16"/>
          <p:cNvPicPr>
            <a:picLocks noChangeAspect="1"/>
          </p:cNvPicPr>
          <p:nvPr/>
        </p:nvPicPr>
        <p:blipFill>
          <a:blip r:embed="rId5"/>
          <a:stretch>
            <a:fillRect/>
          </a:stretch>
        </p:blipFill>
        <p:spPr>
          <a:xfrm>
            <a:off x="6739255" y="3730625"/>
            <a:ext cx="704850" cy="1739900"/>
          </a:xfrm>
          <a:prstGeom prst="rect">
            <a:avLst/>
          </a:prstGeom>
        </p:spPr>
      </p:pic>
      <p:pic>
        <p:nvPicPr>
          <p:cNvPr id="18" name="图片 17"/>
          <p:cNvPicPr>
            <a:picLocks noChangeAspect="1"/>
          </p:cNvPicPr>
          <p:nvPr/>
        </p:nvPicPr>
        <p:blipFill>
          <a:blip r:embed="rId6"/>
          <a:stretch>
            <a:fillRect/>
          </a:stretch>
        </p:blipFill>
        <p:spPr>
          <a:xfrm>
            <a:off x="4366260" y="3730625"/>
            <a:ext cx="368300" cy="1739900"/>
          </a:xfrm>
          <a:prstGeom prst="rect">
            <a:avLst/>
          </a:prstGeom>
        </p:spPr>
      </p:pic>
      <p:sp>
        <p:nvSpPr>
          <p:cNvPr id="19" name="右箭头 18"/>
          <p:cNvSpPr/>
          <p:nvPr/>
        </p:nvSpPr>
        <p:spPr>
          <a:xfrm>
            <a:off x="5635625" y="5245735"/>
            <a:ext cx="513715" cy="7556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nvSpPr>
        <p:spPr>
          <a:xfrm>
            <a:off x="4733925" y="3486785"/>
            <a:ext cx="2140585" cy="1753235"/>
          </a:xfrm>
          <a:prstGeom prst="rect">
            <a:avLst/>
          </a:prstGeom>
          <a:noFill/>
        </p:spPr>
        <p:txBody>
          <a:bodyPr wrap="square" rtlCol="0">
            <a:spAutoFit/>
          </a:bodyPr>
          <a:p>
            <a:r>
              <a:rPr lang="zh-CN" altLang="en-US"/>
              <a:t>路径上有</a:t>
            </a:r>
            <a:r>
              <a:rPr lang="en-US" altLang="zh-CN"/>
              <a:t>4</a:t>
            </a:r>
            <a:r>
              <a:rPr lang="zh-CN" altLang="en-US"/>
              <a:t>个节点，满足</a:t>
            </a:r>
            <a:r>
              <a:rPr lang="en-US" altLang="zh-CN"/>
              <a:t>2^2</a:t>
            </a:r>
            <a:r>
              <a:rPr lang="zh-CN" altLang="en-US"/>
              <a:t>，不进行填充，将段（</a:t>
            </a:r>
            <a:r>
              <a:rPr lang="en-US" altLang="zh-CN"/>
              <a:t>0,1</a:t>
            </a:r>
            <a:r>
              <a:rPr lang="zh-CN" altLang="en-US"/>
              <a:t>）（</a:t>
            </a:r>
            <a:r>
              <a:rPr lang="en-US" altLang="zh-CN"/>
              <a:t>0,1,2</a:t>
            </a:r>
            <a:r>
              <a:rPr lang="zh-CN" altLang="en-US"/>
              <a:t>）和（</a:t>
            </a:r>
            <a:r>
              <a:rPr lang="en-US" altLang="zh-CN"/>
              <a:t>0,1,2,3,4</a:t>
            </a:r>
            <a:r>
              <a:rPr lang="zh-CN" altLang="en-US"/>
              <a:t>）分别存储</a:t>
            </a:r>
            <a:endParaRPr lang="zh-CN" altLang="en-US"/>
          </a:p>
        </p:txBody>
      </p:sp>
      <p:pic>
        <p:nvPicPr>
          <p:cNvPr id="21" name="图片 20"/>
          <p:cNvPicPr>
            <a:picLocks noChangeAspect="1"/>
          </p:cNvPicPr>
          <p:nvPr/>
        </p:nvPicPr>
        <p:blipFill>
          <a:blip r:embed="rId7"/>
          <a:stretch>
            <a:fillRect/>
          </a:stretch>
        </p:blipFill>
        <p:spPr>
          <a:xfrm>
            <a:off x="8153400" y="3641725"/>
            <a:ext cx="1143000" cy="425450"/>
          </a:xfrm>
          <a:prstGeom prst="rect">
            <a:avLst/>
          </a:prstGeom>
        </p:spPr>
      </p:pic>
      <p:pic>
        <p:nvPicPr>
          <p:cNvPr id="22" name="图片 21"/>
          <p:cNvPicPr>
            <a:picLocks noChangeAspect="1"/>
          </p:cNvPicPr>
          <p:nvPr/>
        </p:nvPicPr>
        <p:blipFill>
          <a:blip r:embed="rId8"/>
          <a:stretch>
            <a:fillRect/>
          </a:stretch>
        </p:blipFill>
        <p:spPr>
          <a:xfrm>
            <a:off x="10419715" y="3527425"/>
            <a:ext cx="1143000" cy="539750"/>
          </a:xfrm>
          <a:prstGeom prst="rect">
            <a:avLst/>
          </a:prstGeom>
        </p:spPr>
      </p:pic>
      <p:sp>
        <p:nvSpPr>
          <p:cNvPr id="23" name="右箭头 22"/>
          <p:cNvSpPr/>
          <p:nvPr/>
        </p:nvSpPr>
        <p:spPr>
          <a:xfrm>
            <a:off x="9667240" y="3991610"/>
            <a:ext cx="513715" cy="7556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nvSpPr>
        <p:spPr>
          <a:xfrm>
            <a:off x="9448800" y="3527425"/>
            <a:ext cx="679450" cy="368300"/>
          </a:xfrm>
          <a:prstGeom prst="rect">
            <a:avLst/>
          </a:prstGeom>
          <a:noFill/>
        </p:spPr>
        <p:txBody>
          <a:bodyPr wrap="square" rtlCol="0">
            <a:spAutoFit/>
          </a:bodyPr>
          <a:p>
            <a:r>
              <a:rPr lang="zh-CN"/>
              <a:t>同理</a:t>
            </a:r>
            <a:endParaRPr lang="zh-CN"/>
          </a:p>
        </p:txBody>
      </p:sp>
      <p:pic>
        <p:nvPicPr>
          <p:cNvPr id="25" name="图片 24"/>
          <p:cNvPicPr>
            <a:picLocks noChangeAspect="1"/>
          </p:cNvPicPr>
          <p:nvPr/>
        </p:nvPicPr>
        <p:blipFill>
          <a:blip r:embed="rId9"/>
          <a:stretch>
            <a:fillRect/>
          </a:stretch>
        </p:blipFill>
        <p:spPr>
          <a:xfrm>
            <a:off x="7948295" y="4308475"/>
            <a:ext cx="1092200" cy="1466850"/>
          </a:xfrm>
          <a:prstGeom prst="rect">
            <a:avLst/>
          </a:prstGeom>
        </p:spPr>
      </p:pic>
      <p:pic>
        <p:nvPicPr>
          <p:cNvPr id="26" name="图片 25"/>
          <p:cNvPicPr>
            <a:picLocks noChangeAspect="1"/>
          </p:cNvPicPr>
          <p:nvPr/>
        </p:nvPicPr>
        <p:blipFill>
          <a:blip r:embed="rId10"/>
          <a:stretch>
            <a:fillRect/>
          </a:stretch>
        </p:blipFill>
        <p:spPr>
          <a:xfrm>
            <a:off x="10552430" y="4307205"/>
            <a:ext cx="1282700" cy="1752600"/>
          </a:xfrm>
          <a:prstGeom prst="rect">
            <a:avLst/>
          </a:prstGeom>
        </p:spPr>
      </p:pic>
      <p:sp>
        <p:nvSpPr>
          <p:cNvPr id="27" name="右箭头 26"/>
          <p:cNvSpPr/>
          <p:nvPr/>
        </p:nvSpPr>
        <p:spPr>
          <a:xfrm>
            <a:off x="9619615" y="5922010"/>
            <a:ext cx="513715" cy="7556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nvSpPr>
        <p:spPr>
          <a:xfrm>
            <a:off x="8898255" y="4442460"/>
            <a:ext cx="1815465" cy="1372870"/>
          </a:xfrm>
          <a:prstGeom prst="rect">
            <a:avLst/>
          </a:prstGeom>
          <a:noFill/>
        </p:spPr>
        <p:txBody>
          <a:bodyPr wrap="square" rtlCol="0">
            <a:noAutofit/>
          </a:bodyPr>
          <a:p>
            <a:r>
              <a:rPr lang="zh-CN" altLang="en-US"/>
              <a:t>浅蓝色路径不是</a:t>
            </a:r>
            <a:r>
              <a:rPr lang="en-US" altLang="zh-CN"/>
              <a:t>2</a:t>
            </a:r>
            <a:r>
              <a:rPr lang="zh-CN" altLang="en-US"/>
              <a:t>的指数，先填充，再分解存储，灰色直接存储</a:t>
            </a:r>
            <a:endParaRPr lang="zh-CN" altLang="en-US"/>
          </a:p>
        </p:txBody>
      </p:sp>
    </p:spTree>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Retrieval</a:t>
            </a:r>
            <a:endParaRPr lang="en-US" altLang="zh-CN" sz="2000" dirty="0">
              <a:latin typeface="+mn-lt"/>
              <a:ea typeface="+mn-ea"/>
            </a:endParaRPr>
          </a:p>
        </p:txBody>
      </p:sp>
      <p:pic>
        <p:nvPicPr>
          <p:cNvPr id="17" name="图片 16"/>
          <p:cNvPicPr>
            <a:picLocks noChangeAspect="1"/>
          </p:cNvPicPr>
          <p:nvPr/>
        </p:nvPicPr>
        <p:blipFill>
          <a:blip r:embed="rId1"/>
          <a:stretch>
            <a:fillRect/>
          </a:stretch>
        </p:blipFill>
        <p:spPr>
          <a:xfrm>
            <a:off x="6508115" y="1271905"/>
            <a:ext cx="704850" cy="1739900"/>
          </a:xfrm>
          <a:prstGeom prst="rect">
            <a:avLst/>
          </a:prstGeom>
        </p:spPr>
      </p:pic>
      <p:sp>
        <p:nvSpPr>
          <p:cNvPr id="20" name="文本框 19"/>
          <p:cNvSpPr txBox="1"/>
          <p:nvPr/>
        </p:nvSpPr>
        <p:spPr>
          <a:xfrm>
            <a:off x="3869055" y="1203325"/>
            <a:ext cx="2140585" cy="1753235"/>
          </a:xfrm>
          <a:prstGeom prst="rect">
            <a:avLst/>
          </a:prstGeom>
          <a:noFill/>
        </p:spPr>
        <p:txBody>
          <a:bodyPr wrap="square" rtlCol="0">
            <a:spAutoFit/>
          </a:bodyPr>
          <a:p>
            <a:r>
              <a:rPr lang="zh-CN" altLang="en-US"/>
              <a:t>当查询终点为红色节点时，根据查询起点返回对应的段。</a:t>
            </a:r>
            <a:endParaRPr lang="zh-CN" altLang="en-US"/>
          </a:p>
          <a:p>
            <a:r>
              <a:rPr lang="zh-CN" altLang="en-US"/>
              <a:t>蓝</a:t>
            </a:r>
            <a:r>
              <a:rPr lang="en-US" altLang="zh-CN"/>
              <a:t>1-&gt;</a:t>
            </a:r>
            <a:r>
              <a:rPr lang="zh-CN" altLang="en-US"/>
              <a:t>段</a:t>
            </a:r>
            <a:r>
              <a:rPr lang="en-US" altLang="zh-CN"/>
              <a:t>1</a:t>
            </a:r>
            <a:endParaRPr lang="en-US" altLang="zh-CN"/>
          </a:p>
          <a:p>
            <a:r>
              <a:rPr lang="zh-CN" altLang="en-US"/>
              <a:t>蓝</a:t>
            </a:r>
            <a:r>
              <a:rPr lang="en-US" altLang="zh-CN"/>
              <a:t>2-&gt;</a:t>
            </a:r>
            <a:r>
              <a:rPr lang="zh-CN" altLang="en-US"/>
              <a:t>段</a:t>
            </a:r>
            <a:r>
              <a:rPr lang="en-US" altLang="zh-CN"/>
              <a:t>2</a:t>
            </a:r>
            <a:endParaRPr lang="en-US" altLang="zh-CN"/>
          </a:p>
          <a:p>
            <a:r>
              <a:rPr lang="zh-CN" altLang="en-US"/>
              <a:t>蓝</a:t>
            </a:r>
            <a:r>
              <a:rPr lang="en-US" altLang="zh-CN"/>
              <a:t>3</a:t>
            </a:r>
            <a:r>
              <a:rPr lang="zh-CN" altLang="en-US"/>
              <a:t>或</a:t>
            </a:r>
            <a:r>
              <a:rPr lang="en-US" altLang="zh-CN"/>
              <a:t>4-&gt;</a:t>
            </a:r>
            <a:r>
              <a:rPr lang="zh-CN" altLang="en-US"/>
              <a:t>段</a:t>
            </a:r>
            <a:r>
              <a:rPr lang="en-US" altLang="zh-CN"/>
              <a:t>3</a:t>
            </a:r>
            <a:endParaRPr lang="en-US" altLang="zh-CN"/>
          </a:p>
        </p:txBody>
      </p:sp>
      <p:pic>
        <p:nvPicPr>
          <p:cNvPr id="26" name="图片 25"/>
          <p:cNvPicPr>
            <a:picLocks noChangeAspect="1"/>
          </p:cNvPicPr>
          <p:nvPr/>
        </p:nvPicPr>
        <p:blipFill>
          <a:blip r:embed="rId2"/>
          <a:stretch>
            <a:fillRect/>
          </a:stretch>
        </p:blipFill>
        <p:spPr>
          <a:xfrm>
            <a:off x="9742170" y="1271905"/>
            <a:ext cx="1282700" cy="1752600"/>
          </a:xfrm>
          <a:prstGeom prst="rect">
            <a:avLst/>
          </a:prstGeom>
        </p:spPr>
      </p:pic>
      <p:sp>
        <p:nvSpPr>
          <p:cNvPr id="28" name="文本框 27"/>
          <p:cNvSpPr txBox="1"/>
          <p:nvPr/>
        </p:nvSpPr>
        <p:spPr>
          <a:xfrm>
            <a:off x="7871460" y="1271905"/>
            <a:ext cx="1815465" cy="1372870"/>
          </a:xfrm>
          <a:prstGeom prst="rect">
            <a:avLst/>
          </a:prstGeom>
          <a:noFill/>
        </p:spPr>
        <p:txBody>
          <a:bodyPr wrap="square" rtlCol="0">
            <a:noAutofit/>
          </a:bodyPr>
          <a:p>
            <a:r>
              <a:rPr lang="zh-CN"/>
              <a:t>蓝</a:t>
            </a:r>
            <a:r>
              <a:rPr lang="en-US" altLang="zh-CN"/>
              <a:t>1-&gt;</a:t>
            </a:r>
            <a:r>
              <a:rPr lang="zh-CN" altLang="en-US"/>
              <a:t>段</a:t>
            </a:r>
            <a:r>
              <a:rPr lang="en-US" altLang="zh-CN"/>
              <a:t>3</a:t>
            </a:r>
            <a:endParaRPr lang="en-US" altLang="zh-CN"/>
          </a:p>
          <a:p>
            <a:r>
              <a:rPr lang="zh-CN">
                <a:sym typeface="+mn-ea"/>
              </a:rPr>
              <a:t>蓝</a:t>
            </a:r>
            <a:r>
              <a:rPr lang="en-US" altLang="zh-CN">
                <a:sym typeface="+mn-ea"/>
              </a:rPr>
              <a:t>2-&gt;</a:t>
            </a:r>
            <a:r>
              <a:rPr lang="zh-CN" altLang="en-US">
                <a:sym typeface="+mn-ea"/>
              </a:rPr>
              <a:t>段</a:t>
            </a:r>
            <a:r>
              <a:rPr lang="en-US" altLang="zh-CN">
                <a:sym typeface="+mn-ea"/>
              </a:rPr>
              <a:t>2</a:t>
            </a:r>
            <a:endParaRPr lang="en-US" altLang="zh-CN"/>
          </a:p>
          <a:p>
            <a:r>
              <a:rPr lang="zh-CN">
                <a:sym typeface="+mn-ea"/>
              </a:rPr>
              <a:t>蓝</a:t>
            </a:r>
            <a:r>
              <a:rPr lang="en-US" altLang="zh-CN">
                <a:sym typeface="+mn-ea"/>
              </a:rPr>
              <a:t>3-&gt;</a:t>
            </a:r>
            <a:r>
              <a:rPr lang="zh-CN" altLang="en-US">
                <a:sym typeface="+mn-ea"/>
              </a:rPr>
              <a:t>段</a:t>
            </a:r>
            <a:r>
              <a:rPr lang="en-US" altLang="zh-CN">
                <a:sym typeface="+mn-ea"/>
              </a:rPr>
              <a:t>1</a:t>
            </a:r>
            <a:endParaRPr lang="en-US" altLang="zh-CN"/>
          </a:p>
          <a:p>
            <a:r>
              <a:rPr lang="zh-CN" altLang="en-US"/>
              <a:t>灰</a:t>
            </a:r>
            <a:r>
              <a:rPr lang="en-US" altLang="zh-CN"/>
              <a:t>1-&gt;</a:t>
            </a:r>
            <a:r>
              <a:rPr lang="zh-CN" altLang="en-US"/>
              <a:t>段</a:t>
            </a:r>
            <a:r>
              <a:rPr lang="en-US" altLang="zh-CN"/>
              <a:t>2</a:t>
            </a:r>
            <a:r>
              <a:rPr lang="zh-CN" altLang="en-US"/>
              <a:t>和灰色段</a:t>
            </a:r>
            <a:endParaRPr lang="en-US" altLang="zh-CN"/>
          </a:p>
        </p:txBody>
      </p:sp>
      <p:pic>
        <p:nvPicPr>
          <p:cNvPr id="5" name="图片 4"/>
          <p:cNvPicPr>
            <a:picLocks noChangeAspect="1"/>
          </p:cNvPicPr>
          <p:nvPr/>
        </p:nvPicPr>
        <p:blipFill>
          <a:blip r:embed="rId3"/>
          <a:stretch>
            <a:fillRect/>
          </a:stretch>
        </p:blipFill>
        <p:spPr>
          <a:xfrm>
            <a:off x="678815" y="970915"/>
            <a:ext cx="2692400" cy="2254250"/>
          </a:xfrm>
          <a:prstGeom prst="rect">
            <a:avLst/>
          </a:prstGeom>
        </p:spPr>
      </p:pic>
      <p:sp>
        <p:nvSpPr>
          <p:cNvPr id="6" name="文本框 5"/>
          <p:cNvSpPr txBox="1"/>
          <p:nvPr/>
        </p:nvSpPr>
        <p:spPr>
          <a:xfrm>
            <a:off x="3371215" y="4281805"/>
            <a:ext cx="5213350" cy="922020"/>
          </a:xfrm>
          <a:prstGeom prst="rect">
            <a:avLst/>
          </a:prstGeom>
          <a:noFill/>
        </p:spPr>
        <p:txBody>
          <a:bodyPr wrap="square" rtlCol="0">
            <a:spAutoFit/>
          </a:bodyPr>
          <a:p>
            <a:r>
              <a:rPr lang="zh-CN" altLang="en-US"/>
              <a:t>回复泄露的加密结构存储每个节点对需要返回的段的索引，回复隐藏的加密结构存储每个段包含的节点，防止段的长度差异被服务器得知。</a:t>
            </a:r>
            <a:endParaRPr lang="zh-CN" altLang="en-US"/>
          </a:p>
        </p:txBody>
      </p:sp>
    </p:spTree>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Leakage Comparison</a:t>
            </a:r>
            <a:endParaRPr lang="en-US" altLang="zh-CN" sz="2000" dirty="0">
              <a:latin typeface="+mn-lt"/>
              <a:ea typeface="+mn-ea"/>
            </a:endParaRPr>
          </a:p>
        </p:txBody>
      </p:sp>
      <p:pic>
        <p:nvPicPr>
          <p:cNvPr id="4" name="图片 3"/>
          <p:cNvPicPr>
            <a:picLocks noChangeAspect="1"/>
          </p:cNvPicPr>
          <p:nvPr/>
        </p:nvPicPr>
        <p:blipFill>
          <a:blip r:embed="rId1"/>
          <a:stretch>
            <a:fillRect/>
          </a:stretch>
        </p:blipFill>
        <p:spPr>
          <a:xfrm>
            <a:off x="259715" y="918845"/>
            <a:ext cx="11525250" cy="3657600"/>
          </a:xfrm>
          <a:prstGeom prst="rect">
            <a:avLst/>
          </a:prstGeom>
        </p:spPr>
      </p:pic>
      <p:sp>
        <p:nvSpPr>
          <p:cNvPr id="2" name="文本框 1"/>
          <p:cNvSpPr txBox="1"/>
          <p:nvPr/>
        </p:nvSpPr>
        <p:spPr>
          <a:xfrm>
            <a:off x="3392805" y="5064760"/>
            <a:ext cx="5614035" cy="922020"/>
          </a:xfrm>
          <a:prstGeom prst="rect">
            <a:avLst/>
          </a:prstGeom>
          <a:noFill/>
        </p:spPr>
        <p:txBody>
          <a:bodyPr wrap="square" rtlCol="0">
            <a:spAutoFit/>
          </a:bodyPr>
          <a:p>
            <a:r>
              <a:rPr lang="zh-CN" altLang="en-US"/>
              <a:t>查询（</a:t>
            </a:r>
            <a:r>
              <a:rPr lang="en-US" altLang="zh-CN"/>
              <a:t>1,2</a:t>
            </a:r>
            <a:r>
              <a:rPr lang="zh-CN" altLang="en-US"/>
              <a:t>）（</a:t>
            </a:r>
            <a:r>
              <a:rPr lang="en-US" altLang="zh-CN"/>
              <a:t>5,2</a:t>
            </a:r>
            <a:r>
              <a:rPr lang="zh-CN" altLang="en-US"/>
              <a:t>）和（</a:t>
            </a:r>
            <a:r>
              <a:rPr lang="en-US" altLang="zh-CN"/>
              <a:t>4,3</a:t>
            </a:r>
            <a:r>
              <a:rPr lang="zh-CN" altLang="en-US"/>
              <a:t>）在</a:t>
            </a:r>
            <a:r>
              <a:rPr lang="en-US" altLang="zh-CN"/>
              <a:t>GKT</a:t>
            </a:r>
            <a:r>
              <a:rPr lang="zh-CN" altLang="en-US"/>
              <a:t>中会暴露（</a:t>
            </a:r>
            <a:r>
              <a:rPr lang="en-US" altLang="zh-CN">
                <a:sym typeface="+mn-ea"/>
              </a:rPr>
              <a:t>1,2</a:t>
            </a:r>
            <a:r>
              <a:rPr lang="zh-CN" altLang="en-US">
                <a:sym typeface="+mn-ea"/>
              </a:rPr>
              <a:t>）（</a:t>
            </a:r>
            <a:r>
              <a:rPr lang="en-US" altLang="zh-CN">
                <a:sym typeface="+mn-ea"/>
              </a:rPr>
              <a:t>5,2</a:t>
            </a:r>
            <a:r>
              <a:rPr lang="zh-CN" altLang="en-US">
                <a:sym typeface="+mn-ea"/>
              </a:rPr>
              <a:t>）拥有相同的终点，（</a:t>
            </a:r>
            <a:r>
              <a:rPr lang="en-US" altLang="zh-CN">
                <a:sym typeface="+mn-ea"/>
              </a:rPr>
              <a:t>4,3</a:t>
            </a:r>
            <a:r>
              <a:rPr lang="zh-CN" altLang="en-US">
                <a:sym typeface="+mn-ea"/>
              </a:rPr>
              <a:t>）拥有不同的终点；而在本文的泄露中无法判断三者终点的关系</a:t>
            </a:r>
            <a:endParaRPr lang="en-US" altLang="zh-CN">
              <a:sym typeface="+mn-ea"/>
            </a:endParaRPr>
          </a:p>
        </p:txBody>
      </p:sp>
    </p:spTree>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Leakage Comparison</a:t>
            </a:r>
            <a:endParaRPr lang="en-US" altLang="zh-CN" sz="2000" dirty="0">
              <a:latin typeface="+mn-lt"/>
              <a:ea typeface="+mn-ea"/>
            </a:endParaRPr>
          </a:p>
        </p:txBody>
      </p:sp>
      <p:pic>
        <p:nvPicPr>
          <p:cNvPr id="2" name="图片 1"/>
          <p:cNvPicPr>
            <a:picLocks noChangeAspect="1"/>
          </p:cNvPicPr>
          <p:nvPr/>
        </p:nvPicPr>
        <p:blipFill>
          <a:blip r:embed="rId1"/>
          <a:stretch>
            <a:fillRect/>
          </a:stretch>
        </p:blipFill>
        <p:spPr>
          <a:xfrm>
            <a:off x="3250565" y="1238250"/>
            <a:ext cx="5435600" cy="4381500"/>
          </a:xfrm>
          <a:prstGeom prst="rect">
            <a:avLst/>
          </a:prstGeom>
        </p:spPr>
      </p:pic>
    </p:spTree>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01886" y="4205653"/>
            <a:ext cx="7971324" cy="332105"/>
          </a:xfrm>
          <a:prstGeom prst="rect">
            <a:avLst/>
          </a:prstGeom>
          <a:noFill/>
        </p:spPr>
        <p:txBody>
          <a:bodyPr wrap="square" lIns="0" tIns="0" rIns="0" bIns="0" rtlCol="0">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pitchFamily="34" charset="-122"/>
                <a:ea typeface="微软雅黑" panose="020B0503020204020204" pitchFamily="34" charset="-122"/>
                <a:cs typeface="+mn-cs"/>
              </a:rPr>
              <a:t>出处：</a:t>
            </a:r>
            <a:r>
              <a:rPr lang="en-US" altLang="zh-CN" sz="1800" b="0" i="0" dirty="0">
                <a:solidFill>
                  <a:schemeClr val="bg1"/>
                </a:solidFill>
                <a:effectLst/>
                <a:latin typeface="Arial" panose="020B0604020202020204" pitchFamily="34" charset="0"/>
              </a:rPr>
              <a:t>  CRYPTO 2024 Conference</a:t>
            </a:r>
            <a:endParaRPr lang="en-US" altLang="zh-CN" sz="1800" b="0" i="0" dirty="0">
              <a:solidFill>
                <a:schemeClr val="bg1"/>
              </a:solidFill>
              <a:effectLst/>
              <a:latin typeface="Arial" panose="020B0604020202020204" pitchFamily="34" charset="0"/>
            </a:endParaRPr>
          </a:p>
        </p:txBody>
      </p:sp>
      <p:sp>
        <p:nvSpPr>
          <p:cNvPr id="24" name="文本框 23"/>
          <p:cNvSpPr txBox="1"/>
          <p:nvPr/>
        </p:nvSpPr>
        <p:spPr>
          <a:xfrm>
            <a:off x="660399" y="3208391"/>
            <a:ext cx="10504311" cy="608965"/>
          </a:xfrm>
          <a:prstGeom prst="rect">
            <a:avLst/>
          </a:prstGeom>
          <a:noFill/>
        </p:spPr>
        <p:txBody>
          <a:bodyPr wrap="square" lIns="0" tIns="0" rIns="0" bIns="0" rtlCol="0">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lang="en-US" altLang="zh-CN" sz="3600" b="1" spc="300" dirty="0">
                <a:solidFill>
                  <a:prstClr val="white"/>
                </a:solidFill>
                <a:latin typeface="微软雅黑" panose="020B0503020204020204" pitchFamily="34" charset="-122"/>
                <a:ea typeface="微软雅黑" panose="020B0503020204020204" pitchFamily="34" charset="-122"/>
              </a:rPr>
              <a:t>Privacy-Preserving Dijkstra</a:t>
            </a:r>
            <a:endParaRPr lang="en-US" altLang="zh-CN" sz="3600" b="1" spc="300" dirty="0">
              <a:solidFill>
                <a:prstClr val="white"/>
              </a:solidFill>
              <a:latin typeface="微软雅黑" panose="020B0503020204020204" pitchFamily="34" charset="-122"/>
              <a:ea typeface="微软雅黑" panose="020B0503020204020204" pitchFamily="34" charset="-122"/>
            </a:endParaRPr>
          </a:p>
        </p:txBody>
      </p:sp>
      <p:sp>
        <p:nvSpPr>
          <p:cNvPr id="4" name="businessman_126354"/>
          <p:cNvSpPr>
            <a:spLocks noChangeAspect="1"/>
          </p:cNvSpPr>
          <p:nvPr/>
        </p:nvSpPr>
        <p:spPr bwMode="auto">
          <a:xfrm>
            <a:off x="660399" y="4195778"/>
            <a:ext cx="324490" cy="323999"/>
          </a:xfrm>
          <a:custGeom>
            <a:avLst/>
            <a:gdLst>
              <a:gd name="connsiteX0" fmla="*/ 296829 w 606086"/>
              <a:gd name="connsiteY0" fmla="*/ 111836 h 605169"/>
              <a:gd name="connsiteX1" fmla="*/ 345700 w 606086"/>
              <a:gd name="connsiteY1" fmla="*/ 122069 h 605169"/>
              <a:gd name="connsiteX2" fmla="*/ 369424 w 606086"/>
              <a:gd name="connsiteY2" fmla="*/ 144052 h 605169"/>
              <a:gd name="connsiteX3" fmla="*/ 395520 w 606086"/>
              <a:gd name="connsiteY3" fmla="*/ 226770 h 605169"/>
              <a:gd name="connsiteX4" fmla="*/ 392104 w 606086"/>
              <a:gd name="connsiteY4" fmla="*/ 239561 h 605169"/>
              <a:gd name="connsiteX5" fmla="*/ 400360 w 606086"/>
              <a:gd name="connsiteY5" fmla="*/ 274430 h 605169"/>
              <a:gd name="connsiteX6" fmla="*/ 383469 w 606086"/>
              <a:gd name="connsiteY6" fmla="*/ 303708 h 605169"/>
              <a:gd name="connsiteX7" fmla="*/ 324444 w 606086"/>
              <a:gd name="connsiteY7" fmla="*/ 376666 h 605169"/>
              <a:gd name="connsiteX8" fmla="*/ 281172 w 606086"/>
              <a:gd name="connsiteY8" fmla="*/ 376761 h 605169"/>
              <a:gd name="connsiteX9" fmla="*/ 222147 w 606086"/>
              <a:gd name="connsiteY9" fmla="*/ 303708 h 605169"/>
              <a:gd name="connsiteX10" fmla="*/ 205350 w 606086"/>
              <a:gd name="connsiteY10" fmla="*/ 274430 h 605169"/>
              <a:gd name="connsiteX11" fmla="*/ 213701 w 606086"/>
              <a:gd name="connsiteY11" fmla="*/ 239656 h 605169"/>
              <a:gd name="connsiteX12" fmla="*/ 210285 w 606086"/>
              <a:gd name="connsiteY12" fmla="*/ 226959 h 605169"/>
              <a:gd name="connsiteX13" fmla="*/ 210190 w 606086"/>
              <a:gd name="connsiteY13" fmla="*/ 186216 h 605169"/>
              <a:gd name="connsiteX14" fmla="*/ 233914 w 606086"/>
              <a:gd name="connsiteY14" fmla="*/ 144715 h 605169"/>
              <a:gd name="connsiteX15" fmla="*/ 255929 w 606086"/>
              <a:gd name="connsiteY15" fmla="*/ 126523 h 605169"/>
              <a:gd name="connsiteX16" fmla="*/ 277376 w 606086"/>
              <a:gd name="connsiteY16" fmla="*/ 115531 h 605169"/>
              <a:gd name="connsiteX17" fmla="*/ 296829 w 606086"/>
              <a:gd name="connsiteY17" fmla="*/ 111836 h 605169"/>
              <a:gd name="connsiteX18" fmla="*/ 304039 w 606086"/>
              <a:gd name="connsiteY18" fmla="*/ 58271 h 605169"/>
              <a:gd name="connsiteX19" fmla="*/ 59309 w 606086"/>
              <a:gd name="connsiteY19" fmla="*/ 302537 h 605169"/>
              <a:gd name="connsiteX20" fmla="*/ 113398 w 606086"/>
              <a:gd name="connsiteY20" fmla="*/ 455559 h 605169"/>
              <a:gd name="connsiteX21" fmla="*/ 149078 w 606086"/>
              <a:gd name="connsiteY21" fmla="*/ 407331 h 605169"/>
              <a:gd name="connsiteX22" fmla="*/ 236001 w 606086"/>
              <a:gd name="connsiteY22" fmla="*/ 367725 h 605169"/>
              <a:gd name="connsiteX23" fmla="*/ 272155 w 606086"/>
              <a:gd name="connsiteY23" fmla="*/ 481804 h 605169"/>
              <a:gd name="connsiteX24" fmla="*/ 277090 w 606086"/>
              <a:gd name="connsiteY24" fmla="*/ 497249 h 605169"/>
              <a:gd name="connsiteX25" fmla="*/ 293316 w 606086"/>
              <a:gd name="connsiteY25" fmla="*/ 451484 h 605169"/>
              <a:gd name="connsiteX26" fmla="*/ 304039 w 606086"/>
              <a:gd name="connsiteY26" fmla="*/ 397193 h 605169"/>
              <a:gd name="connsiteX27" fmla="*/ 314762 w 606086"/>
              <a:gd name="connsiteY27" fmla="*/ 451484 h 605169"/>
              <a:gd name="connsiteX28" fmla="*/ 330894 w 606086"/>
              <a:gd name="connsiteY28" fmla="*/ 496965 h 605169"/>
              <a:gd name="connsiteX29" fmla="*/ 335829 w 606086"/>
              <a:gd name="connsiteY29" fmla="*/ 481710 h 605169"/>
              <a:gd name="connsiteX30" fmla="*/ 335924 w 606086"/>
              <a:gd name="connsiteY30" fmla="*/ 481994 h 605169"/>
              <a:gd name="connsiteX31" fmla="*/ 341617 w 606086"/>
              <a:gd name="connsiteY31" fmla="*/ 463897 h 605169"/>
              <a:gd name="connsiteX32" fmla="*/ 371983 w 606086"/>
              <a:gd name="connsiteY32" fmla="*/ 367915 h 605169"/>
              <a:gd name="connsiteX33" fmla="*/ 458906 w 606086"/>
              <a:gd name="connsiteY33" fmla="*/ 407426 h 605169"/>
              <a:gd name="connsiteX34" fmla="*/ 494586 w 606086"/>
              <a:gd name="connsiteY34" fmla="*/ 455653 h 605169"/>
              <a:gd name="connsiteX35" fmla="*/ 548770 w 606086"/>
              <a:gd name="connsiteY35" fmla="*/ 302537 h 605169"/>
              <a:gd name="connsiteX36" fmla="*/ 304039 w 606086"/>
              <a:gd name="connsiteY36" fmla="*/ 58271 h 605169"/>
              <a:gd name="connsiteX37" fmla="*/ 302996 w 606086"/>
              <a:gd name="connsiteY37" fmla="*/ 0 h 605169"/>
              <a:gd name="connsiteX38" fmla="*/ 606086 w 606086"/>
              <a:gd name="connsiteY38" fmla="*/ 302537 h 605169"/>
              <a:gd name="connsiteX39" fmla="*/ 302996 w 606086"/>
              <a:gd name="connsiteY39" fmla="*/ 605169 h 605169"/>
              <a:gd name="connsiteX40" fmla="*/ 0 w 606086"/>
              <a:gd name="connsiteY40" fmla="*/ 302537 h 605169"/>
              <a:gd name="connsiteX41" fmla="*/ 302996 w 606086"/>
              <a:gd name="connsiteY41"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6086" h="605169">
                <a:moveTo>
                  <a:pt x="296829" y="111836"/>
                </a:moveTo>
                <a:cubicBezTo>
                  <a:pt x="318086" y="109941"/>
                  <a:pt x="334123" y="115247"/>
                  <a:pt x="345700" y="122069"/>
                </a:cubicBezTo>
                <a:cubicBezTo>
                  <a:pt x="362876" y="131544"/>
                  <a:pt x="369424" y="144052"/>
                  <a:pt x="369424" y="144052"/>
                </a:cubicBezTo>
                <a:cubicBezTo>
                  <a:pt x="369424" y="144052"/>
                  <a:pt x="408806" y="146799"/>
                  <a:pt x="395520" y="226770"/>
                </a:cubicBezTo>
                <a:cubicBezTo>
                  <a:pt x="394761" y="231128"/>
                  <a:pt x="393622" y="235297"/>
                  <a:pt x="392104" y="239561"/>
                </a:cubicBezTo>
                <a:cubicBezTo>
                  <a:pt x="400075" y="238803"/>
                  <a:pt x="409280" y="243351"/>
                  <a:pt x="400360" y="274430"/>
                </a:cubicBezTo>
                <a:cubicBezTo>
                  <a:pt x="394002" y="297075"/>
                  <a:pt x="388023" y="303329"/>
                  <a:pt x="383469" y="303708"/>
                </a:cubicBezTo>
                <a:cubicBezTo>
                  <a:pt x="379293" y="330522"/>
                  <a:pt x="357942" y="364538"/>
                  <a:pt x="324444" y="376666"/>
                </a:cubicBezTo>
                <a:cubicBezTo>
                  <a:pt x="310494" y="381688"/>
                  <a:pt x="295026" y="381688"/>
                  <a:pt x="281172" y="376761"/>
                </a:cubicBezTo>
                <a:cubicBezTo>
                  <a:pt x="247009" y="364728"/>
                  <a:pt x="226322" y="330617"/>
                  <a:pt x="222147" y="303708"/>
                </a:cubicBezTo>
                <a:cubicBezTo>
                  <a:pt x="217782" y="303329"/>
                  <a:pt x="211803" y="297075"/>
                  <a:pt x="205350" y="274430"/>
                </a:cubicBezTo>
                <a:cubicBezTo>
                  <a:pt x="196525" y="243446"/>
                  <a:pt x="205825" y="238898"/>
                  <a:pt x="213701" y="239656"/>
                </a:cubicBezTo>
                <a:cubicBezTo>
                  <a:pt x="212183" y="235392"/>
                  <a:pt x="211044" y="231128"/>
                  <a:pt x="210285" y="226959"/>
                </a:cubicBezTo>
                <a:cubicBezTo>
                  <a:pt x="207533" y="212557"/>
                  <a:pt x="206774" y="199102"/>
                  <a:pt x="210190" y="186216"/>
                </a:cubicBezTo>
                <a:cubicBezTo>
                  <a:pt x="214176" y="169066"/>
                  <a:pt x="223475" y="155327"/>
                  <a:pt x="233914" y="144715"/>
                </a:cubicBezTo>
                <a:cubicBezTo>
                  <a:pt x="240556" y="137609"/>
                  <a:pt x="247958" y="131544"/>
                  <a:pt x="255929" y="126523"/>
                </a:cubicBezTo>
                <a:cubicBezTo>
                  <a:pt x="262382" y="121975"/>
                  <a:pt x="269499" y="118184"/>
                  <a:pt x="277376" y="115531"/>
                </a:cubicBezTo>
                <a:cubicBezTo>
                  <a:pt x="283544" y="113447"/>
                  <a:pt x="289997" y="112215"/>
                  <a:pt x="296829" y="111836"/>
                </a:cubicBezTo>
                <a:close/>
                <a:moveTo>
                  <a:pt x="304039" y="58271"/>
                </a:moveTo>
                <a:cubicBezTo>
                  <a:pt x="168911" y="58271"/>
                  <a:pt x="59309" y="167613"/>
                  <a:pt x="59309" y="302537"/>
                </a:cubicBezTo>
                <a:cubicBezTo>
                  <a:pt x="59309" y="360524"/>
                  <a:pt x="79616" y="413774"/>
                  <a:pt x="113398" y="455559"/>
                </a:cubicBezTo>
                <a:cubicBezTo>
                  <a:pt x="115675" y="435851"/>
                  <a:pt x="124026" y="413584"/>
                  <a:pt x="149078" y="407331"/>
                </a:cubicBezTo>
                <a:cubicBezTo>
                  <a:pt x="196999" y="395203"/>
                  <a:pt x="236001" y="367725"/>
                  <a:pt x="236001" y="367725"/>
                </a:cubicBezTo>
                <a:lnTo>
                  <a:pt x="272155" y="481804"/>
                </a:lnTo>
                <a:lnTo>
                  <a:pt x="277090" y="497249"/>
                </a:lnTo>
                <a:lnTo>
                  <a:pt x="293316" y="451484"/>
                </a:lnTo>
                <a:cubicBezTo>
                  <a:pt x="252797" y="395013"/>
                  <a:pt x="304039" y="397193"/>
                  <a:pt x="304039" y="397193"/>
                </a:cubicBezTo>
                <a:cubicBezTo>
                  <a:pt x="304039" y="397193"/>
                  <a:pt x="355377" y="395013"/>
                  <a:pt x="314762" y="451484"/>
                </a:cubicBezTo>
                <a:lnTo>
                  <a:pt x="330894" y="496965"/>
                </a:lnTo>
                <a:lnTo>
                  <a:pt x="335829" y="481710"/>
                </a:lnTo>
                <a:lnTo>
                  <a:pt x="335924" y="481994"/>
                </a:lnTo>
                <a:lnTo>
                  <a:pt x="341617" y="463897"/>
                </a:lnTo>
                <a:lnTo>
                  <a:pt x="371983" y="367915"/>
                </a:lnTo>
                <a:cubicBezTo>
                  <a:pt x="371983" y="367915"/>
                  <a:pt x="410985" y="395298"/>
                  <a:pt x="458906" y="407426"/>
                </a:cubicBezTo>
                <a:cubicBezTo>
                  <a:pt x="483958" y="413774"/>
                  <a:pt x="492308" y="435945"/>
                  <a:pt x="494586" y="455653"/>
                </a:cubicBezTo>
                <a:cubicBezTo>
                  <a:pt x="528368" y="413774"/>
                  <a:pt x="548770" y="360524"/>
                  <a:pt x="548770" y="302537"/>
                </a:cubicBezTo>
                <a:cubicBezTo>
                  <a:pt x="548770" y="167613"/>
                  <a:pt x="439168" y="58271"/>
                  <a:pt x="304039" y="58271"/>
                </a:cubicBezTo>
                <a:close/>
                <a:moveTo>
                  <a:pt x="302996" y="0"/>
                </a:moveTo>
                <a:cubicBezTo>
                  <a:pt x="470388" y="0"/>
                  <a:pt x="606086" y="135398"/>
                  <a:pt x="606086" y="302537"/>
                </a:cubicBezTo>
                <a:cubicBezTo>
                  <a:pt x="606086" y="469676"/>
                  <a:pt x="470388" y="605169"/>
                  <a:pt x="302996" y="605169"/>
                </a:cubicBezTo>
                <a:cubicBezTo>
                  <a:pt x="135603" y="605169"/>
                  <a:pt x="0" y="469676"/>
                  <a:pt x="0" y="302537"/>
                </a:cubicBezTo>
                <a:cubicBezTo>
                  <a:pt x="0" y="135398"/>
                  <a:pt x="135603" y="0"/>
                  <a:pt x="302996" y="0"/>
                </a:cubicBezTo>
                <a:close/>
              </a:path>
            </a:pathLst>
          </a:custGeom>
          <a:solidFill>
            <a:schemeClr val="bg1"/>
          </a:solidFill>
          <a:ln>
            <a:noFill/>
          </a:ln>
        </p:spPr>
        <p:txBody>
          <a:bodyPr/>
          <a:lstStyle/>
          <a:p>
            <a:endParaRPr lang="zh-CN" altLang="en-US"/>
          </a:p>
        </p:txBody>
      </p:sp>
      <p:sp>
        <p:nvSpPr>
          <p:cNvPr id="7" name="文本框 6"/>
          <p:cNvSpPr txBox="1"/>
          <p:nvPr/>
        </p:nvSpPr>
        <p:spPr>
          <a:xfrm>
            <a:off x="347777" y="6088886"/>
            <a:ext cx="11129554" cy="5219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i="0">
                <a:solidFill>
                  <a:schemeClr val="bg1"/>
                </a:solidFill>
                <a:effectLst/>
                <a:latin typeface="Arial" panose="020B0604020202020204" pitchFamily="34" charset="0"/>
              </a:rPr>
              <a:t>Ostrovsky B. Privacy-preserving dijkstra[C]//Annual International Cryptology Conference. Cham: Springer Nature Switzerland, 2024: 74-110.</a:t>
            </a:r>
            <a:endParaRPr lang="en-US" altLang="zh-CN" sz="1400" b="0" i="0">
              <a:solidFill>
                <a:schemeClr val="bg1"/>
              </a:solidFill>
              <a:effectLst/>
              <a:latin typeface="Arial" panose="020B0604020202020204" pitchFamily="34" charset="0"/>
            </a:endParaRPr>
          </a:p>
        </p:txBody>
      </p:sp>
    </p:spTree>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Purpose</a:t>
            </a:r>
            <a:endParaRPr lang="zh-CN" altLang="en-US" sz="2000" dirty="0">
              <a:latin typeface="+mn-lt"/>
              <a:ea typeface="+mn-ea"/>
            </a:endParaRPr>
          </a:p>
        </p:txBody>
      </p:sp>
      <p:sp>
        <p:nvSpPr>
          <p:cNvPr id="2" name="文本框 1"/>
          <p:cNvSpPr txBox="1"/>
          <p:nvPr/>
        </p:nvSpPr>
        <p:spPr>
          <a:xfrm>
            <a:off x="499110" y="1769745"/>
            <a:ext cx="11193780" cy="2861310"/>
          </a:xfrm>
          <a:prstGeom prst="rect">
            <a:avLst/>
          </a:prstGeom>
          <a:noFill/>
        </p:spPr>
        <p:txBody>
          <a:bodyPr wrap="square" rtlCol="0">
            <a:spAutoFit/>
          </a:bodyPr>
          <a:lstStyle/>
          <a:p>
            <a:pPr indent="0">
              <a:buNone/>
            </a:pPr>
            <a:r>
              <a:rPr lang="en-US" altLang="zh-CN" dirty="0"/>
              <a:t>Graphshield</a:t>
            </a:r>
            <a:r>
              <a:rPr lang="zh-CN" altLang="en-US" dirty="0"/>
              <a:t>可以支持动态性却有图结构上的较大泄露，且速度较慢；</a:t>
            </a:r>
            <a:r>
              <a:rPr lang="en-US" altLang="zh-CN" dirty="0"/>
              <a:t>PathGES</a:t>
            </a:r>
            <a:r>
              <a:rPr lang="zh-CN" altLang="en-US" dirty="0"/>
              <a:t>速度快，保护了图结构，但同样有访问模式上的泄露，且无法支持动态性，预计算和存储开销巨大。</a:t>
            </a:r>
            <a:endParaRPr lang="zh-CN" altLang="en-US" dirty="0"/>
          </a:p>
          <a:p>
            <a:pPr indent="0">
              <a:buNone/>
            </a:pPr>
            <a:r>
              <a:rPr lang="en-US" altLang="zh-CN" dirty="0"/>
              <a:t>Privacy-Preserving Dijkstra</a:t>
            </a:r>
            <a:r>
              <a:rPr lang="zh-CN" altLang="en-US" dirty="0"/>
              <a:t>论文从算法角度构建了一种泄露极小的</a:t>
            </a:r>
            <a:r>
              <a:rPr lang="en-US" altLang="zh-CN" dirty="0"/>
              <a:t>Dijkstra</a:t>
            </a:r>
            <a:r>
              <a:rPr lang="zh-CN" altLang="en-US" dirty="0"/>
              <a:t>算法。</a:t>
            </a:r>
            <a:r>
              <a:rPr lang="en-US" altLang="zh-CN" dirty="0"/>
              <a:t> </a:t>
            </a:r>
            <a:r>
              <a:rPr lang="zh-CN" altLang="en-US" dirty="0"/>
              <a:t>该算法在秘密共享和多方安全计算</a:t>
            </a:r>
            <a:r>
              <a:rPr lang="en-US" altLang="zh-CN" dirty="0"/>
              <a:t>(MPC)</a:t>
            </a:r>
            <a:r>
              <a:rPr lang="zh-CN" altLang="en-US" dirty="0"/>
              <a:t>技术上进行搭建，整个计算过程仅向服务器泄露图的节点数量和边数量。</a:t>
            </a:r>
            <a:endParaRPr lang="en-US" altLang="zh-CN" dirty="0">
              <a:sym typeface="+mn-ea"/>
            </a:endParaRPr>
          </a:p>
          <a:p>
            <a:pPr indent="0">
              <a:buNone/>
            </a:pPr>
            <a:endParaRPr lang="en-US" altLang="zh-CN" dirty="0"/>
          </a:p>
          <a:p>
            <a:pPr indent="0">
              <a:buNone/>
            </a:pPr>
            <a:r>
              <a:rPr lang="zh-CN" altLang="en-US" dirty="0"/>
              <a:t>一种常见的数据保护形式是结合秘密共享和多方安全计算，然而仅仅依靠这两种技术不能很好的保护数据全部隐私，不仅存储中的数据本身需要保护，数据的访问位置和访问顺序也需要保护，即访问模式。这可以通过</a:t>
            </a:r>
            <a:r>
              <a:rPr lang="en-US" altLang="zh-CN" dirty="0">
                <a:sym typeface="+mn-ea"/>
              </a:rPr>
              <a:t>Oblivious Random Access Machine(ORAM)</a:t>
            </a:r>
            <a:r>
              <a:rPr lang="zh-CN" altLang="en-US" dirty="0">
                <a:sym typeface="+mn-ea"/>
              </a:rPr>
              <a:t>实现。传统的</a:t>
            </a:r>
            <a:r>
              <a:rPr lang="en-US" altLang="zh-CN" dirty="0">
                <a:sym typeface="+mn-ea"/>
              </a:rPr>
              <a:t>ORAM</a:t>
            </a:r>
            <a:r>
              <a:rPr lang="zh-CN" altLang="en-US" dirty="0">
                <a:sym typeface="+mn-ea"/>
              </a:rPr>
              <a:t>需要频繁的用户</a:t>
            </a:r>
            <a:r>
              <a:rPr lang="en-US" altLang="zh-CN" dirty="0">
                <a:sym typeface="+mn-ea"/>
              </a:rPr>
              <a:t>-</a:t>
            </a:r>
            <a:r>
              <a:rPr lang="zh-CN" altLang="en-US" dirty="0">
                <a:sym typeface="+mn-ea"/>
              </a:rPr>
              <a:t>服务器交互和用户端解密。</a:t>
            </a:r>
            <a:r>
              <a:rPr lang="en-US" altLang="zh-CN" dirty="0">
                <a:sym typeface="+mn-ea"/>
              </a:rPr>
              <a:t> </a:t>
            </a:r>
            <a:endParaRPr lang="en-US" altLang="zh-CN" dirty="0">
              <a:sym typeface="+mn-ea"/>
            </a:endParaRPr>
          </a:p>
          <a:p>
            <a:pPr indent="0">
              <a:buNone/>
            </a:pPr>
            <a:endParaRPr lang="en-US" altLang="zh-CN" dirty="0"/>
          </a:p>
          <a:p>
            <a:pPr indent="0">
              <a:buNone/>
            </a:pPr>
            <a:r>
              <a:rPr lang="zh-CN" altLang="en-US" dirty="0"/>
              <a:t>将多方安全计算和</a:t>
            </a:r>
            <a:r>
              <a:rPr lang="en-US" altLang="zh-CN" dirty="0"/>
              <a:t>ORAM</a:t>
            </a:r>
            <a:r>
              <a:rPr lang="zh-CN" altLang="en-US" dirty="0"/>
              <a:t>结合可以实现更高安全的数据保护，同时整个计算过程无需用户频繁参与</a:t>
            </a:r>
            <a:r>
              <a:rPr lang="zh-CN" dirty="0"/>
              <a:t>。</a:t>
            </a:r>
            <a:endParaRPr lang="zh-CN" dirty="0"/>
          </a:p>
        </p:txBody>
      </p:sp>
    </p:spTree>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Contribution</a:t>
            </a:r>
            <a:endParaRPr lang="zh-CN" altLang="en-US" sz="2000" dirty="0">
              <a:latin typeface="+mn-lt"/>
              <a:ea typeface="+mn-ea"/>
            </a:endParaRPr>
          </a:p>
        </p:txBody>
      </p:sp>
      <mc:AlternateContent xmlns:mc="http://schemas.openxmlformats.org/markup-compatibility/2006">
        <mc:Choice xmlns:a14="http://schemas.microsoft.com/office/drawing/2010/main" Requires="a14">
          <p:sp>
            <p:nvSpPr>
              <p:cNvPr id="2" name="文本框 1"/>
              <p:cNvSpPr txBox="1"/>
              <p:nvPr/>
            </p:nvSpPr>
            <p:spPr>
              <a:xfrm>
                <a:off x="454660" y="1511300"/>
                <a:ext cx="11193780" cy="3692525"/>
              </a:xfrm>
              <a:prstGeom prst="rect">
                <a:avLst/>
              </a:prstGeom>
              <a:noFill/>
            </p:spPr>
            <p:txBody>
              <a:bodyPr wrap="square" rtlCol="0">
                <a:spAutoFit/>
              </a:bodyPr>
              <a:lstStyle/>
              <a:p>
                <a:pPr indent="0">
                  <a:buNone/>
                </a:pPr>
                <a:r>
                  <a:rPr lang="zh-CN" altLang="en-US" dirty="0"/>
                  <a:t>本文实现了：</a:t>
                </a:r>
                <a:endParaRPr lang="zh-CN" altLang="en-US" dirty="0"/>
              </a:p>
              <a:p>
                <a:pPr marL="342900" indent="-342900">
                  <a:buAutoNum type="arabicPeriod"/>
                </a:pPr>
                <a:r>
                  <a:rPr lang="en-US" altLang="zh-CN" dirty="0"/>
                  <a:t>Graph Conversions for MPC</a:t>
                </a:r>
                <a:r>
                  <a:rPr lang="zh-CN" altLang="en-US" dirty="0"/>
                  <a:t>（</a:t>
                </a:r>
                <a:r>
                  <a:rPr lang="en-US" altLang="zh-CN" dirty="0"/>
                  <a:t>MPC</a:t>
                </a:r>
                <a:r>
                  <a:rPr lang="zh-CN" altLang="en-US" dirty="0"/>
                  <a:t>下的图转换）</a:t>
                </a:r>
                <a:r>
                  <a:rPr lang="en-US" altLang="zh-CN" dirty="0"/>
                  <a:t>: Given a graph </a:t>
                </a:r>
                <a14:m>
                  <m:oMath xmlns:m="http://schemas.openxmlformats.org/officeDocument/2006/math">
                    <m:r>
                      <m:rPr>
                        <m:sty m:val="p"/>
                      </m:rPr>
                      <a:rPr lang="en-US" altLang="zh-CN" dirty="0">
                        <a:latin typeface="Cambria Math" panose="02040503050406030204" pitchFamily="18" charset="0"/>
                        <a:cs typeface="Cambria Math" panose="02040503050406030204" pitchFamily="18" charset="0"/>
                      </a:rPr>
                      <m:t>G</m:t>
                    </m:r>
                    <m:r>
                      <a:rPr lang="en-US" altLang="zh-CN" dirty="0">
                        <a:latin typeface="Cambria Math" panose="02040503050406030204" pitchFamily="18" charset="0"/>
                        <a:cs typeface="Cambria Math" panose="02040503050406030204" pitchFamily="18" charset="0"/>
                      </a:rPr>
                      <m:t>(</m:t>
                    </m:r>
                    <m:r>
                      <m:rPr>
                        <m:sty m:val="p"/>
                      </m:rPr>
                      <a:rPr lang="en-US" altLang="zh-CN" dirty="0">
                        <a:latin typeface="Cambria Math" panose="02040503050406030204" pitchFamily="18" charset="0"/>
                        <a:cs typeface="Cambria Math" panose="02040503050406030204" pitchFamily="18" charset="0"/>
                      </a:rPr>
                      <m:t>V</m:t>
                    </m:r>
                    <m:r>
                      <a:rPr lang="en-US" altLang="zh-CN" dirty="0">
                        <a:latin typeface="Cambria Math" panose="02040503050406030204" pitchFamily="18" charset="0"/>
                        <a:cs typeface="Cambria Math" panose="02040503050406030204" pitchFamily="18" charset="0"/>
                      </a:rPr>
                      <m:t>, </m:t>
                    </m:r>
                    <m:r>
                      <m:rPr>
                        <m:sty m:val="p"/>
                      </m:rPr>
                      <a:rPr lang="en-US" altLang="zh-CN" dirty="0">
                        <a:latin typeface="Cambria Math" panose="02040503050406030204" pitchFamily="18" charset="0"/>
                        <a:cs typeface="Cambria Math" panose="02040503050406030204" pitchFamily="18" charset="0"/>
                      </a:rPr>
                      <m:t>E</m:t>
                    </m:r>
                    <m:r>
                      <a:rPr lang="en-US" altLang="zh-CN" dirty="0">
                        <a:latin typeface="Cambria Math" panose="02040503050406030204" pitchFamily="18" charset="0"/>
                        <a:cs typeface="Cambria Math" panose="02040503050406030204" pitchFamily="18" charset="0"/>
                      </a:rPr>
                      <m:t>)</m:t>
                    </m:r>
                  </m:oMath>
                </a14:m>
                <a:r>
                  <a:rPr lang="en-US" altLang="zh-CN" dirty="0"/>
                  <a:t>, represented as a </a:t>
                </a:r>
                <a:r>
                  <a:rPr lang="en-US" altLang="zh-CN" dirty="0">
                    <a:highlight>
                      <a:srgbClr val="FFFF00"/>
                    </a:highlight>
                  </a:rPr>
                  <a:t>secret-sharing of an adjacency list</a:t>
                </a:r>
                <a:r>
                  <a:rPr lang="en-US" altLang="zh-CN" dirty="0"/>
                  <a:t>, it shows how to </a:t>
                </a:r>
                <a:r>
                  <a:rPr lang="en-US" altLang="zh-CN" dirty="0">
                    <a:highlight>
                      <a:srgbClr val="00FFFF"/>
                    </a:highlight>
                  </a:rPr>
                  <a:t>obliviously</a:t>
                </a:r>
                <a:r>
                  <a:rPr lang="en-US" altLang="zh-CN" dirty="0"/>
                  <a:t> convert it into an </a:t>
                </a:r>
                <a:r>
                  <a:rPr lang="en-US" altLang="zh-CN" dirty="0">
                    <a:highlight>
                      <a:srgbClr val="00FF00"/>
                    </a:highlight>
                  </a:rPr>
                  <a:t>alternative, MPC-friendly secret-shared representation</a:t>
                </a:r>
                <a:r>
                  <a:rPr lang="en-US" altLang="zh-CN" dirty="0"/>
                  <a:t>, so-called d-NORMALIZED REPLICATED ADJACENCY LIST (d-normalized).</a:t>
                </a:r>
                <a:endParaRPr lang="en-US" altLang="zh-CN" dirty="0"/>
              </a:p>
              <a:p>
                <a:pPr marL="342900" indent="-342900">
                  <a:buAutoNum type="arabicPeriod"/>
                </a:pPr>
                <a:r>
                  <a:rPr lang="en-US" altLang="zh-CN" dirty="0"/>
                  <a:t>Oblivious Priority Queue with Parallel Decrease Key</a:t>
                </a:r>
                <a:r>
                  <a:rPr lang="zh-CN" altLang="en-US" dirty="0"/>
                  <a:t>（支持并行键值减少的不经意优先队列）</a:t>
                </a:r>
                <a:r>
                  <a:rPr lang="en-US" altLang="zh-CN" dirty="0"/>
                  <a:t>: It modifies former Oblivious Priority Queue to match their model and allow for parallel decrease-keys. The new construction remains the same work complexity but </a:t>
                </a:r>
                <a:r>
                  <a:rPr lang="en-US" altLang="zh-CN" dirty="0">
                    <a:highlight>
                      <a:srgbClr val="00FF00"/>
                    </a:highlight>
                  </a:rPr>
                  <a:t>improves amortized round complexity to </a:t>
                </a:r>
                <a14:m>
                  <m:oMath xmlns:m="http://schemas.openxmlformats.org/officeDocument/2006/math">
                    <m:r>
                      <a:rPr lang="en-US" altLang="zh-CN" i="1" dirty="0">
                        <a:highlight>
                          <a:srgbClr val="00FF00"/>
                        </a:highlight>
                        <a:latin typeface="Cambria Math" panose="02040503050406030204" pitchFamily="18" charset="0"/>
                        <a:cs typeface="Cambria Math" panose="02040503050406030204" pitchFamily="18" charset="0"/>
                      </a:rPr>
                      <m:t>𝑂</m:t>
                    </m:r>
                    <m:r>
                      <a:rPr lang="en-US" altLang="zh-CN" i="1" dirty="0">
                        <a:highlight>
                          <a:srgbClr val="00FF00"/>
                        </a:highlight>
                        <a:latin typeface="Cambria Math" panose="02040503050406030204" pitchFamily="18" charset="0"/>
                        <a:cs typeface="Cambria Math" panose="02040503050406030204" pitchFamily="18" charset="0"/>
                      </a:rPr>
                      <m:t>(</m:t>
                    </m:r>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r>
                          <a:rPr lang="en-US" altLang="zh-CN" i="1" dirty="0">
                            <a:highlight>
                              <a:srgbClr val="00FF00"/>
                            </a:highlight>
                            <a:latin typeface="Cambria Math" panose="02040503050406030204" pitchFamily="18" charset="0"/>
                            <a:cs typeface="Cambria Math" panose="02040503050406030204" pitchFamily="18" charset="0"/>
                          </a:rPr>
                          <m:t>𝑛</m:t>
                        </m:r>
                      </m:e>
                    </m:func>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r>
                                  <a:rPr lang="en-US" altLang="zh-CN" i="1" dirty="0">
                                    <a:highlight>
                                      <a:srgbClr val="00FF00"/>
                                    </a:highlight>
                                    <a:latin typeface="Cambria Math" panose="02040503050406030204" pitchFamily="18" charset="0"/>
                                    <a:cs typeface="Cambria Math" panose="02040503050406030204" pitchFamily="18" charset="0"/>
                                  </a:rPr>
                                  <m:t>𝑛</m:t>
                                </m:r>
                              </m:e>
                            </m:func>
                          </m:e>
                        </m:func>
                      </m:e>
                    </m:func>
                    <m:r>
                      <a:rPr lang="en-US" altLang="zh-CN" i="1" dirty="0">
                        <a:highlight>
                          <a:srgbClr val="00FF00"/>
                        </a:highlight>
                        <a:latin typeface="Cambria Math" panose="02040503050406030204" pitchFamily="18" charset="0"/>
                        <a:cs typeface="Cambria Math" panose="02040503050406030204" pitchFamily="18" charset="0"/>
                      </a:rPr>
                      <m:t>)</m:t>
                    </m:r>
                  </m:oMath>
                </a14:m>
                <a:r>
                  <a:rPr lang="en-US" altLang="zh-CN" dirty="0"/>
                  <a:t>.</a:t>
                </a:r>
                <a:endParaRPr lang="en-US" altLang="zh-CN" dirty="0"/>
              </a:p>
              <a:p>
                <a:r>
                  <a:rPr lang="en-US" altLang="zh-CN" dirty="0"/>
                  <a:t>The new data structure improves underlying graph algorithms’ round, computation, and communication complexity. It demonstrates the power of new data structures by designing a privacy-preserving Dijkstra’s single-source shortest-path algorithm that simultaneously </a:t>
                </a:r>
                <a:r>
                  <a:rPr lang="en-US" altLang="zh-CN" dirty="0">
                    <a:highlight>
                      <a:srgbClr val="00FF00"/>
                    </a:highlight>
                  </a:rPr>
                  <a:t>achieves </a:t>
                </a:r>
                <a14:m>
                  <m:oMath xmlns:m="http://schemas.openxmlformats.org/officeDocument/2006/math">
                    <m:r>
                      <a:rPr lang="en-US" altLang="zh-CN" i="1" dirty="0">
                        <a:highlight>
                          <a:srgbClr val="00FF00"/>
                        </a:highlight>
                        <a:latin typeface="Cambria Math" panose="02040503050406030204" pitchFamily="18" charset="0"/>
                        <a:cs typeface="Cambria Math" panose="02040503050406030204" pitchFamily="18" charset="0"/>
                      </a:rPr>
                      <m:t>𝑂</m:t>
                    </m:r>
                    <m:r>
                      <a:rPr lang="en-US" altLang="zh-CN" i="1" dirty="0">
                        <a:highlight>
                          <a:srgbClr val="00FF00"/>
                        </a:highlight>
                        <a:latin typeface="Cambria Math" panose="02040503050406030204" pitchFamily="18" charset="0"/>
                        <a:cs typeface="Cambria Math" panose="02040503050406030204" pitchFamily="18" charset="0"/>
                      </a:rPr>
                      <m:t>(</m:t>
                    </m:r>
                    <m:r>
                      <a:rPr lang="en-US" altLang="zh-CN" dirty="0">
                        <a:highlight>
                          <a:srgbClr val="00FF00"/>
                        </a:highlight>
                        <a:latin typeface="Cambria Math" panose="02040503050406030204" pitchFamily="18" charset="0"/>
                        <a:cs typeface="Cambria Math" panose="02040503050406030204" pitchFamily="18" charset="0"/>
                      </a:rPr>
                      <m:t>(</m:t>
                    </m:r>
                    <m:r>
                      <m:rPr>
                        <m:sty m:val="p"/>
                      </m:rPr>
                      <a:rPr lang="en-US" altLang="zh-CN" dirty="0">
                        <a:highlight>
                          <a:srgbClr val="00FF00"/>
                        </a:highlight>
                        <a:latin typeface="Cambria Math" panose="02040503050406030204" pitchFamily="18" charset="0"/>
                        <a:cs typeface="Cambria Math" panose="02040503050406030204" pitchFamily="18" charset="0"/>
                      </a:rPr>
                      <m:t>V</m:t>
                    </m:r>
                    <m:r>
                      <a:rPr lang="en-US" altLang="zh-CN" dirty="0">
                        <a:highlight>
                          <a:srgbClr val="00FF00"/>
                        </a:highlight>
                        <a:latin typeface="Cambria Math" panose="02040503050406030204" pitchFamily="18" charset="0"/>
                        <a:cs typeface="Cambria Math" panose="02040503050406030204" pitchFamily="18" charset="0"/>
                      </a:rPr>
                      <m:t>+</m:t>
                    </m:r>
                    <m:r>
                      <m:rPr>
                        <m:sty m:val="p"/>
                      </m:rPr>
                      <a:rPr lang="en-US" altLang="zh-CN" dirty="0">
                        <a:highlight>
                          <a:srgbClr val="00FF00"/>
                        </a:highlight>
                        <a:latin typeface="Cambria Math" panose="02040503050406030204" pitchFamily="18" charset="0"/>
                        <a:cs typeface="Cambria Math" panose="02040503050406030204" pitchFamily="18" charset="0"/>
                      </a:rPr>
                      <m:t>E</m:t>
                    </m:r>
                    <m:r>
                      <a:rPr lang="en-US" altLang="zh-CN" dirty="0">
                        <a:highlight>
                          <a:srgbClr val="00FF00"/>
                        </a:highlight>
                        <a:latin typeface="Cambria Math" panose="02040503050406030204" pitchFamily="18" charset="0"/>
                        <a:cs typeface="Cambria Math" panose="02040503050406030204" pitchFamily="18" charset="0"/>
                      </a:rPr>
                      <m:t>)∙</m:t>
                    </m:r>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r>
                          <a:rPr lang="en-US" altLang="zh-CN" i="1" dirty="0">
                            <a:highlight>
                              <a:srgbClr val="00FF00"/>
                            </a:highlight>
                            <a:latin typeface="Cambria Math" panose="02040503050406030204" pitchFamily="18" charset="0"/>
                            <a:cs typeface="Cambria Math" panose="02040503050406030204" pitchFamily="18" charset="0"/>
                          </a:rPr>
                          <m:t>𝑉</m:t>
                        </m:r>
                      </m:e>
                    </m:func>
                    <m:r>
                      <a:rPr lang="en-US" altLang="zh-CN" i="1" dirty="0">
                        <a:highlight>
                          <a:srgbClr val="00FF00"/>
                        </a:highlight>
                        <a:latin typeface="Cambria Math" panose="02040503050406030204" pitchFamily="18" charset="0"/>
                        <a:cs typeface="Cambria Math" panose="02040503050406030204" pitchFamily="18" charset="0"/>
                      </a:rPr>
                      <m:t>)</m:t>
                    </m:r>
                  </m:oMath>
                </a14:m>
                <a:r>
                  <a:rPr lang="en-US" altLang="zh-CN" dirty="0">
                    <a:highlight>
                      <a:srgbClr val="00FF00"/>
                    </a:highlight>
                  </a:rPr>
                  <a:t> secure operations and </a:t>
                </a:r>
                <a14:m>
                  <m:oMath xmlns:m="http://schemas.openxmlformats.org/officeDocument/2006/math">
                    <m:r>
                      <a:rPr lang="en-US" altLang="zh-CN" i="1" dirty="0">
                        <a:highlight>
                          <a:srgbClr val="00FF00"/>
                        </a:highlight>
                        <a:latin typeface="Cambria Math" panose="02040503050406030204" pitchFamily="18" charset="0"/>
                        <a:cs typeface="Cambria Math" panose="02040503050406030204" pitchFamily="18" charset="0"/>
                      </a:rPr>
                      <m:t>𝑂</m:t>
                    </m:r>
                    <m:r>
                      <a:rPr lang="en-US" altLang="zh-CN" i="1" dirty="0">
                        <a:highlight>
                          <a:srgbClr val="00FF00"/>
                        </a:highlight>
                        <a:latin typeface="Cambria Math" panose="02040503050406030204" pitchFamily="18" charset="0"/>
                        <a:cs typeface="Cambria Math" panose="02040503050406030204" pitchFamily="18" charset="0"/>
                      </a:rPr>
                      <m:t>(</m:t>
                    </m:r>
                    <m:r>
                      <a:rPr lang="en-US" altLang="zh-CN" i="1" dirty="0">
                        <a:highlight>
                          <a:srgbClr val="00FF00"/>
                        </a:highlight>
                        <a:latin typeface="Cambria Math" panose="02040503050406030204" pitchFamily="18" charset="0"/>
                        <a:cs typeface="Cambria Math" panose="02040503050406030204" pitchFamily="18" charset="0"/>
                      </a:rPr>
                      <m:t>𝑉</m:t>
                    </m:r>
                    <m:r>
                      <a:rPr lang="en-US" altLang="zh-CN" i="1" dirty="0">
                        <a:highlight>
                          <a:srgbClr val="00FF00"/>
                        </a:highlight>
                        <a:latin typeface="Cambria Math" panose="02040503050406030204" pitchFamily="18" charset="0"/>
                        <a:cs typeface="Cambria Math" panose="02040503050406030204" pitchFamily="18" charset="0"/>
                      </a:rPr>
                      <m:t>∙</m:t>
                    </m:r>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r>
                          <a:rPr lang="en-US" altLang="zh-CN" i="1" dirty="0">
                            <a:highlight>
                              <a:srgbClr val="00FF00"/>
                            </a:highlight>
                            <a:latin typeface="Cambria Math" panose="02040503050406030204" pitchFamily="18" charset="0"/>
                            <a:cs typeface="Cambria Math" panose="02040503050406030204" pitchFamily="18" charset="0"/>
                          </a:rPr>
                          <m:t>𝑉</m:t>
                        </m:r>
                      </m:e>
                    </m:func>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a:rPr lang="en-US" altLang="zh-CN" dirty="0">
                            <a:highlight>
                              <a:srgbClr val="00FF00"/>
                            </a:highlight>
                            <a:latin typeface="Cambria Math" panose="02040503050406030204" pitchFamily="18" charset="0"/>
                            <a:cs typeface="Cambria Math" panose="02040503050406030204" pitchFamily="18" charset="0"/>
                          </a:rPr>
                          <m:t>∙</m:t>
                        </m:r>
                        <m:r>
                          <m:rPr>
                            <m:sty m:val="p"/>
                          </m:rPr>
                          <a:rPr lang="en-US" altLang="zh-CN" dirty="0">
                            <a:highlight>
                              <a:srgbClr val="00FF00"/>
                            </a:highlight>
                            <a:latin typeface="Cambria Math" panose="02040503050406030204" pitchFamily="18" charset="0"/>
                            <a:cs typeface="Cambria Math" panose="02040503050406030204" pitchFamily="18" charset="0"/>
                          </a:rPr>
                          <m:t>log</m:t>
                        </m:r>
                      </m:fName>
                      <m:e>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func>
                              <m:funcPr>
                                <m:ctrlPr>
                                  <a:rPr lang="en-US" altLang="zh-CN" dirty="0">
                                    <a:highlight>
                                      <a:srgbClr val="00FF00"/>
                                    </a:highlight>
                                    <a:latin typeface="Cambria Math" panose="02040503050406030204" pitchFamily="18" charset="0"/>
                                    <a:cs typeface="Cambria Math" panose="02040503050406030204" pitchFamily="18" charset="0"/>
                                  </a:rPr>
                                </m:ctrlPr>
                              </m:funcPr>
                              <m:fName>
                                <m:r>
                                  <m:rPr>
                                    <m:sty m:val="p"/>
                                  </m:rPr>
                                  <a:rPr lang="en-US" altLang="zh-CN" dirty="0">
                                    <a:highlight>
                                      <a:srgbClr val="00FF00"/>
                                    </a:highlight>
                                    <a:latin typeface="Cambria Math" panose="02040503050406030204" pitchFamily="18" charset="0"/>
                                    <a:cs typeface="Cambria Math" panose="02040503050406030204" pitchFamily="18" charset="0"/>
                                  </a:rPr>
                                  <m:t>log</m:t>
                                </m:r>
                              </m:fName>
                              <m:e>
                                <m:r>
                                  <a:rPr lang="en-US" altLang="zh-CN" i="1" dirty="0">
                                    <a:highlight>
                                      <a:srgbClr val="00FF00"/>
                                    </a:highlight>
                                    <a:latin typeface="Cambria Math" panose="02040503050406030204" pitchFamily="18" charset="0"/>
                                    <a:cs typeface="Cambria Math" panose="02040503050406030204" pitchFamily="18" charset="0"/>
                                  </a:rPr>
                                  <m:t>𝑉</m:t>
                                </m:r>
                              </m:e>
                            </m:func>
                          </m:e>
                        </m:func>
                      </m:e>
                    </m:func>
                    <m:r>
                      <a:rPr lang="en-US" altLang="zh-CN" i="1" dirty="0">
                        <a:highlight>
                          <a:srgbClr val="00FF00"/>
                        </a:highlight>
                        <a:latin typeface="Cambria Math" panose="02040503050406030204" pitchFamily="18" charset="0"/>
                        <a:cs typeface="Cambria Math" panose="02040503050406030204" pitchFamily="18" charset="0"/>
                      </a:rPr>
                      <m:t>)</m:t>
                    </m:r>
                  </m:oMath>
                </a14:m>
                <a:r>
                  <a:rPr lang="en-US" altLang="zh-CN" dirty="0">
                    <a:highlight>
                      <a:srgbClr val="00FF00"/>
                    </a:highlight>
                  </a:rPr>
                  <a:t> rounds.</a:t>
                </a:r>
                <a:endParaRPr lang="en-US" altLang="zh-CN" dirty="0">
                  <a:highlight>
                    <a:srgbClr val="00FF00"/>
                  </a:highlight>
                </a:endParaRPr>
              </a:p>
            </p:txBody>
          </p:sp>
        </mc:Choice>
        <mc:Fallback>
          <p:sp>
            <p:nvSpPr>
              <p:cNvPr id="2" name="文本框 1"/>
              <p:cNvSpPr txBox="1">
                <a:spLocks noRot="1" noChangeAspect="1" noMove="1" noResize="1" noEditPoints="1" noAdjustHandles="1" noChangeArrowheads="1" noChangeShapeType="1" noTextEdit="1"/>
              </p:cNvSpPr>
              <p:nvPr/>
            </p:nvSpPr>
            <p:spPr>
              <a:xfrm>
                <a:off x="454660" y="1511300"/>
                <a:ext cx="11193780" cy="3692525"/>
              </a:xfrm>
              <a:prstGeom prst="rect">
                <a:avLst/>
              </a:prstGeom>
              <a:blipFill rotWithShape="1">
                <a:blip r:embed="rId1"/>
                <a:stretch>
                  <a:fillRect/>
                </a:stretch>
              </a:blipFill>
            </p:spPr>
            <p:txBody>
              <a:bodyPr/>
              <a:lstStyle/>
              <a:p>
                <a:r>
                  <a:rPr lang="zh-CN" altLang="en-US">
                    <a:noFill/>
                  </a:rPr>
                  <a:t> </a:t>
                </a:r>
              </a:p>
            </p:txBody>
          </p:sp>
        </mc:Fallback>
      </mc:AlternateContent>
    </p:spTree>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2"/>
            <a:ext cx="8643848" cy="368300"/>
          </a:xfrm>
        </p:spPr>
        <p:txBody>
          <a:bodyPr/>
          <a:lstStyle/>
          <a:p>
            <a:r>
              <a:rPr lang="en-US" altLang="zh-CN" sz="2000" dirty="0">
                <a:latin typeface="+mn-lt"/>
                <a:ea typeface="+mn-ea"/>
              </a:rPr>
              <a:t>Comparison</a:t>
            </a:r>
            <a:endParaRPr lang="zh-CN" altLang="en-US" sz="2000" dirty="0">
              <a:latin typeface="+mn-lt"/>
              <a:ea typeface="+mn-ea"/>
            </a:endParaRPr>
          </a:p>
        </p:txBody>
      </p:sp>
      <p:pic>
        <p:nvPicPr>
          <p:cNvPr id="2" name="图片 1"/>
          <p:cNvPicPr>
            <a:picLocks noChangeAspect="1"/>
          </p:cNvPicPr>
          <p:nvPr/>
        </p:nvPicPr>
        <p:blipFill>
          <a:blip r:embed="rId1"/>
          <a:stretch>
            <a:fillRect/>
          </a:stretch>
        </p:blipFill>
        <p:spPr>
          <a:xfrm>
            <a:off x="749300" y="1057275"/>
            <a:ext cx="10693400" cy="4743450"/>
          </a:xfrm>
          <a:prstGeom prst="rect">
            <a:avLst/>
          </a:prstGeom>
        </p:spPr>
      </p:pic>
    </p:spTree>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rPr>
              <a:t>Building Blocks</a:t>
            </a:r>
            <a:endParaRPr lang="en-US" altLang="zh-CN" sz="2000" dirty="0">
              <a:latin typeface="+mn-lt"/>
              <a:ea typeface="+mn-ea"/>
            </a:endParaRPr>
          </a:p>
        </p:txBody>
      </p:sp>
      <p:pic>
        <p:nvPicPr>
          <p:cNvPr id="3" name="图片 2"/>
          <p:cNvPicPr>
            <a:picLocks noChangeAspect="1"/>
          </p:cNvPicPr>
          <p:nvPr/>
        </p:nvPicPr>
        <p:blipFill>
          <a:blip r:embed="rId1"/>
          <a:stretch>
            <a:fillRect/>
          </a:stretch>
        </p:blipFill>
        <p:spPr>
          <a:xfrm>
            <a:off x="1449070" y="924560"/>
            <a:ext cx="3644265" cy="2626995"/>
          </a:xfrm>
          <a:prstGeom prst="rect">
            <a:avLst/>
          </a:prstGeom>
        </p:spPr>
      </p:pic>
      <p:sp>
        <p:nvSpPr>
          <p:cNvPr id="6" name="文本框 5"/>
          <p:cNvSpPr txBox="1"/>
          <p:nvPr/>
        </p:nvSpPr>
        <p:spPr>
          <a:xfrm>
            <a:off x="5730240" y="1715135"/>
            <a:ext cx="4876165" cy="922020"/>
          </a:xfrm>
          <a:prstGeom prst="rect">
            <a:avLst/>
          </a:prstGeom>
          <a:noFill/>
        </p:spPr>
        <p:txBody>
          <a:bodyPr wrap="square" rtlCol="0">
            <a:spAutoFit/>
          </a:bodyPr>
          <a:p>
            <a:r>
              <a:rPr lang="en-US" altLang="zh-CN"/>
              <a:t>Arithmetic Black Box functionalities(ABB)</a:t>
            </a:r>
            <a:r>
              <a:rPr lang="zh-CN" altLang="en-US"/>
              <a:t>支持秘密共享下加法、乘法、幂运算、最小值、最大值、判等和比特分解</a:t>
            </a:r>
            <a:endParaRPr lang="en-US" altLang="zh-CN"/>
          </a:p>
        </p:txBody>
      </p:sp>
      <p:pic>
        <p:nvPicPr>
          <p:cNvPr id="7" name="图片 6"/>
          <p:cNvPicPr>
            <a:picLocks noChangeAspect="1"/>
          </p:cNvPicPr>
          <p:nvPr/>
        </p:nvPicPr>
        <p:blipFill>
          <a:blip r:embed="rId2"/>
          <a:stretch>
            <a:fillRect/>
          </a:stretch>
        </p:blipFill>
        <p:spPr>
          <a:xfrm>
            <a:off x="1252220" y="3617595"/>
            <a:ext cx="9195435" cy="953770"/>
          </a:xfrm>
          <a:prstGeom prst="rect">
            <a:avLst/>
          </a:prstGeom>
        </p:spPr>
      </p:pic>
      <p:pic>
        <p:nvPicPr>
          <p:cNvPr id="8" name="图片 7"/>
          <p:cNvPicPr>
            <a:picLocks noChangeAspect="1"/>
          </p:cNvPicPr>
          <p:nvPr/>
        </p:nvPicPr>
        <p:blipFill>
          <a:blip r:embed="rId3"/>
          <a:stretch>
            <a:fillRect/>
          </a:stretch>
        </p:blipFill>
        <p:spPr>
          <a:xfrm>
            <a:off x="1640840" y="4637405"/>
            <a:ext cx="8418830" cy="1555115"/>
          </a:xfrm>
          <a:prstGeom prst="rect">
            <a:avLst/>
          </a:prstGeom>
        </p:spPr>
      </p:pic>
    </p:spTree>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sym typeface="+mn-ea"/>
              </a:rPr>
              <a:t>Building Blocks</a:t>
            </a:r>
            <a:endParaRPr lang="en-US" altLang="zh-CN" sz="2000" kern="1200" dirty="0">
              <a:solidFill>
                <a:schemeClr val="tx1"/>
              </a:solidFill>
              <a:latin typeface="+mn-lt"/>
              <a:ea typeface="+mn-ea"/>
              <a:cs typeface="+mn-cs"/>
            </a:endParaRPr>
          </a:p>
        </p:txBody>
      </p:sp>
      <p:pic>
        <p:nvPicPr>
          <p:cNvPr id="11" name="图片 10"/>
          <p:cNvPicPr>
            <a:picLocks noChangeAspect="1"/>
          </p:cNvPicPr>
          <p:nvPr/>
        </p:nvPicPr>
        <p:blipFill>
          <a:blip r:embed="rId1"/>
          <a:stretch>
            <a:fillRect/>
          </a:stretch>
        </p:blipFill>
        <p:spPr>
          <a:xfrm>
            <a:off x="1568450" y="673100"/>
            <a:ext cx="9055100" cy="2888615"/>
          </a:xfrm>
          <a:prstGeom prst="rect">
            <a:avLst/>
          </a:prstGeom>
        </p:spPr>
      </p:pic>
      <p:pic>
        <p:nvPicPr>
          <p:cNvPr id="12" name="图片 11"/>
          <p:cNvPicPr>
            <a:picLocks noChangeAspect="1"/>
          </p:cNvPicPr>
          <p:nvPr/>
        </p:nvPicPr>
        <p:blipFill>
          <a:blip r:embed="rId2"/>
          <a:stretch>
            <a:fillRect/>
          </a:stretch>
        </p:blipFill>
        <p:spPr>
          <a:xfrm>
            <a:off x="1432560" y="3795395"/>
            <a:ext cx="9613265" cy="2390140"/>
          </a:xfrm>
          <a:prstGeom prst="rect">
            <a:avLst/>
          </a:prstGeom>
        </p:spPr>
      </p:pic>
    </p:spTree>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sym typeface="+mn-ea"/>
              </a:rPr>
              <a:t>Building Blocks</a:t>
            </a:r>
            <a:endParaRPr lang="en-US" altLang="zh-CN" sz="2000" kern="1200" dirty="0">
              <a:solidFill>
                <a:schemeClr val="tx1"/>
              </a:solidFill>
              <a:latin typeface="+mn-lt"/>
              <a:ea typeface="+mn-ea"/>
              <a:cs typeface="+mn-cs"/>
            </a:endParaRPr>
          </a:p>
        </p:txBody>
      </p:sp>
      <p:pic>
        <p:nvPicPr>
          <p:cNvPr id="2" name="图片 1"/>
          <p:cNvPicPr>
            <a:picLocks noChangeAspect="1"/>
          </p:cNvPicPr>
          <p:nvPr/>
        </p:nvPicPr>
        <p:blipFill>
          <a:blip r:embed="rId1"/>
          <a:stretch>
            <a:fillRect/>
          </a:stretch>
        </p:blipFill>
        <p:spPr>
          <a:xfrm>
            <a:off x="825500" y="673100"/>
            <a:ext cx="10541000" cy="4800600"/>
          </a:xfrm>
          <a:prstGeom prst="rect">
            <a:avLst/>
          </a:prstGeom>
        </p:spPr>
      </p:pic>
      <p:sp>
        <p:nvSpPr>
          <p:cNvPr id="3" name="文本框 2"/>
          <p:cNvSpPr txBox="1"/>
          <p:nvPr/>
        </p:nvSpPr>
        <p:spPr>
          <a:xfrm>
            <a:off x="4199890" y="5473700"/>
            <a:ext cx="3703320" cy="645160"/>
          </a:xfrm>
          <a:prstGeom prst="rect">
            <a:avLst/>
          </a:prstGeom>
          <a:noFill/>
        </p:spPr>
        <p:txBody>
          <a:bodyPr wrap="square" rtlCol="0">
            <a:spAutoFit/>
          </a:bodyPr>
          <a:p>
            <a:r>
              <a:rPr lang="zh-CN" altLang="en-US"/>
              <a:t>如何不经意的将</a:t>
            </a:r>
            <a:r>
              <a:rPr lang="en-US" altLang="zh-CN"/>
              <a:t>A</a:t>
            </a:r>
            <a:r>
              <a:rPr lang="zh-CN" altLang="en-US"/>
              <a:t>中的数据根据</a:t>
            </a:r>
            <a:r>
              <a:rPr lang="en-US" altLang="zh-CN"/>
              <a:t>B</a:t>
            </a:r>
            <a:r>
              <a:rPr lang="zh-CN" altLang="en-US"/>
              <a:t>中标定的</a:t>
            </a:r>
            <a:r>
              <a:rPr lang="en-US" altLang="zh-CN"/>
              <a:t>0/1</a:t>
            </a:r>
            <a:r>
              <a:rPr lang="zh-CN" altLang="en-US"/>
              <a:t>筛选出来</a:t>
            </a:r>
            <a:endParaRPr lang="zh-CN" altLang="en-US"/>
          </a:p>
        </p:txBody>
      </p:sp>
    </p:spTree>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sym typeface="+mn-ea"/>
              </a:rPr>
              <a:t>Building Blocks</a:t>
            </a:r>
            <a:endParaRPr lang="en-US" altLang="zh-CN" sz="2000" kern="1200" dirty="0">
              <a:solidFill>
                <a:schemeClr val="tx1"/>
              </a:solidFill>
              <a:latin typeface="+mn-lt"/>
              <a:ea typeface="+mn-ea"/>
              <a:cs typeface="+mn-cs"/>
            </a:endParaRPr>
          </a:p>
        </p:txBody>
      </p:sp>
      <p:pic>
        <p:nvPicPr>
          <p:cNvPr id="3" name="图片 2"/>
          <p:cNvPicPr>
            <a:picLocks noChangeAspect="1"/>
          </p:cNvPicPr>
          <p:nvPr/>
        </p:nvPicPr>
        <p:blipFill>
          <a:blip r:embed="rId1"/>
          <a:stretch>
            <a:fillRect/>
          </a:stretch>
        </p:blipFill>
        <p:spPr>
          <a:xfrm>
            <a:off x="655320" y="793750"/>
            <a:ext cx="10617200" cy="1371600"/>
          </a:xfrm>
          <a:prstGeom prst="rect">
            <a:avLst/>
          </a:prstGeom>
        </p:spPr>
      </p:pic>
      <p:sp>
        <p:nvSpPr>
          <p:cNvPr id="4" name="文本框 3"/>
          <p:cNvSpPr txBox="1"/>
          <p:nvPr/>
        </p:nvSpPr>
        <p:spPr>
          <a:xfrm>
            <a:off x="655320" y="2286000"/>
            <a:ext cx="7448550" cy="645160"/>
          </a:xfrm>
          <a:prstGeom prst="rect">
            <a:avLst/>
          </a:prstGeom>
        </p:spPr>
        <p:txBody>
          <a:bodyPr wrap="square">
            <a:spAutoFit/>
          </a:bodyPr>
          <a:p>
            <a:r>
              <a:rPr lang="en-US" altLang="zh-CN" sz="1800"/>
              <a:t>T</a:t>
            </a:r>
            <a:r>
              <a:rPr lang="zh-CN" altLang="en-US" sz="1800"/>
              <a:t>he build time takes only a constant number of rounds and is linear time and linear communication.</a:t>
            </a:r>
            <a:endParaRPr lang="zh-CN" altLang="en-US" sz="1800"/>
          </a:p>
        </p:txBody>
      </p:sp>
      <p:pic>
        <p:nvPicPr>
          <p:cNvPr id="5" name="图片 4"/>
          <p:cNvPicPr>
            <a:picLocks noChangeAspect="1"/>
          </p:cNvPicPr>
          <p:nvPr/>
        </p:nvPicPr>
        <p:blipFill>
          <a:blip r:embed="rId2"/>
          <a:stretch>
            <a:fillRect/>
          </a:stretch>
        </p:blipFill>
        <p:spPr>
          <a:xfrm>
            <a:off x="655320" y="3125470"/>
            <a:ext cx="10541000" cy="2781300"/>
          </a:xfrm>
          <a:prstGeom prst="rect">
            <a:avLst/>
          </a:prstGeom>
        </p:spPr>
      </p:pic>
    </p:spTree>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sym typeface="+mn-ea"/>
              </a:rPr>
              <a:t>Building Blocks</a:t>
            </a:r>
            <a:endParaRPr lang="en-US" altLang="zh-CN" sz="2000" kern="1200" dirty="0">
              <a:solidFill>
                <a:schemeClr val="tx1"/>
              </a:solidFill>
              <a:latin typeface="+mn-lt"/>
              <a:ea typeface="+mn-ea"/>
              <a:cs typeface="+mn-cs"/>
            </a:endParaRPr>
          </a:p>
        </p:txBody>
      </p:sp>
      <p:pic>
        <p:nvPicPr>
          <p:cNvPr id="2" name="图片 1"/>
          <p:cNvPicPr>
            <a:picLocks noChangeAspect="1"/>
          </p:cNvPicPr>
          <p:nvPr/>
        </p:nvPicPr>
        <p:blipFill>
          <a:blip r:embed="rId1"/>
          <a:stretch>
            <a:fillRect/>
          </a:stretch>
        </p:blipFill>
        <p:spPr>
          <a:xfrm>
            <a:off x="865505" y="705485"/>
            <a:ext cx="10460990" cy="5536565"/>
          </a:xfrm>
          <a:prstGeom prst="rect">
            <a:avLst/>
          </a:prstGeom>
        </p:spPr>
      </p:pic>
    </p:spTree>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sym typeface="+mn-ea"/>
              </a:rPr>
              <a:t>Building Blocks</a:t>
            </a:r>
            <a:endParaRPr lang="en-US" altLang="zh-CN" sz="2000" kern="1200" dirty="0">
              <a:solidFill>
                <a:schemeClr val="tx1"/>
              </a:solidFill>
              <a:latin typeface="+mn-lt"/>
              <a:ea typeface="+mn-ea"/>
              <a:cs typeface="+mn-cs"/>
            </a:endParaRPr>
          </a:p>
        </p:txBody>
      </p:sp>
      <p:pic>
        <p:nvPicPr>
          <p:cNvPr id="3" name="图片 2"/>
          <p:cNvPicPr>
            <a:picLocks noChangeAspect="1"/>
          </p:cNvPicPr>
          <p:nvPr/>
        </p:nvPicPr>
        <p:blipFill>
          <a:blip r:embed="rId1"/>
          <a:stretch>
            <a:fillRect/>
          </a:stretch>
        </p:blipFill>
        <p:spPr>
          <a:xfrm>
            <a:off x="990600" y="974090"/>
            <a:ext cx="10210800" cy="5111750"/>
          </a:xfrm>
          <a:prstGeom prst="rect">
            <a:avLst/>
          </a:prstGeom>
        </p:spPr>
      </p:pic>
      <p:pic>
        <p:nvPicPr>
          <p:cNvPr id="4" name="图片 3"/>
          <p:cNvPicPr>
            <a:picLocks noChangeAspect="1"/>
          </p:cNvPicPr>
          <p:nvPr/>
        </p:nvPicPr>
        <p:blipFill>
          <a:blip r:embed="rId2"/>
          <a:stretch>
            <a:fillRect/>
          </a:stretch>
        </p:blipFill>
        <p:spPr>
          <a:xfrm>
            <a:off x="990600" y="673100"/>
            <a:ext cx="1892300" cy="330200"/>
          </a:xfrm>
          <a:prstGeom prst="rect">
            <a:avLst/>
          </a:prstGeom>
        </p:spPr>
      </p:pic>
    </p:spTree>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Graph Conversions for MPC</a:t>
            </a:r>
            <a:endParaRPr sz="2000">
              <a:latin typeface="+mn-lt"/>
              <a:ea typeface="+mn-ea"/>
            </a:endParaRPr>
          </a:p>
        </p:txBody>
      </p:sp>
      <p:pic>
        <p:nvPicPr>
          <p:cNvPr id="4" name="图片 3"/>
          <p:cNvPicPr>
            <a:picLocks noChangeAspect="1"/>
          </p:cNvPicPr>
          <p:nvPr/>
        </p:nvPicPr>
        <p:blipFill>
          <a:blip r:embed="rId1"/>
          <a:stretch>
            <a:fillRect/>
          </a:stretch>
        </p:blipFill>
        <p:spPr>
          <a:xfrm>
            <a:off x="3364230" y="4305300"/>
            <a:ext cx="8210550" cy="1519555"/>
          </a:xfrm>
          <a:prstGeom prst="rect">
            <a:avLst/>
          </a:prstGeom>
        </p:spPr>
      </p:pic>
      <p:pic>
        <p:nvPicPr>
          <p:cNvPr id="8" name="图片 7"/>
          <p:cNvPicPr>
            <a:picLocks noChangeAspect="1"/>
          </p:cNvPicPr>
          <p:nvPr/>
        </p:nvPicPr>
        <p:blipFill>
          <a:blip r:embed="rId2"/>
          <a:stretch>
            <a:fillRect/>
          </a:stretch>
        </p:blipFill>
        <p:spPr>
          <a:xfrm>
            <a:off x="635000" y="908050"/>
            <a:ext cx="10750550" cy="3162300"/>
          </a:xfrm>
          <a:prstGeom prst="rect">
            <a:avLst/>
          </a:prstGeom>
        </p:spPr>
      </p:pic>
      <p:grpSp>
        <p:nvGrpSpPr>
          <p:cNvPr id="11" name="组合 10"/>
          <p:cNvGrpSpPr/>
          <p:nvPr/>
        </p:nvGrpSpPr>
        <p:grpSpPr>
          <a:xfrm>
            <a:off x="949325" y="4460875"/>
            <a:ext cx="1198880" cy="973455"/>
            <a:chOff x="827" y="7025"/>
            <a:chExt cx="1888" cy="1533"/>
          </a:xfrm>
        </p:grpSpPr>
        <p:sp>
          <p:nvSpPr>
            <p:cNvPr id="2" name="椭圆 1"/>
            <p:cNvSpPr/>
            <p:nvPr/>
          </p:nvSpPr>
          <p:spPr>
            <a:xfrm>
              <a:off x="827" y="7025"/>
              <a:ext cx="613" cy="574"/>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a:t>
              </a:r>
              <a:endParaRPr lang="en-US" altLang="zh-CN"/>
            </a:p>
          </p:txBody>
        </p:sp>
        <p:sp>
          <p:nvSpPr>
            <p:cNvPr id="3" name="椭圆 2"/>
            <p:cNvSpPr/>
            <p:nvPr/>
          </p:nvSpPr>
          <p:spPr>
            <a:xfrm>
              <a:off x="2103" y="7025"/>
              <a:ext cx="613" cy="574"/>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2</a:t>
              </a:r>
              <a:endParaRPr lang="en-US" altLang="zh-CN"/>
            </a:p>
          </p:txBody>
        </p:sp>
        <p:sp>
          <p:nvSpPr>
            <p:cNvPr id="5" name="椭圆 4"/>
            <p:cNvSpPr/>
            <p:nvPr/>
          </p:nvSpPr>
          <p:spPr>
            <a:xfrm>
              <a:off x="1440" y="7984"/>
              <a:ext cx="613" cy="574"/>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3</a:t>
              </a:r>
              <a:endParaRPr lang="en-US" altLang="zh-CN"/>
            </a:p>
          </p:txBody>
        </p:sp>
        <p:cxnSp>
          <p:nvCxnSpPr>
            <p:cNvPr id="6" name="直接箭头连接符 5"/>
            <p:cNvCxnSpPr>
              <a:stCxn id="2" idx="6"/>
              <a:endCxn id="3" idx="2"/>
            </p:cNvCxnSpPr>
            <p:nvPr/>
          </p:nvCxnSpPr>
          <p:spPr>
            <a:xfrm>
              <a:off x="1440" y="7312"/>
              <a:ext cx="663"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7" name="直接箭头连接符 6"/>
            <p:cNvCxnSpPr>
              <a:stCxn id="2" idx="5"/>
              <a:endCxn id="5" idx="1"/>
            </p:cNvCxnSpPr>
            <p:nvPr/>
          </p:nvCxnSpPr>
          <p:spPr>
            <a:xfrm>
              <a:off x="1350" y="7515"/>
              <a:ext cx="180" cy="5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0" name="直接箭头连接符 9"/>
            <p:cNvCxnSpPr>
              <a:stCxn id="3" idx="3"/>
              <a:endCxn id="5" idx="7"/>
            </p:cNvCxnSpPr>
            <p:nvPr/>
          </p:nvCxnSpPr>
          <p:spPr>
            <a:xfrm flipH="1">
              <a:off x="1963" y="7515"/>
              <a:ext cx="230" cy="5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grpSp>
      <p:cxnSp>
        <p:nvCxnSpPr>
          <p:cNvPr id="13" name="直接箭头连接符 12"/>
          <p:cNvCxnSpPr/>
          <p:nvPr/>
        </p:nvCxnSpPr>
        <p:spPr>
          <a:xfrm flipV="1">
            <a:off x="5272405" y="5711825"/>
            <a:ext cx="240665" cy="32575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4" name="直接箭头连接符 13"/>
          <p:cNvCxnSpPr/>
          <p:nvPr/>
        </p:nvCxnSpPr>
        <p:spPr>
          <a:xfrm flipH="1" flipV="1">
            <a:off x="6405880" y="5734685"/>
            <a:ext cx="116840" cy="33401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5" name="直接箭头连接符 14"/>
          <p:cNvCxnSpPr/>
          <p:nvPr/>
        </p:nvCxnSpPr>
        <p:spPr>
          <a:xfrm flipV="1">
            <a:off x="7508875" y="5695950"/>
            <a:ext cx="46355" cy="36512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6" name="文本框 15"/>
          <p:cNvSpPr txBox="1"/>
          <p:nvPr/>
        </p:nvSpPr>
        <p:spPr>
          <a:xfrm>
            <a:off x="4837430" y="6053455"/>
            <a:ext cx="947420" cy="645160"/>
          </a:xfrm>
          <a:prstGeom prst="rect">
            <a:avLst/>
          </a:prstGeom>
          <a:noFill/>
        </p:spPr>
        <p:txBody>
          <a:bodyPr wrap="square" rtlCol="0">
            <a:spAutoFit/>
          </a:bodyPr>
          <a:p>
            <a:r>
              <a:rPr lang="en-US" altLang="zh-CN"/>
              <a:t>1</a:t>
            </a:r>
            <a:r>
              <a:rPr lang="zh-CN" altLang="en-US"/>
              <a:t>表示点</a:t>
            </a:r>
            <a:endParaRPr lang="zh-CN" altLang="en-US"/>
          </a:p>
        </p:txBody>
      </p:sp>
      <p:sp>
        <p:nvSpPr>
          <p:cNvPr id="17" name="文本框 16"/>
          <p:cNvSpPr txBox="1"/>
          <p:nvPr/>
        </p:nvSpPr>
        <p:spPr>
          <a:xfrm>
            <a:off x="5990590" y="6059805"/>
            <a:ext cx="947420" cy="645160"/>
          </a:xfrm>
          <a:prstGeom prst="rect">
            <a:avLst/>
          </a:prstGeom>
          <a:noFill/>
        </p:spPr>
        <p:txBody>
          <a:bodyPr wrap="square" rtlCol="0">
            <a:spAutoFit/>
          </a:bodyPr>
          <a:p>
            <a:r>
              <a:rPr lang="en-US" altLang="zh-CN"/>
              <a:t>0</a:t>
            </a:r>
            <a:r>
              <a:rPr lang="zh-CN" altLang="en-US"/>
              <a:t>表示边</a:t>
            </a:r>
            <a:endParaRPr lang="zh-CN" altLang="en-US"/>
          </a:p>
        </p:txBody>
      </p:sp>
      <p:sp>
        <p:nvSpPr>
          <p:cNvPr id="18" name="文本框 17"/>
          <p:cNvSpPr txBox="1"/>
          <p:nvPr/>
        </p:nvSpPr>
        <p:spPr>
          <a:xfrm>
            <a:off x="7143750" y="6059805"/>
            <a:ext cx="947420" cy="645160"/>
          </a:xfrm>
          <a:prstGeom prst="rect">
            <a:avLst/>
          </a:prstGeom>
          <a:noFill/>
        </p:spPr>
        <p:txBody>
          <a:bodyPr wrap="square" rtlCol="0">
            <a:spAutoFit/>
          </a:bodyPr>
          <a:p>
            <a:r>
              <a:rPr lang="zh-CN"/>
              <a:t>起点</a:t>
            </a:r>
            <a:r>
              <a:rPr lang="en-US" altLang="zh-CN"/>
              <a:t>/</a:t>
            </a:r>
            <a:r>
              <a:rPr lang="zh-CN"/>
              <a:t>终点</a:t>
            </a:r>
            <a:endParaRPr lang="en-US" altLang="zh-CN"/>
          </a:p>
        </p:txBody>
      </p:sp>
      <p:sp>
        <p:nvSpPr>
          <p:cNvPr id="20" name="文本框 19"/>
          <p:cNvSpPr txBox="1"/>
          <p:nvPr/>
        </p:nvSpPr>
        <p:spPr>
          <a:xfrm>
            <a:off x="9914890" y="1657985"/>
            <a:ext cx="1384300" cy="368300"/>
          </a:xfrm>
          <a:prstGeom prst="rect">
            <a:avLst/>
          </a:prstGeom>
          <a:noFill/>
        </p:spPr>
        <p:txBody>
          <a:bodyPr wrap="square" rtlCol="0">
            <a:spAutoFit/>
          </a:bodyPr>
          <a:p>
            <a:r>
              <a:rPr lang="zh-CN" altLang="en-US"/>
              <a:t>起点，终点</a:t>
            </a:r>
            <a:endParaRPr lang="zh-CN" altLang="en-US"/>
          </a:p>
        </p:txBody>
      </p:sp>
      <p:sp>
        <p:nvSpPr>
          <p:cNvPr id="21" name="文本框 20"/>
          <p:cNvSpPr txBox="1"/>
          <p:nvPr/>
        </p:nvSpPr>
        <p:spPr>
          <a:xfrm>
            <a:off x="2977515" y="3769360"/>
            <a:ext cx="2931795" cy="645160"/>
          </a:xfrm>
          <a:prstGeom prst="rect">
            <a:avLst/>
          </a:prstGeom>
          <a:noFill/>
        </p:spPr>
        <p:txBody>
          <a:bodyPr wrap="square" rtlCol="0">
            <a:spAutoFit/>
          </a:bodyPr>
          <a:p>
            <a:r>
              <a:rPr lang="zh-CN" altLang="en-US"/>
              <a:t>下一行与该行是否属于同一邻接表</a:t>
            </a:r>
            <a:endParaRPr lang="zh-CN" altLang="en-US"/>
          </a:p>
        </p:txBody>
      </p:sp>
    </p:spTree>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Graph Conversions for MPC</a:t>
            </a:r>
            <a:endParaRPr sz="2000">
              <a:latin typeface="+mn-lt"/>
              <a:ea typeface="+mn-ea"/>
            </a:endParaRPr>
          </a:p>
        </p:txBody>
      </p:sp>
      <p:pic>
        <p:nvPicPr>
          <p:cNvPr id="7" name="图片 6"/>
          <p:cNvPicPr>
            <a:picLocks noChangeAspect="1"/>
          </p:cNvPicPr>
          <p:nvPr/>
        </p:nvPicPr>
        <p:blipFill>
          <a:blip r:embed="rId1"/>
          <a:stretch>
            <a:fillRect/>
          </a:stretch>
        </p:blipFill>
        <p:spPr>
          <a:xfrm>
            <a:off x="289560" y="904240"/>
            <a:ext cx="8174355" cy="5049520"/>
          </a:xfrm>
          <a:prstGeom prst="rect">
            <a:avLst/>
          </a:prstGeom>
        </p:spPr>
      </p:pic>
      <p:sp>
        <p:nvSpPr>
          <p:cNvPr id="2" name="文本框 1"/>
          <p:cNvSpPr txBox="1"/>
          <p:nvPr/>
        </p:nvSpPr>
        <p:spPr>
          <a:xfrm>
            <a:off x="8976995" y="1898650"/>
            <a:ext cx="2446020" cy="3415030"/>
          </a:xfrm>
          <a:prstGeom prst="rect">
            <a:avLst/>
          </a:prstGeom>
          <a:noFill/>
        </p:spPr>
        <p:txBody>
          <a:bodyPr wrap="square" rtlCol="0">
            <a:spAutoFit/>
          </a:bodyPr>
          <a:p>
            <a:r>
              <a:rPr lang="en-US" altLang="zh-CN"/>
              <a:t>1.</a:t>
            </a:r>
            <a:r>
              <a:rPr lang="zh-CN" altLang="en-US"/>
              <a:t>该元组代表一个点还是一条边</a:t>
            </a:r>
            <a:endParaRPr lang="zh-CN" altLang="en-US"/>
          </a:p>
          <a:p>
            <a:r>
              <a:rPr lang="en-US" altLang="zh-CN"/>
              <a:t>2.b=1</a:t>
            </a:r>
            <a:r>
              <a:rPr lang="zh-CN" altLang="en-US"/>
              <a:t>，</a:t>
            </a:r>
            <a:r>
              <a:rPr lang="en-US" altLang="zh-CN"/>
              <a:t>a</a:t>
            </a:r>
            <a:r>
              <a:rPr lang="zh-CN" altLang="en-US"/>
              <a:t>代表起点；否则代表终点</a:t>
            </a:r>
            <a:endParaRPr lang="zh-CN" altLang="en-US"/>
          </a:p>
          <a:p>
            <a:r>
              <a:rPr lang="en-US" altLang="zh-CN"/>
              <a:t>4.</a:t>
            </a:r>
            <a:r>
              <a:rPr lang="zh-CN" altLang="en-US"/>
              <a:t>该元组写入输出时应在的行索引</a:t>
            </a:r>
            <a:endParaRPr lang="zh-CN" altLang="en-US"/>
          </a:p>
          <a:p>
            <a:r>
              <a:rPr lang="en-US" altLang="zh-CN"/>
              <a:t>5.</a:t>
            </a:r>
            <a:r>
              <a:rPr lang="zh-CN" altLang="en-US"/>
              <a:t>该元组在所在块的序号</a:t>
            </a:r>
            <a:endParaRPr lang="zh-CN" altLang="en-US"/>
          </a:p>
          <a:p>
            <a:r>
              <a:rPr lang="en-US" altLang="zh-CN"/>
              <a:t>6.</a:t>
            </a:r>
            <a:r>
              <a:rPr lang="zh-CN" altLang="en-US"/>
              <a:t>该元组是否是该块第一条边</a:t>
            </a:r>
            <a:endParaRPr lang="zh-CN" altLang="en-US"/>
          </a:p>
          <a:p>
            <a:r>
              <a:rPr lang="en-US" altLang="zh-CN"/>
              <a:t>7.</a:t>
            </a:r>
            <a:r>
              <a:rPr lang="zh-CN" altLang="en-US"/>
              <a:t>该元组是否是该块最后一条边</a:t>
            </a:r>
            <a:endParaRPr lang="zh-CN" altLang="en-US"/>
          </a:p>
        </p:txBody>
      </p:sp>
    </p:spTree>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Graph Conversions for MPC</a:t>
            </a:r>
            <a:endParaRPr sz="2000">
              <a:latin typeface="+mn-lt"/>
              <a:ea typeface="+mn-ea"/>
            </a:endParaRPr>
          </a:p>
        </p:txBody>
      </p:sp>
      <p:sp>
        <p:nvSpPr>
          <p:cNvPr id="2" name="文本框 1"/>
          <p:cNvSpPr txBox="1"/>
          <p:nvPr/>
        </p:nvSpPr>
        <p:spPr>
          <a:xfrm>
            <a:off x="7229475" y="1510665"/>
            <a:ext cx="4581525" cy="3778250"/>
          </a:xfrm>
          <a:prstGeom prst="rect">
            <a:avLst/>
          </a:prstGeom>
          <a:noFill/>
        </p:spPr>
        <p:txBody>
          <a:bodyPr wrap="square" rtlCol="0">
            <a:noAutofit/>
          </a:bodyPr>
          <a:p>
            <a:r>
              <a:rPr lang="en-US" altLang="zh-CN"/>
              <a:t>1.</a:t>
            </a:r>
            <a:r>
              <a:rPr lang="zh-CN" altLang="en-US"/>
              <a:t>分块。</a:t>
            </a:r>
            <a:r>
              <a:rPr lang="en-US" altLang="zh-CN"/>
              <a:t>q=V+E</a:t>
            </a:r>
            <a:r>
              <a:rPr lang="zh-CN" altLang="en-US"/>
              <a:t>，</a:t>
            </a:r>
            <a:r>
              <a:rPr lang="en-US" altLang="zh-CN"/>
              <a:t>d=2m/n</a:t>
            </a:r>
            <a:r>
              <a:rPr lang="zh-CN" altLang="en-US"/>
              <a:t>。</a:t>
            </a:r>
            <a:endParaRPr lang="zh-CN" altLang="en-US"/>
          </a:p>
          <a:p>
            <a:r>
              <a:rPr lang="en-US" altLang="zh-CN"/>
              <a:t>AL(b,a)=(1,1),(0,2)||(0,3),(1,2)||(0,3),(1,3)</a:t>
            </a:r>
            <a:endParaRPr lang="zh-CN" altLang="en-US"/>
          </a:p>
          <a:p>
            <a:r>
              <a:rPr lang="en-US" altLang="zh-CN"/>
              <a:t>2.</a:t>
            </a:r>
            <a:r>
              <a:rPr lang="zh-CN" altLang="en-US"/>
              <a:t>添加</a:t>
            </a:r>
            <a:r>
              <a:rPr lang="en-US" altLang="zh-CN"/>
              <a:t>c</a:t>
            </a:r>
            <a:r>
              <a:rPr lang="zh-CN" altLang="en-US"/>
              <a:t>。是</a:t>
            </a:r>
            <a:r>
              <a:rPr lang="en-US" altLang="zh-CN"/>
              <a:t>b</a:t>
            </a:r>
            <a:r>
              <a:rPr lang="zh-CN" altLang="en-US"/>
              <a:t>向量的前缀合，即为起点。</a:t>
            </a:r>
            <a:endParaRPr lang="zh-CN" altLang="en-US"/>
          </a:p>
          <a:p>
            <a:r>
              <a:rPr lang="en-US" altLang="zh-CN"/>
              <a:t>AL(b,a,c)=</a:t>
            </a:r>
            <a:r>
              <a:rPr lang="en-US" altLang="zh-CN">
                <a:sym typeface="+mn-ea"/>
              </a:rPr>
              <a:t>(1,1,1),(0,2,1)||(0,3,1),</a:t>
            </a:r>
            <a:r>
              <a:rPr lang="en-US" altLang="zh-CN">
                <a:highlight>
                  <a:srgbClr val="FFFF00"/>
                </a:highlight>
                <a:sym typeface="+mn-ea"/>
              </a:rPr>
              <a:t>(1,2,2)||(0,3,2)</a:t>
            </a:r>
            <a:r>
              <a:rPr lang="en-US" altLang="zh-CN">
                <a:sym typeface="+mn-ea"/>
              </a:rPr>
              <a:t>,(1,3,3)</a:t>
            </a:r>
            <a:endParaRPr lang="zh-CN" altLang="en-US"/>
          </a:p>
          <a:p>
            <a:r>
              <a:rPr lang="en-US" altLang="zh-CN"/>
              <a:t>3.</a:t>
            </a:r>
            <a:r>
              <a:rPr lang="zh-CN" altLang="en-US"/>
              <a:t>添加</a:t>
            </a:r>
            <a:r>
              <a:rPr lang="en-US" altLang="zh-CN"/>
              <a:t>cont</a:t>
            </a:r>
            <a:r>
              <a:rPr lang="zh-CN" altLang="en-US"/>
              <a:t>，共</a:t>
            </a:r>
            <a:r>
              <a:rPr lang="en-US" altLang="zh-CN"/>
              <a:t>r</a:t>
            </a:r>
            <a:r>
              <a:rPr lang="zh-CN" altLang="en-US"/>
              <a:t>个，如果块的第一个元组是边就标为</a:t>
            </a:r>
            <a:r>
              <a:rPr lang="en-US" altLang="zh-CN"/>
              <a:t>1</a:t>
            </a:r>
            <a:r>
              <a:rPr lang="zh-CN" altLang="en-US"/>
              <a:t>。</a:t>
            </a:r>
            <a:r>
              <a:rPr lang="en-US" altLang="zh-CN"/>
              <a:t>cont=(0,1,1)</a:t>
            </a:r>
            <a:endParaRPr lang="en-US" altLang="zh-CN"/>
          </a:p>
          <a:p>
            <a:r>
              <a:rPr lang="en-US" altLang="zh-CN"/>
              <a:t>4.</a:t>
            </a:r>
            <a:r>
              <a:rPr lang="zh-CN" altLang="en-US"/>
              <a:t>找到每个元组所在行数。</a:t>
            </a:r>
            <a:endParaRPr lang="zh-CN" altLang="en-US"/>
          </a:p>
          <a:p>
            <a:r>
              <a:rPr lang="en-US" altLang="zh-CN"/>
              <a:t>PRELIM-1=0,1,0,1,0,1,1,0,1</a:t>
            </a:r>
            <a:endParaRPr lang="en-US" altLang="zh-CN"/>
          </a:p>
          <a:p>
            <a:r>
              <a:rPr lang="en-US" altLang="zh-CN">
                <a:highlight>
                  <a:srgbClr val="00FF00"/>
                </a:highlight>
                <a:sym typeface="+mn-ea"/>
              </a:rPr>
              <a:t>PRELIM-2=0,1,1,2,2,3,3,3,4</a:t>
            </a:r>
            <a:endParaRPr lang="en-US" altLang="zh-CN">
              <a:highlight>
                <a:srgbClr val="00FF00"/>
              </a:highlight>
            </a:endParaRPr>
          </a:p>
          <a:p>
            <a:r>
              <a:rPr lang="en-US" altLang="zh-CN"/>
              <a:t>PRELIM-2=0,1,1,2,2,3,4,4,5</a:t>
            </a:r>
            <a:endParaRPr lang="en-US" altLang="zh-CN"/>
          </a:p>
          <a:p>
            <a:r>
              <a:rPr lang="en-US" altLang="zh-CN">
                <a:highlight>
                  <a:srgbClr val="00FF00"/>
                </a:highlight>
                <a:sym typeface="+mn-ea"/>
              </a:rPr>
              <a:t>ROW=1,1,2,3,3,4</a:t>
            </a:r>
            <a:endParaRPr lang="en-US" altLang="zh-CN">
              <a:highlight>
                <a:srgbClr val="00FF00"/>
              </a:highlight>
            </a:endParaRPr>
          </a:p>
          <a:p>
            <a:r>
              <a:rPr lang="en-US" altLang="zh-CN"/>
              <a:t>ROW=1,1,2,3,4,5</a:t>
            </a:r>
            <a:endParaRPr lang="zh-CN" altLang="en-US"/>
          </a:p>
        </p:txBody>
      </p:sp>
      <p:pic>
        <p:nvPicPr>
          <p:cNvPr id="3" name="图片 2"/>
          <p:cNvPicPr>
            <a:picLocks noChangeAspect="1"/>
          </p:cNvPicPr>
          <p:nvPr/>
        </p:nvPicPr>
        <p:blipFill>
          <a:blip r:embed="rId1"/>
          <a:stretch>
            <a:fillRect/>
          </a:stretch>
        </p:blipFill>
        <p:spPr>
          <a:xfrm>
            <a:off x="518795" y="805180"/>
            <a:ext cx="6478270" cy="5396230"/>
          </a:xfrm>
          <a:prstGeom prst="rect">
            <a:avLst/>
          </a:prstGeom>
        </p:spPr>
      </p:pic>
    </p:spTree>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Graph Conversions for MPC</a:t>
            </a:r>
            <a:endParaRPr sz="2000">
              <a:latin typeface="+mn-lt"/>
              <a:ea typeface="+mn-ea"/>
            </a:endParaRPr>
          </a:p>
        </p:txBody>
      </p:sp>
      <p:sp>
        <p:nvSpPr>
          <p:cNvPr id="2" name="文本框 1"/>
          <p:cNvSpPr txBox="1"/>
          <p:nvPr/>
        </p:nvSpPr>
        <p:spPr>
          <a:xfrm>
            <a:off x="7229475" y="2247900"/>
            <a:ext cx="4581525" cy="3041015"/>
          </a:xfrm>
          <a:prstGeom prst="rect">
            <a:avLst/>
          </a:prstGeom>
          <a:noFill/>
        </p:spPr>
        <p:txBody>
          <a:bodyPr wrap="square" rtlCol="0">
            <a:noAutofit/>
          </a:bodyPr>
          <a:p>
            <a:r>
              <a:rPr lang="en-US" altLang="zh-CN"/>
              <a:t>5.</a:t>
            </a:r>
            <a:r>
              <a:rPr lang="zh-CN" altLang="en-US"/>
              <a:t>标号。</a:t>
            </a:r>
            <a:r>
              <a:rPr lang="en-US" altLang="zh-CN"/>
              <a:t>AL(b,a,addr)=(1,1,</a:t>
            </a:r>
            <a:r>
              <a:rPr lang="en-US" altLang="zh-CN">
                <a:highlight>
                  <a:srgbClr val="00FF00"/>
                </a:highlight>
              </a:rPr>
              <a:t>1</a:t>
            </a:r>
            <a:r>
              <a:rPr lang="en-US" altLang="zh-CN"/>
              <a:t>),(0,2,</a:t>
            </a:r>
            <a:r>
              <a:rPr lang="en-US" altLang="zh-CN">
                <a:highlight>
                  <a:srgbClr val="00FF00"/>
                </a:highlight>
              </a:rPr>
              <a:t>2</a:t>
            </a:r>
            <a:r>
              <a:rPr lang="en-US" altLang="zh-CN"/>
              <a:t>)||(0,3,1),(1,2,2)||(0,3,1),(1,3,2)</a:t>
            </a:r>
            <a:endParaRPr lang="zh-CN" altLang="en-US"/>
          </a:p>
          <a:p>
            <a:r>
              <a:rPr lang="en-US" altLang="zh-CN"/>
              <a:t>6.</a:t>
            </a:r>
            <a:r>
              <a:rPr lang="zh-CN" altLang="en-US"/>
              <a:t>第一条边标记。</a:t>
            </a:r>
            <a:endParaRPr lang="zh-CN" altLang="en-US"/>
          </a:p>
          <a:p>
            <a:r>
              <a:rPr lang="en-US" altLang="zh-CN">
                <a:sym typeface="+mn-ea"/>
              </a:rPr>
              <a:t>AL(b,a,fe)=(1,1,</a:t>
            </a:r>
            <a:r>
              <a:rPr lang="en-US" altLang="zh-CN">
                <a:highlight>
                  <a:srgbClr val="00FF00"/>
                </a:highlight>
                <a:sym typeface="+mn-ea"/>
              </a:rPr>
              <a:t>0</a:t>
            </a:r>
            <a:r>
              <a:rPr lang="en-US" altLang="zh-CN">
                <a:sym typeface="+mn-ea"/>
              </a:rPr>
              <a:t>),(0,2,</a:t>
            </a:r>
            <a:r>
              <a:rPr lang="en-US" altLang="zh-CN">
                <a:highlight>
                  <a:srgbClr val="00FF00"/>
                </a:highlight>
                <a:sym typeface="+mn-ea"/>
              </a:rPr>
              <a:t>1</a:t>
            </a:r>
            <a:r>
              <a:rPr lang="en-US" altLang="zh-CN">
                <a:sym typeface="+mn-ea"/>
              </a:rPr>
              <a:t>)||(0,3,1),(1,2,0)||(0,3,1),(1,3,0)</a:t>
            </a:r>
            <a:endParaRPr lang="en-US" altLang="zh-CN">
              <a:sym typeface="+mn-ea"/>
            </a:endParaRPr>
          </a:p>
          <a:p>
            <a:r>
              <a:rPr lang="en-US" altLang="zh-CN"/>
              <a:t>7.</a:t>
            </a:r>
            <a:r>
              <a:rPr lang="zh-CN"/>
              <a:t>最后一条边标记</a:t>
            </a:r>
            <a:r>
              <a:rPr lang="zh-CN" altLang="en-US"/>
              <a:t>。</a:t>
            </a:r>
            <a:endParaRPr lang="zh-CN" altLang="en-US"/>
          </a:p>
          <a:p>
            <a:r>
              <a:rPr lang="en-US" altLang="zh-CN">
                <a:sym typeface="+mn-ea"/>
              </a:rPr>
              <a:t>AL(b,a,fe)=(1,1,</a:t>
            </a:r>
            <a:r>
              <a:rPr lang="en-US" altLang="zh-CN">
                <a:highlight>
                  <a:srgbClr val="00FF00"/>
                </a:highlight>
                <a:sym typeface="+mn-ea"/>
              </a:rPr>
              <a:t>0</a:t>
            </a:r>
            <a:r>
              <a:rPr lang="en-US" altLang="zh-CN">
                <a:sym typeface="+mn-ea"/>
              </a:rPr>
              <a:t>),(0,2,</a:t>
            </a:r>
            <a:r>
              <a:rPr lang="en-US" altLang="zh-CN">
                <a:highlight>
                  <a:srgbClr val="00FF00"/>
                </a:highlight>
                <a:sym typeface="+mn-ea"/>
              </a:rPr>
              <a:t>1</a:t>
            </a:r>
            <a:r>
              <a:rPr lang="en-US" altLang="zh-CN">
                <a:sym typeface="+mn-ea"/>
              </a:rPr>
              <a:t>)||(0,3,1),(1,2,0)||(0,3,1),(1,3,0)</a:t>
            </a:r>
            <a:endParaRPr lang="zh-CN" altLang="en-US"/>
          </a:p>
        </p:txBody>
      </p:sp>
      <p:pic>
        <p:nvPicPr>
          <p:cNvPr id="4" name="图片 3"/>
          <p:cNvPicPr>
            <a:picLocks noChangeAspect="1"/>
          </p:cNvPicPr>
          <p:nvPr/>
        </p:nvPicPr>
        <p:blipFill>
          <a:blip r:embed="rId1"/>
          <a:stretch>
            <a:fillRect/>
          </a:stretch>
        </p:blipFill>
        <p:spPr>
          <a:xfrm>
            <a:off x="416560" y="1003935"/>
            <a:ext cx="6618605" cy="941070"/>
          </a:xfrm>
          <a:prstGeom prst="rect">
            <a:avLst/>
          </a:prstGeom>
        </p:spPr>
      </p:pic>
      <p:pic>
        <p:nvPicPr>
          <p:cNvPr id="5" name="图片 4"/>
          <p:cNvPicPr>
            <a:picLocks noChangeAspect="1"/>
          </p:cNvPicPr>
          <p:nvPr/>
        </p:nvPicPr>
        <p:blipFill>
          <a:blip r:embed="rId2"/>
          <a:stretch>
            <a:fillRect/>
          </a:stretch>
        </p:blipFill>
        <p:spPr>
          <a:xfrm>
            <a:off x="416560" y="1882775"/>
            <a:ext cx="6617970" cy="4138295"/>
          </a:xfrm>
          <a:prstGeom prst="rect">
            <a:avLst/>
          </a:prstGeom>
        </p:spPr>
      </p:pic>
    </p:spTree>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Graph Conversions for MPC</a:t>
            </a:r>
            <a:endParaRPr sz="2000">
              <a:latin typeface="+mn-lt"/>
              <a:ea typeface="+mn-ea"/>
            </a:endParaRPr>
          </a:p>
        </p:txBody>
      </p:sp>
      <p:sp>
        <p:nvSpPr>
          <p:cNvPr id="2" name="文本框 1"/>
          <p:cNvSpPr txBox="1"/>
          <p:nvPr/>
        </p:nvSpPr>
        <p:spPr>
          <a:xfrm>
            <a:off x="7229475" y="2247900"/>
            <a:ext cx="4581525" cy="2372995"/>
          </a:xfrm>
          <a:prstGeom prst="rect">
            <a:avLst/>
          </a:prstGeom>
          <a:noFill/>
        </p:spPr>
        <p:txBody>
          <a:bodyPr wrap="square" rtlCol="0">
            <a:noAutofit/>
          </a:bodyPr>
          <a:p>
            <a:r>
              <a:rPr lang="en-US" altLang="zh-CN"/>
              <a:t>8.</a:t>
            </a:r>
            <a:r>
              <a:rPr lang="zh-CN" altLang="en-US"/>
              <a:t>制作虚假的第一条边和最后一条边。在已经证明填充后的总行数不超过</a:t>
            </a:r>
            <a:r>
              <a:rPr lang="en-US" altLang="zh-CN"/>
              <a:t>2V</a:t>
            </a:r>
            <a:r>
              <a:rPr lang="zh-CN" altLang="en-US"/>
              <a:t>后，将最后输出之间设置成</a:t>
            </a:r>
            <a:r>
              <a:rPr lang="en-US" altLang="zh-CN"/>
              <a:t>2V</a:t>
            </a:r>
            <a:r>
              <a:rPr lang="zh-CN" altLang="en-US"/>
              <a:t>，因此在上述步骤没有利用全部</a:t>
            </a:r>
            <a:r>
              <a:rPr lang="en-US" altLang="zh-CN"/>
              <a:t>2V</a:t>
            </a:r>
            <a:r>
              <a:rPr lang="zh-CN" altLang="en-US"/>
              <a:t>行的情况下为空余行设置虚假的填充元组。</a:t>
            </a:r>
            <a:r>
              <a:rPr lang="en-US" altLang="zh-CN"/>
              <a:t>(</a:t>
            </a:r>
            <a:r>
              <a:rPr lang="zh-CN" altLang="en-US"/>
              <a:t>行索引</a:t>
            </a:r>
            <a:r>
              <a:rPr lang="en-US" altLang="zh-CN"/>
              <a:t>,</a:t>
            </a:r>
            <a:r>
              <a:rPr lang="zh-CN" altLang="en-US"/>
              <a:t>顺序号</a:t>
            </a:r>
            <a:r>
              <a:rPr lang="en-US" altLang="zh-CN"/>
              <a:t>,</a:t>
            </a:r>
            <a:r>
              <a:rPr lang="zh-CN" altLang="en-US"/>
              <a:t>初始边标记</a:t>
            </a:r>
            <a:r>
              <a:rPr lang="en-US" altLang="zh-CN"/>
              <a:t>,</a:t>
            </a:r>
            <a:r>
              <a:rPr lang="zh-CN" altLang="en-US"/>
              <a:t>终止边标记</a:t>
            </a:r>
            <a:r>
              <a:rPr lang="en-US" altLang="zh-CN"/>
              <a:t>)</a:t>
            </a:r>
            <a:endParaRPr lang="zh-CN" altLang="en-US"/>
          </a:p>
          <a:p>
            <a:r>
              <a:rPr lang="en-US" altLang="zh-CN"/>
              <a:t>9.</a:t>
            </a:r>
            <a:r>
              <a:rPr lang="zh-CN" altLang="en-US"/>
              <a:t>提取所有行的第一条边。根据提取的所有行的第一条边的</a:t>
            </a:r>
            <a:r>
              <a:rPr lang="en-US" altLang="zh-CN"/>
              <a:t>addr</a:t>
            </a:r>
            <a:r>
              <a:rPr lang="zh-CN" altLang="en-US"/>
              <a:t>，填充其前方的元组</a:t>
            </a:r>
            <a:endParaRPr lang="zh-CN" altLang="en-US"/>
          </a:p>
        </p:txBody>
      </p:sp>
      <p:grpSp>
        <p:nvGrpSpPr>
          <p:cNvPr id="7" name="组合 6"/>
          <p:cNvGrpSpPr/>
          <p:nvPr/>
        </p:nvGrpSpPr>
        <p:grpSpPr>
          <a:xfrm>
            <a:off x="442595" y="828675"/>
            <a:ext cx="6345555" cy="5210271"/>
            <a:chOff x="147" y="1060"/>
            <a:chExt cx="8966" cy="7130"/>
          </a:xfrm>
        </p:grpSpPr>
        <p:pic>
          <p:nvPicPr>
            <p:cNvPr id="3" name="图片 2"/>
            <p:cNvPicPr>
              <a:picLocks noChangeAspect="1"/>
            </p:cNvPicPr>
            <p:nvPr/>
          </p:nvPicPr>
          <p:blipFill>
            <a:blip r:embed="rId1"/>
            <a:stretch>
              <a:fillRect/>
            </a:stretch>
          </p:blipFill>
          <p:spPr>
            <a:xfrm>
              <a:off x="333" y="1060"/>
              <a:ext cx="8780" cy="5535"/>
            </a:xfrm>
            <a:prstGeom prst="rect">
              <a:avLst/>
            </a:prstGeom>
          </p:spPr>
        </p:pic>
        <p:pic>
          <p:nvPicPr>
            <p:cNvPr id="6" name="图片 5"/>
            <p:cNvPicPr>
              <a:picLocks noChangeAspect="1"/>
            </p:cNvPicPr>
            <p:nvPr/>
          </p:nvPicPr>
          <p:blipFill>
            <a:blip r:embed="rId2"/>
            <a:stretch>
              <a:fillRect/>
            </a:stretch>
          </p:blipFill>
          <p:spPr>
            <a:xfrm>
              <a:off x="147" y="6595"/>
              <a:ext cx="8676" cy="1595"/>
            </a:xfrm>
            <a:prstGeom prst="rect">
              <a:avLst/>
            </a:prstGeom>
          </p:spPr>
        </p:pic>
      </p:grpSp>
    </p:spTree>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Graph Conversions for MPC</a:t>
            </a:r>
            <a:endParaRPr sz="2000">
              <a:latin typeface="+mn-lt"/>
              <a:ea typeface="+mn-ea"/>
            </a:endParaRPr>
          </a:p>
        </p:txBody>
      </p:sp>
      <p:sp>
        <p:nvSpPr>
          <p:cNvPr id="2" name="文本框 1"/>
          <p:cNvSpPr txBox="1"/>
          <p:nvPr/>
        </p:nvSpPr>
        <p:spPr>
          <a:xfrm>
            <a:off x="6553835" y="1440180"/>
            <a:ext cx="4581525" cy="1511935"/>
          </a:xfrm>
          <a:prstGeom prst="rect">
            <a:avLst/>
          </a:prstGeom>
          <a:noFill/>
        </p:spPr>
        <p:txBody>
          <a:bodyPr wrap="square" rtlCol="0">
            <a:noAutofit/>
          </a:bodyPr>
          <a:p>
            <a:r>
              <a:rPr lang="en-US" altLang="zh-CN"/>
              <a:t>10.</a:t>
            </a:r>
            <a:r>
              <a:rPr lang="zh-CN" altLang="en-US"/>
              <a:t>提取所有行的最后一条边。根据提取的所有行的最后一条边的</a:t>
            </a:r>
            <a:r>
              <a:rPr lang="en-US" altLang="zh-CN"/>
              <a:t>addr</a:t>
            </a:r>
            <a:r>
              <a:rPr lang="zh-CN" altLang="en-US"/>
              <a:t>，填充其后方的元组</a:t>
            </a:r>
            <a:endParaRPr lang="zh-CN" altLang="en-US"/>
          </a:p>
          <a:p>
            <a:r>
              <a:rPr lang="en-US" altLang="zh-CN"/>
              <a:t>11.</a:t>
            </a:r>
            <a:r>
              <a:rPr lang="zh-CN" altLang="en-US"/>
              <a:t>提取全部</a:t>
            </a:r>
            <a:r>
              <a:rPr lang="en-US" altLang="zh-CN"/>
              <a:t>2Vd</a:t>
            </a:r>
            <a:r>
              <a:rPr lang="zh-CN" altLang="en-US"/>
              <a:t>个元组暴露其</a:t>
            </a:r>
            <a:r>
              <a:rPr lang="en-US" altLang="zh-CN"/>
              <a:t>r</a:t>
            </a:r>
            <a:r>
              <a:rPr lang="zh-CN" altLang="en-US"/>
              <a:t>和</a:t>
            </a:r>
            <a:r>
              <a:rPr lang="en-US" altLang="zh-CN"/>
              <a:t>addr</a:t>
            </a:r>
            <a:r>
              <a:rPr lang="zh-CN" altLang="en-US"/>
              <a:t>，并写入对应位置的输出矩阵中。</a:t>
            </a:r>
            <a:endParaRPr lang="zh-CN" altLang="en-US"/>
          </a:p>
        </p:txBody>
      </p:sp>
      <p:pic>
        <p:nvPicPr>
          <p:cNvPr id="4" name="图片 3"/>
          <p:cNvPicPr>
            <a:picLocks noChangeAspect="1"/>
          </p:cNvPicPr>
          <p:nvPr/>
        </p:nvPicPr>
        <p:blipFill>
          <a:blip r:embed="rId1"/>
          <a:stretch>
            <a:fillRect/>
          </a:stretch>
        </p:blipFill>
        <p:spPr>
          <a:xfrm>
            <a:off x="412115" y="805180"/>
            <a:ext cx="5179695" cy="5354955"/>
          </a:xfrm>
          <a:prstGeom prst="rect">
            <a:avLst/>
          </a:prstGeom>
        </p:spPr>
      </p:pic>
      <p:sp>
        <p:nvSpPr>
          <p:cNvPr id="5" name="文本框 4"/>
          <p:cNvSpPr txBox="1"/>
          <p:nvPr/>
        </p:nvSpPr>
        <p:spPr>
          <a:xfrm>
            <a:off x="6894830" y="3429000"/>
            <a:ext cx="4147185" cy="645160"/>
          </a:xfrm>
          <a:prstGeom prst="rect">
            <a:avLst/>
          </a:prstGeom>
          <a:noFill/>
        </p:spPr>
        <p:txBody>
          <a:bodyPr wrap="square" rtlCol="0">
            <a:spAutoFit/>
          </a:bodyPr>
          <a:p>
            <a:r>
              <a:rPr lang="en-US" altLang="zh-CN"/>
              <a:t>A=(1,/)(1,2)||(1,3)(0,/)||(2,3)(2,/)</a:t>
            </a:r>
            <a:endParaRPr lang="en-US" altLang="zh-CN"/>
          </a:p>
          <a:p>
            <a:r>
              <a:rPr lang="en-US" altLang="zh-CN"/>
              <a:t>Communication=(1,0,0)</a:t>
            </a:r>
            <a:endParaRPr lang="en-US" altLang="zh-CN"/>
          </a:p>
        </p:txBody>
      </p:sp>
    </p:spTree>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Oblivious Graph Renaming Algorithm</a:t>
            </a:r>
            <a:endParaRPr sz="2000">
              <a:latin typeface="+mn-lt"/>
              <a:ea typeface="+mn-ea"/>
            </a:endParaRPr>
          </a:p>
        </p:txBody>
      </p:sp>
      <p:pic>
        <p:nvPicPr>
          <p:cNvPr id="2" name="图片 1"/>
          <p:cNvPicPr>
            <a:picLocks noChangeAspect="1"/>
          </p:cNvPicPr>
          <p:nvPr/>
        </p:nvPicPr>
        <p:blipFill>
          <a:blip r:embed="rId1"/>
          <a:stretch>
            <a:fillRect/>
          </a:stretch>
        </p:blipFill>
        <p:spPr>
          <a:xfrm>
            <a:off x="664845" y="931545"/>
            <a:ext cx="10629900" cy="1492250"/>
          </a:xfrm>
          <a:prstGeom prst="rect">
            <a:avLst/>
          </a:prstGeom>
        </p:spPr>
      </p:pic>
      <p:pic>
        <p:nvPicPr>
          <p:cNvPr id="3" name="图片 2"/>
          <p:cNvPicPr>
            <a:picLocks noChangeAspect="1"/>
          </p:cNvPicPr>
          <p:nvPr/>
        </p:nvPicPr>
        <p:blipFill>
          <a:blip r:embed="rId2"/>
          <a:stretch>
            <a:fillRect/>
          </a:stretch>
        </p:blipFill>
        <p:spPr>
          <a:xfrm>
            <a:off x="664845" y="2612390"/>
            <a:ext cx="7623175" cy="3496310"/>
          </a:xfrm>
          <a:prstGeom prst="rect">
            <a:avLst/>
          </a:prstGeom>
        </p:spPr>
      </p:pic>
      <p:sp>
        <p:nvSpPr>
          <p:cNvPr id="12" name="文本框 11"/>
          <p:cNvSpPr txBox="1"/>
          <p:nvPr/>
        </p:nvSpPr>
        <p:spPr>
          <a:xfrm>
            <a:off x="8660765" y="3673475"/>
            <a:ext cx="2865755" cy="1749425"/>
          </a:xfrm>
          <a:prstGeom prst="rect">
            <a:avLst/>
          </a:prstGeom>
          <a:noFill/>
        </p:spPr>
        <p:txBody>
          <a:bodyPr wrap="square" rtlCol="0" anchor="t">
            <a:noAutofit/>
          </a:bodyPr>
          <a:p>
            <a:r>
              <a:rPr lang="zh-CN" altLang="en-US">
                <a:sym typeface="+mn-ea"/>
              </a:rPr>
              <a:t>输入：</a:t>
            </a:r>
            <a:r>
              <a:rPr lang="en-US" altLang="zh-CN">
                <a:sym typeface="+mn-ea"/>
              </a:rPr>
              <a:t>AL=(1,B),(0,E),(0,A),(1,E),(0,A),(1,A)</a:t>
            </a:r>
            <a:endParaRPr lang="en-US" altLang="zh-CN">
              <a:sym typeface="+mn-ea"/>
            </a:endParaRPr>
          </a:p>
          <a:p>
            <a:r>
              <a:rPr lang="zh-CN" altLang="en-US">
                <a:sym typeface="+mn-ea"/>
              </a:rPr>
              <a:t>输出：</a:t>
            </a:r>
            <a:endParaRPr lang="en-US" altLang="zh-CN">
              <a:sym typeface="+mn-ea"/>
            </a:endParaRPr>
          </a:p>
          <a:p>
            <a:r>
              <a:rPr lang="en-US" altLang="zh-CN">
                <a:sym typeface="+mn-ea"/>
              </a:rPr>
              <a:t>A=(1,B,1),(0,E,2),(0,A,3),(1,E,2),(0,A,3),(1,A,3)</a:t>
            </a:r>
            <a:endParaRPr lang="en-US" altLang="zh-CN">
              <a:sym typeface="+mn-ea"/>
            </a:endParaRPr>
          </a:p>
          <a:p>
            <a:endParaRPr lang="en-US" altLang="zh-CN">
              <a:sym typeface="+mn-ea"/>
            </a:endParaRPr>
          </a:p>
        </p:txBody>
      </p:sp>
      <p:grpSp>
        <p:nvGrpSpPr>
          <p:cNvPr id="13" name="组合 12"/>
          <p:cNvGrpSpPr/>
          <p:nvPr/>
        </p:nvGrpSpPr>
        <p:grpSpPr>
          <a:xfrm>
            <a:off x="8987155" y="2455545"/>
            <a:ext cx="1198880" cy="973455"/>
            <a:chOff x="827" y="7025"/>
            <a:chExt cx="1888" cy="1533"/>
          </a:xfrm>
        </p:grpSpPr>
        <p:sp>
          <p:nvSpPr>
            <p:cNvPr id="14" name="椭圆 13"/>
            <p:cNvSpPr/>
            <p:nvPr/>
          </p:nvSpPr>
          <p:spPr>
            <a:xfrm>
              <a:off x="827" y="7025"/>
              <a:ext cx="613" cy="574"/>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B</a:t>
              </a:r>
              <a:endParaRPr lang="en-US" altLang="zh-CN"/>
            </a:p>
          </p:txBody>
        </p:sp>
        <p:sp>
          <p:nvSpPr>
            <p:cNvPr id="15" name="椭圆 14"/>
            <p:cNvSpPr/>
            <p:nvPr/>
          </p:nvSpPr>
          <p:spPr>
            <a:xfrm>
              <a:off x="2103" y="7025"/>
              <a:ext cx="613" cy="574"/>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E</a:t>
              </a:r>
              <a:endParaRPr lang="en-US" altLang="zh-CN"/>
            </a:p>
          </p:txBody>
        </p:sp>
        <p:sp>
          <p:nvSpPr>
            <p:cNvPr id="16" name="椭圆 15"/>
            <p:cNvSpPr/>
            <p:nvPr/>
          </p:nvSpPr>
          <p:spPr>
            <a:xfrm>
              <a:off x="1440" y="7984"/>
              <a:ext cx="613" cy="574"/>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A</a:t>
              </a:r>
              <a:endParaRPr lang="en-US" altLang="zh-CN"/>
            </a:p>
          </p:txBody>
        </p:sp>
        <p:cxnSp>
          <p:nvCxnSpPr>
            <p:cNvPr id="17" name="直接箭头连接符 16"/>
            <p:cNvCxnSpPr>
              <a:stCxn id="14" idx="6"/>
              <a:endCxn id="15" idx="2"/>
            </p:cNvCxnSpPr>
            <p:nvPr/>
          </p:nvCxnSpPr>
          <p:spPr>
            <a:xfrm>
              <a:off x="1440" y="7312"/>
              <a:ext cx="663"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8" name="直接箭头连接符 17"/>
            <p:cNvCxnSpPr>
              <a:stCxn id="14" idx="5"/>
              <a:endCxn id="16" idx="1"/>
            </p:cNvCxnSpPr>
            <p:nvPr/>
          </p:nvCxnSpPr>
          <p:spPr>
            <a:xfrm>
              <a:off x="1350" y="7515"/>
              <a:ext cx="180" cy="5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9" name="直接箭头连接符 18"/>
            <p:cNvCxnSpPr>
              <a:stCxn id="15" idx="3"/>
              <a:endCxn id="16" idx="7"/>
            </p:cNvCxnSpPr>
            <p:nvPr/>
          </p:nvCxnSpPr>
          <p:spPr>
            <a:xfrm flipH="1">
              <a:off x="1963" y="7515"/>
              <a:ext cx="230" cy="5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grpSp>
    </p:spTree>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Oblivious Graph Renaming Algorithm</a:t>
            </a:r>
            <a:endParaRPr sz="2000">
              <a:latin typeface="+mn-lt"/>
              <a:ea typeface="+mn-ea"/>
            </a:endParaRPr>
          </a:p>
        </p:txBody>
      </p:sp>
      <p:sp>
        <p:nvSpPr>
          <p:cNvPr id="12" name="文本框 11"/>
          <p:cNvSpPr txBox="1"/>
          <p:nvPr/>
        </p:nvSpPr>
        <p:spPr>
          <a:xfrm>
            <a:off x="7752715" y="1942465"/>
            <a:ext cx="3921125" cy="3480435"/>
          </a:xfrm>
          <a:prstGeom prst="rect">
            <a:avLst/>
          </a:prstGeom>
          <a:noFill/>
        </p:spPr>
        <p:txBody>
          <a:bodyPr wrap="square" rtlCol="0" anchor="t">
            <a:noAutofit/>
          </a:bodyPr>
          <a:p>
            <a:r>
              <a:rPr lang="en-US" altLang="zh-CN">
                <a:sym typeface="+mn-ea"/>
              </a:rPr>
              <a:t>1.</a:t>
            </a:r>
            <a:r>
              <a:rPr lang="zh-CN" altLang="en-US">
                <a:sym typeface="+mn-ea"/>
              </a:rPr>
              <a:t>添加</a:t>
            </a:r>
            <a:r>
              <a:rPr lang="en-US" altLang="zh-CN">
                <a:sym typeface="+mn-ea"/>
              </a:rPr>
              <a:t>c</a:t>
            </a:r>
            <a:r>
              <a:rPr lang="zh-CN" altLang="en-US">
                <a:sym typeface="+mn-ea"/>
              </a:rPr>
              <a:t>。将所有字符型节点按排列顺序映射到数字</a:t>
            </a:r>
            <a:r>
              <a:rPr lang="en-US" altLang="zh-CN">
                <a:sym typeface="+mn-ea"/>
              </a:rPr>
              <a:t>AL=</a:t>
            </a:r>
            <a:r>
              <a:rPr lang="en-US" altLang="zh-CN">
                <a:highlight>
                  <a:srgbClr val="00FF00"/>
                </a:highlight>
                <a:sym typeface="+mn-ea"/>
              </a:rPr>
              <a:t>(1,B,1)</a:t>
            </a:r>
            <a:r>
              <a:rPr lang="en-US" altLang="zh-CN">
                <a:sym typeface="+mn-ea"/>
              </a:rPr>
              <a:t>,(0,E,1),(0,A,1),</a:t>
            </a:r>
            <a:r>
              <a:rPr lang="en-US" altLang="zh-CN">
                <a:highlight>
                  <a:srgbClr val="00FF00"/>
                </a:highlight>
                <a:sym typeface="+mn-ea"/>
              </a:rPr>
              <a:t>(1,E,2)</a:t>
            </a:r>
            <a:r>
              <a:rPr lang="en-US" altLang="zh-CN">
                <a:sym typeface="+mn-ea"/>
              </a:rPr>
              <a:t>,(0,A,2),</a:t>
            </a:r>
            <a:r>
              <a:rPr lang="en-US" altLang="zh-CN">
                <a:highlight>
                  <a:srgbClr val="00FF00"/>
                </a:highlight>
                <a:sym typeface="+mn-ea"/>
              </a:rPr>
              <a:t>(1,A,3)</a:t>
            </a:r>
            <a:endParaRPr lang="en-US" altLang="zh-CN">
              <a:sym typeface="+mn-ea"/>
            </a:endParaRPr>
          </a:p>
          <a:p>
            <a:r>
              <a:rPr lang="en-US" altLang="zh-CN">
                <a:sym typeface="+mn-ea"/>
              </a:rPr>
              <a:t>2.</a:t>
            </a:r>
            <a:r>
              <a:rPr lang="zh-CN" altLang="en-US">
                <a:sym typeface="+mn-ea"/>
              </a:rPr>
              <a:t>添加序号。</a:t>
            </a:r>
            <a:endParaRPr lang="zh-CN" altLang="en-US">
              <a:sym typeface="+mn-ea"/>
            </a:endParaRPr>
          </a:p>
          <a:p>
            <a:r>
              <a:rPr lang="en-US" altLang="zh-CN">
                <a:sym typeface="+mn-ea"/>
              </a:rPr>
              <a:t>AL=(1,B,1,1),(0,E,1,2),(0,A,1,3),(1,E,2,4),(0,A,2,5),(1,A,3,6)</a:t>
            </a:r>
            <a:endParaRPr lang="en-US" altLang="zh-CN">
              <a:sym typeface="+mn-ea"/>
            </a:endParaRPr>
          </a:p>
          <a:p>
            <a:r>
              <a:rPr lang="en-US" altLang="zh-CN">
                <a:sym typeface="+mn-ea"/>
              </a:rPr>
              <a:t>3.</a:t>
            </a:r>
            <a:r>
              <a:rPr lang="zh-CN" altLang="en-US">
                <a:sym typeface="+mn-ea"/>
              </a:rPr>
              <a:t>按</a:t>
            </a:r>
            <a:r>
              <a:rPr lang="en-US" altLang="zh-CN">
                <a:sym typeface="+mn-ea"/>
              </a:rPr>
              <a:t>a</a:t>
            </a:r>
            <a:r>
              <a:rPr lang="zh-CN" altLang="en-US">
                <a:sym typeface="+mn-ea"/>
              </a:rPr>
              <a:t>处的字符顺序排序并将节点放在前面</a:t>
            </a:r>
            <a:endParaRPr lang="zh-CN" altLang="en-US">
              <a:sym typeface="+mn-ea"/>
            </a:endParaRPr>
          </a:p>
          <a:p>
            <a:r>
              <a:rPr lang="en-US" altLang="zh-CN">
                <a:sym typeface="+mn-ea"/>
              </a:rPr>
              <a:t>AL=(1,A,3,6),(0,A,1,3),(0,A,2,5),(1,B,1,1),(1,E,2,4),(0,E,1,2)</a:t>
            </a:r>
            <a:endParaRPr lang="en-US" altLang="zh-CN">
              <a:sym typeface="+mn-ea"/>
            </a:endParaRPr>
          </a:p>
        </p:txBody>
      </p:sp>
      <p:pic>
        <p:nvPicPr>
          <p:cNvPr id="4" name="图片 3"/>
          <p:cNvPicPr>
            <a:picLocks noChangeAspect="1"/>
          </p:cNvPicPr>
          <p:nvPr/>
        </p:nvPicPr>
        <p:blipFill>
          <a:blip r:embed="rId1"/>
          <a:stretch>
            <a:fillRect/>
          </a:stretch>
        </p:blipFill>
        <p:spPr>
          <a:xfrm>
            <a:off x="332105" y="1288415"/>
            <a:ext cx="7193915" cy="4376420"/>
          </a:xfrm>
          <a:prstGeom prst="rect">
            <a:avLst/>
          </a:prstGeom>
        </p:spPr>
      </p:pic>
    </p:spTree>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a:latin typeface="+mn-lt"/>
                <a:ea typeface="+mn-ea"/>
              </a:rPr>
              <a:t>Oblivious Graph Renaming Algorithm</a:t>
            </a:r>
            <a:endParaRPr sz="2000">
              <a:latin typeface="+mn-lt"/>
              <a:ea typeface="+mn-ea"/>
            </a:endParaRPr>
          </a:p>
        </p:txBody>
      </p:sp>
      <p:sp>
        <p:nvSpPr>
          <p:cNvPr id="12" name="文本框 11"/>
          <p:cNvSpPr txBox="1"/>
          <p:nvPr/>
        </p:nvSpPr>
        <p:spPr>
          <a:xfrm>
            <a:off x="7247890" y="987425"/>
            <a:ext cx="3921125" cy="1333500"/>
          </a:xfrm>
          <a:prstGeom prst="rect">
            <a:avLst/>
          </a:prstGeom>
          <a:noFill/>
        </p:spPr>
        <p:txBody>
          <a:bodyPr wrap="square" rtlCol="0" anchor="t">
            <a:noAutofit/>
          </a:bodyPr>
          <a:p>
            <a:r>
              <a:rPr lang="en-US" altLang="zh-CN">
                <a:sym typeface="+mn-ea"/>
              </a:rPr>
              <a:t>4.</a:t>
            </a:r>
            <a:r>
              <a:rPr lang="zh-CN" altLang="en-US">
                <a:sym typeface="+mn-ea"/>
              </a:rPr>
              <a:t>重命名边。</a:t>
            </a:r>
            <a:endParaRPr lang="zh-CN" altLang="en-US">
              <a:sym typeface="+mn-ea"/>
            </a:endParaRPr>
          </a:p>
          <a:p>
            <a:r>
              <a:rPr lang="en-US" altLang="zh-CN">
                <a:sym typeface="+mn-ea"/>
              </a:rPr>
              <a:t>b=1</a:t>
            </a:r>
            <a:r>
              <a:rPr lang="zh-CN" altLang="en-US">
                <a:sym typeface="+mn-ea"/>
              </a:rPr>
              <a:t>时，</a:t>
            </a:r>
            <a:r>
              <a:rPr lang="en-US" altLang="zh-CN">
                <a:sym typeface="+mn-ea"/>
              </a:rPr>
              <a:t>z=c</a:t>
            </a:r>
            <a:r>
              <a:rPr lang="zh-CN" altLang="en-US">
                <a:sym typeface="+mn-ea"/>
              </a:rPr>
              <a:t>；否则寻找对应的节点</a:t>
            </a:r>
            <a:endParaRPr lang="zh-CN" altLang="en-US">
              <a:sym typeface="+mn-ea"/>
            </a:endParaRPr>
          </a:p>
          <a:p>
            <a:r>
              <a:rPr lang="en-US" altLang="zh-CN">
                <a:sym typeface="+mn-ea"/>
              </a:rPr>
              <a:t>AL=</a:t>
            </a:r>
            <a:r>
              <a:rPr lang="en-US" altLang="zh-CN">
                <a:highlight>
                  <a:srgbClr val="00FF00"/>
                </a:highlight>
                <a:sym typeface="+mn-ea"/>
              </a:rPr>
              <a:t>(1,A,3,6,3),(0,A,1,3,3),(0,A,2,5,3)</a:t>
            </a:r>
            <a:r>
              <a:rPr lang="en-US" altLang="zh-CN">
                <a:sym typeface="+mn-ea"/>
              </a:rPr>
              <a:t>,(1,B,1,1,1),(1,E,2,4,2),(0,E,1,2,2)</a:t>
            </a:r>
            <a:endParaRPr lang="zh-CN" altLang="en-US">
              <a:sym typeface="+mn-ea"/>
            </a:endParaRPr>
          </a:p>
          <a:p>
            <a:endParaRPr lang="zh-CN" altLang="en-US">
              <a:sym typeface="+mn-ea"/>
            </a:endParaRPr>
          </a:p>
        </p:txBody>
      </p:sp>
      <p:pic>
        <p:nvPicPr>
          <p:cNvPr id="2" name="图片 1"/>
          <p:cNvPicPr>
            <a:picLocks noChangeAspect="1"/>
          </p:cNvPicPr>
          <p:nvPr/>
        </p:nvPicPr>
        <p:blipFill>
          <a:blip r:embed="rId1"/>
          <a:stretch>
            <a:fillRect/>
          </a:stretch>
        </p:blipFill>
        <p:spPr>
          <a:xfrm>
            <a:off x="546100" y="822960"/>
            <a:ext cx="5712460" cy="5212715"/>
          </a:xfrm>
          <a:prstGeom prst="rect">
            <a:avLst/>
          </a:prstGeom>
        </p:spPr>
      </p:pic>
      <p:pic>
        <p:nvPicPr>
          <p:cNvPr id="3" name="图片 2"/>
          <p:cNvPicPr>
            <a:picLocks noChangeAspect="1"/>
          </p:cNvPicPr>
          <p:nvPr/>
        </p:nvPicPr>
        <p:blipFill>
          <a:blip r:embed="rId2"/>
          <a:stretch>
            <a:fillRect/>
          </a:stretch>
        </p:blipFill>
        <p:spPr>
          <a:xfrm>
            <a:off x="6379845" y="2644140"/>
            <a:ext cx="5470525" cy="1668145"/>
          </a:xfrm>
          <a:prstGeom prst="rect">
            <a:avLst/>
          </a:prstGeom>
        </p:spPr>
      </p:pic>
      <p:sp>
        <p:nvSpPr>
          <p:cNvPr id="5" name="文本框 4"/>
          <p:cNvSpPr txBox="1"/>
          <p:nvPr/>
        </p:nvSpPr>
        <p:spPr>
          <a:xfrm>
            <a:off x="5921375" y="5016500"/>
            <a:ext cx="6096000" cy="645160"/>
          </a:xfrm>
          <a:prstGeom prst="rect">
            <a:avLst/>
          </a:prstGeom>
          <a:noFill/>
        </p:spPr>
        <p:txBody>
          <a:bodyPr wrap="square" rtlCol="0" anchor="t">
            <a:spAutoFit/>
          </a:bodyPr>
          <a:p>
            <a:r>
              <a:rPr lang="en-US" altLang="zh-CN">
                <a:sym typeface="+mn-ea"/>
              </a:rPr>
              <a:t>AL=(1,B,1,1,1),</a:t>
            </a:r>
            <a:r>
              <a:rPr lang="en-US" altLang="zh-CN">
                <a:sym typeface="+mn-ea"/>
              </a:rPr>
              <a:t>(0,E,1,2,2),(0,A,1,3,3),(1,E,2,4,2),(0,A,2,5,3),(1,A,3,6,3)</a:t>
            </a:r>
            <a:endParaRPr lang="en-US" altLang="zh-CN">
              <a:sym typeface="+mn-ea"/>
            </a:endParaRPr>
          </a:p>
        </p:txBody>
      </p:sp>
    </p:spTree>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dirty="0">
                <a:latin typeface="+mn-lt"/>
                <a:ea typeface="+mn-ea"/>
              </a:rPr>
              <a:t>Oblivious Priority Queue</a:t>
            </a:r>
            <a:endParaRPr sz="2000" dirty="0">
              <a:latin typeface="+mn-lt"/>
              <a:ea typeface="+mn-ea"/>
            </a:endParaRPr>
          </a:p>
        </p:txBody>
      </p:sp>
      <p:grpSp>
        <p:nvGrpSpPr>
          <p:cNvPr id="18" name="组合 17"/>
          <p:cNvGrpSpPr/>
          <p:nvPr/>
        </p:nvGrpSpPr>
        <p:grpSpPr>
          <a:xfrm>
            <a:off x="530225" y="961390"/>
            <a:ext cx="5320030" cy="2616200"/>
            <a:chOff x="835" y="1514"/>
            <a:chExt cx="8378" cy="4120"/>
          </a:xfrm>
        </p:grpSpPr>
        <p:sp>
          <p:nvSpPr>
            <p:cNvPr id="2" name="矩形 1"/>
            <p:cNvSpPr/>
            <p:nvPr/>
          </p:nvSpPr>
          <p:spPr>
            <a:xfrm>
              <a:off x="4148" y="1514"/>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(k,p,010)</a:t>
              </a:r>
              <a:endParaRPr lang="en-US" altLang="zh-CN"/>
            </a:p>
          </p:txBody>
        </p:sp>
        <p:sp>
          <p:nvSpPr>
            <p:cNvPr id="4" name="矩形 3"/>
            <p:cNvSpPr/>
            <p:nvPr/>
          </p:nvSpPr>
          <p:spPr>
            <a:xfrm>
              <a:off x="2036" y="2997"/>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6" name="矩形 5"/>
            <p:cNvSpPr/>
            <p:nvPr/>
          </p:nvSpPr>
          <p:spPr>
            <a:xfrm>
              <a:off x="6306" y="2997"/>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(k,p,010)</a:t>
              </a:r>
              <a:endParaRPr lang="en-US" altLang="zh-CN"/>
            </a:p>
          </p:txBody>
        </p:sp>
        <p:sp>
          <p:nvSpPr>
            <p:cNvPr id="7" name="矩形 6"/>
            <p:cNvSpPr/>
            <p:nvPr/>
          </p:nvSpPr>
          <p:spPr>
            <a:xfrm>
              <a:off x="835" y="4642"/>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8" name="矩形 7"/>
            <p:cNvSpPr/>
            <p:nvPr/>
          </p:nvSpPr>
          <p:spPr>
            <a:xfrm>
              <a:off x="3105" y="4642"/>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10" name="矩形 9"/>
            <p:cNvSpPr/>
            <p:nvPr/>
          </p:nvSpPr>
          <p:spPr>
            <a:xfrm>
              <a:off x="5223" y="4642"/>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(k,p,010)</a:t>
              </a:r>
              <a:endParaRPr lang="en-US" altLang="zh-CN"/>
            </a:p>
          </p:txBody>
        </p:sp>
        <p:sp>
          <p:nvSpPr>
            <p:cNvPr id="11" name="矩形 10"/>
            <p:cNvSpPr/>
            <p:nvPr/>
          </p:nvSpPr>
          <p:spPr>
            <a:xfrm>
              <a:off x="7429" y="4642"/>
              <a:ext cx="1785" cy="992"/>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cxnSp>
          <p:nvCxnSpPr>
            <p:cNvPr id="12" name="直接箭头连接符 11"/>
            <p:cNvCxnSpPr>
              <a:stCxn id="2" idx="2"/>
              <a:endCxn id="4" idx="0"/>
            </p:cNvCxnSpPr>
            <p:nvPr/>
          </p:nvCxnSpPr>
          <p:spPr>
            <a:xfrm flipH="1">
              <a:off x="2929" y="2506"/>
              <a:ext cx="2112" cy="491"/>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3" name="直接箭头连接符 12"/>
            <p:cNvCxnSpPr>
              <a:stCxn id="2" idx="2"/>
              <a:endCxn id="6" idx="0"/>
            </p:cNvCxnSpPr>
            <p:nvPr/>
          </p:nvCxnSpPr>
          <p:spPr>
            <a:xfrm>
              <a:off x="5041" y="2506"/>
              <a:ext cx="2158" cy="491"/>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4" name="直接箭头连接符 13"/>
            <p:cNvCxnSpPr>
              <a:stCxn id="4" idx="2"/>
              <a:endCxn id="7" idx="0"/>
            </p:cNvCxnSpPr>
            <p:nvPr/>
          </p:nvCxnSpPr>
          <p:spPr>
            <a:xfrm flipH="1">
              <a:off x="1728" y="3989"/>
              <a:ext cx="1201" cy="6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5" name="直接箭头连接符 14"/>
            <p:cNvCxnSpPr>
              <a:stCxn id="4" idx="2"/>
              <a:endCxn id="8" idx="0"/>
            </p:cNvCxnSpPr>
            <p:nvPr/>
          </p:nvCxnSpPr>
          <p:spPr>
            <a:xfrm>
              <a:off x="2929" y="3989"/>
              <a:ext cx="1069" cy="6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6" name="直接箭头连接符 15"/>
            <p:cNvCxnSpPr>
              <a:stCxn id="6" idx="2"/>
              <a:endCxn id="10" idx="0"/>
            </p:cNvCxnSpPr>
            <p:nvPr/>
          </p:nvCxnSpPr>
          <p:spPr>
            <a:xfrm flipH="1">
              <a:off x="6116" y="3989"/>
              <a:ext cx="1083" cy="6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7" name="直接箭头连接符 16"/>
            <p:cNvCxnSpPr>
              <a:stCxn id="6" idx="2"/>
              <a:endCxn id="11" idx="0"/>
            </p:cNvCxnSpPr>
            <p:nvPr/>
          </p:nvCxnSpPr>
          <p:spPr>
            <a:xfrm>
              <a:off x="7199" y="3989"/>
              <a:ext cx="1123" cy="653"/>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grpSp>
      <p:pic>
        <p:nvPicPr>
          <p:cNvPr id="19" name="图片 18"/>
          <p:cNvPicPr>
            <a:picLocks noChangeAspect="1"/>
          </p:cNvPicPr>
          <p:nvPr/>
        </p:nvPicPr>
        <p:blipFill>
          <a:blip r:embed="rId1"/>
          <a:srcRect/>
          <a:stretch>
            <a:fillRect/>
          </a:stretch>
        </p:blipFill>
        <p:spPr>
          <a:xfrm>
            <a:off x="6337935" y="1397635"/>
            <a:ext cx="5530850" cy="1640840"/>
          </a:xfrm>
          <a:prstGeom prst="rect">
            <a:avLst/>
          </a:prstGeom>
        </p:spPr>
      </p:pic>
      <p:pic>
        <p:nvPicPr>
          <p:cNvPr id="20" name="图片 19"/>
          <p:cNvPicPr>
            <a:picLocks noChangeAspect="1"/>
          </p:cNvPicPr>
          <p:nvPr/>
        </p:nvPicPr>
        <p:blipFill>
          <a:blip r:embed="rId2"/>
          <a:stretch>
            <a:fillRect/>
          </a:stretch>
        </p:blipFill>
        <p:spPr>
          <a:xfrm>
            <a:off x="6331585" y="3038475"/>
            <a:ext cx="5537200" cy="1733550"/>
          </a:xfrm>
          <a:prstGeom prst="rect">
            <a:avLst/>
          </a:prstGeom>
        </p:spPr>
      </p:pic>
      <p:pic>
        <p:nvPicPr>
          <p:cNvPr id="21" name="图片 20"/>
          <p:cNvPicPr>
            <a:picLocks noChangeAspect="1"/>
          </p:cNvPicPr>
          <p:nvPr/>
        </p:nvPicPr>
        <p:blipFill>
          <a:blip r:embed="rId3"/>
          <a:stretch>
            <a:fillRect/>
          </a:stretch>
        </p:blipFill>
        <p:spPr>
          <a:xfrm>
            <a:off x="6331585" y="4772025"/>
            <a:ext cx="5575300" cy="901700"/>
          </a:xfrm>
          <a:prstGeom prst="rect">
            <a:avLst/>
          </a:prstGeom>
        </p:spPr>
      </p:pic>
      <p:pic>
        <p:nvPicPr>
          <p:cNvPr id="22" name="图片 21"/>
          <p:cNvPicPr>
            <a:picLocks noChangeAspect="1"/>
          </p:cNvPicPr>
          <p:nvPr/>
        </p:nvPicPr>
        <p:blipFill>
          <a:blip r:embed="rId4"/>
          <a:stretch>
            <a:fillRect/>
          </a:stretch>
        </p:blipFill>
        <p:spPr>
          <a:xfrm>
            <a:off x="646430" y="3712210"/>
            <a:ext cx="5204460" cy="2530475"/>
          </a:xfrm>
          <a:prstGeom prst="rect">
            <a:avLst/>
          </a:prstGeom>
        </p:spPr>
      </p:pic>
      <p:sp>
        <p:nvSpPr>
          <p:cNvPr id="3" name="文本框 2"/>
          <p:cNvSpPr txBox="1"/>
          <p:nvPr/>
        </p:nvSpPr>
        <p:spPr>
          <a:xfrm>
            <a:off x="5929630" y="5932170"/>
            <a:ext cx="6066155" cy="605155"/>
          </a:xfrm>
          <a:prstGeom prst="rect">
            <a:avLst/>
          </a:prstGeom>
          <a:noFill/>
        </p:spPr>
        <p:txBody>
          <a:bodyPr wrap="square" rtlCol="0">
            <a:noAutofit/>
          </a:bodyPr>
          <a:p>
            <a:r>
              <a:rPr lang="zh-CN" altLang="en-US"/>
              <a:t>2021 ACM-SIAM Symposium on Discrete Algorithms (SODA)</a:t>
            </a:r>
            <a:endParaRPr lang="zh-CN" altLang="en-US"/>
          </a:p>
        </p:txBody>
      </p:sp>
    </p:spTree>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dirty="0">
                <a:latin typeface="+mn-lt"/>
                <a:ea typeface="+mn-ea"/>
              </a:rPr>
              <a:t>Oblivious Priority Queue with Parallel Decrease Key</a:t>
            </a:r>
            <a:endParaRPr sz="2000" dirty="0">
              <a:latin typeface="+mn-lt"/>
              <a:ea typeface="+mn-ea"/>
            </a:endParaRPr>
          </a:p>
        </p:txBody>
      </p:sp>
      <p:pic>
        <p:nvPicPr>
          <p:cNvPr id="3" name="图片 2"/>
          <p:cNvPicPr>
            <a:picLocks noChangeAspect="1"/>
          </p:cNvPicPr>
          <p:nvPr/>
        </p:nvPicPr>
        <p:blipFill>
          <a:blip r:embed="rId1"/>
          <a:stretch>
            <a:fillRect/>
          </a:stretch>
        </p:blipFill>
        <p:spPr>
          <a:xfrm>
            <a:off x="657225" y="1320800"/>
            <a:ext cx="5549900" cy="4216400"/>
          </a:xfrm>
          <a:prstGeom prst="rect">
            <a:avLst/>
          </a:prstGeom>
        </p:spPr>
      </p:pic>
      <p:pic>
        <p:nvPicPr>
          <p:cNvPr id="5" name="图片 4"/>
          <p:cNvPicPr>
            <a:picLocks noChangeAspect="1"/>
          </p:cNvPicPr>
          <p:nvPr/>
        </p:nvPicPr>
        <p:blipFill>
          <a:blip r:embed="rId2"/>
          <a:stretch>
            <a:fillRect/>
          </a:stretch>
        </p:blipFill>
        <p:spPr>
          <a:xfrm>
            <a:off x="6770370" y="1005205"/>
            <a:ext cx="4465955" cy="4847590"/>
          </a:xfrm>
          <a:prstGeom prst="rect">
            <a:avLst/>
          </a:prstGeom>
        </p:spPr>
      </p:pic>
    </p:spTree>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rPr>
              <a:t>Improved </a:t>
            </a:r>
            <a:r>
              <a:rPr sz="2000" dirty="0">
                <a:latin typeface="+mn-lt"/>
                <a:ea typeface="+mn-ea"/>
              </a:rPr>
              <a:t>Oblivious Priority Queue with Parallel Decrease Key</a:t>
            </a:r>
            <a:endParaRPr sz="2000" dirty="0">
              <a:latin typeface="+mn-lt"/>
              <a:ea typeface="+mn-ea"/>
            </a:endParaRPr>
          </a:p>
        </p:txBody>
      </p:sp>
      <p:grpSp>
        <p:nvGrpSpPr>
          <p:cNvPr id="7" name="组合 6"/>
          <p:cNvGrpSpPr/>
          <p:nvPr/>
        </p:nvGrpSpPr>
        <p:grpSpPr>
          <a:xfrm>
            <a:off x="1580515" y="1560195"/>
            <a:ext cx="8085455" cy="3864610"/>
            <a:chOff x="3285" y="2449"/>
            <a:chExt cx="11720" cy="5161"/>
          </a:xfrm>
        </p:grpSpPr>
        <p:pic>
          <p:nvPicPr>
            <p:cNvPr id="3" name="图片 2"/>
            <p:cNvPicPr>
              <a:picLocks noChangeAspect="1"/>
            </p:cNvPicPr>
            <p:nvPr/>
          </p:nvPicPr>
          <p:blipFill>
            <a:blip r:embed="rId1"/>
            <a:stretch>
              <a:fillRect/>
            </a:stretch>
          </p:blipFill>
          <p:spPr>
            <a:xfrm>
              <a:off x="3285" y="2449"/>
              <a:ext cx="11720" cy="4710"/>
            </a:xfrm>
            <a:prstGeom prst="rect">
              <a:avLst/>
            </a:prstGeom>
          </p:spPr>
        </p:pic>
        <p:pic>
          <p:nvPicPr>
            <p:cNvPr id="5" name="图片 4"/>
            <p:cNvPicPr>
              <a:picLocks noChangeAspect="1"/>
            </p:cNvPicPr>
            <p:nvPr/>
          </p:nvPicPr>
          <p:blipFill>
            <a:blip r:embed="rId2"/>
            <a:stretch>
              <a:fillRect/>
            </a:stretch>
          </p:blipFill>
          <p:spPr>
            <a:xfrm>
              <a:off x="3535" y="7060"/>
              <a:ext cx="11220" cy="550"/>
            </a:xfrm>
            <a:prstGeom prst="rect">
              <a:avLst/>
            </a:prstGeom>
          </p:spPr>
        </p:pic>
      </p:grpSp>
    </p:spTree>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dirty="0">
                <a:latin typeface="+mn-lt"/>
                <a:ea typeface="+mn-ea"/>
              </a:rPr>
              <a:t>Oblivious Priority Queue with Parallel Decrease Key</a:t>
            </a:r>
            <a:endParaRPr sz="2000" dirty="0">
              <a:latin typeface="+mn-lt"/>
              <a:ea typeface="+mn-ea"/>
            </a:endParaRPr>
          </a:p>
        </p:txBody>
      </p:sp>
      <p:pic>
        <p:nvPicPr>
          <p:cNvPr id="6" name="图片 5"/>
          <p:cNvPicPr>
            <a:picLocks noChangeAspect="1"/>
          </p:cNvPicPr>
          <p:nvPr/>
        </p:nvPicPr>
        <p:blipFill>
          <a:blip r:embed="rId1"/>
          <a:stretch>
            <a:fillRect/>
          </a:stretch>
        </p:blipFill>
        <p:spPr>
          <a:xfrm>
            <a:off x="755015" y="1112520"/>
            <a:ext cx="6612890" cy="4632960"/>
          </a:xfrm>
          <a:prstGeom prst="rect">
            <a:avLst/>
          </a:prstGeom>
        </p:spPr>
      </p:pic>
      <p:sp>
        <p:nvSpPr>
          <p:cNvPr id="2" name="文本框 1"/>
          <p:cNvSpPr txBox="1"/>
          <p:nvPr/>
        </p:nvSpPr>
        <p:spPr>
          <a:xfrm>
            <a:off x="7510780" y="1721485"/>
            <a:ext cx="4168775" cy="3415030"/>
          </a:xfrm>
          <a:prstGeom prst="rect">
            <a:avLst/>
          </a:prstGeom>
          <a:noFill/>
        </p:spPr>
        <p:txBody>
          <a:bodyPr wrap="square" rtlCol="0">
            <a:spAutoFit/>
          </a:bodyPr>
          <a:p>
            <a:r>
              <a:rPr lang="zh-CN" altLang="en-US"/>
              <a:t>将</a:t>
            </a:r>
            <a:r>
              <a:rPr lang="en-US" altLang="zh-CN"/>
              <a:t>w</a:t>
            </a:r>
            <a:r>
              <a:rPr lang="zh-CN" altLang="en-US"/>
              <a:t>个</a:t>
            </a:r>
            <a:r>
              <a:rPr lang="en-US" altLang="zh-CN"/>
              <a:t>item</a:t>
            </a:r>
            <a:r>
              <a:rPr lang="zh-CN" altLang="en-US"/>
              <a:t>插入进</a:t>
            </a:r>
            <a:r>
              <a:rPr lang="en-US" altLang="zh-CN"/>
              <a:t>r</a:t>
            </a:r>
            <a:r>
              <a:rPr lang="zh-CN" altLang="en-US"/>
              <a:t>层中，其中</a:t>
            </a:r>
            <a:r>
              <a:rPr lang="en-US" altLang="zh-CN"/>
              <a:t>id(i)</a:t>
            </a:r>
            <a:r>
              <a:rPr lang="zh-CN" altLang="en-US"/>
              <a:t>是</a:t>
            </a:r>
            <a:r>
              <a:rPr lang="en-US" altLang="zh-CN"/>
              <a:t>node</a:t>
            </a:r>
            <a:r>
              <a:rPr lang="zh-CN" altLang="en-US"/>
              <a:t>序号，</a:t>
            </a:r>
            <a:r>
              <a:rPr lang="en-US" altLang="zh-CN"/>
              <a:t>p(i)</a:t>
            </a:r>
            <a:r>
              <a:rPr lang="zh-CN" altLang="en-US"/>
              <a:t>是优先级。</a:t>
            </a:r>
            <a:endParaRPr lang="zh-CN" altLang="en-US"/>
          </a:p>
          <a:p>
            <a:r>
              <a:rPr lang="zh-CN" altLang="en-US"/>
              <a:t>首先优先考虑</a:t>
            </a:r>
            <a:r>
              <a:rPr lang="en-US" altLang="zh-CN"/>
              <a:t>node</a:t>
            </a:r>
            <a:r>
              <a:rPr lang="zh-CN" altLang="en-US"/>
              <a:t>序号在考虑优先级进行排序。每个最大权重的</a:t>
            </a:r>
            <a:r>
              <a:rPr lang="en-US" altLang="zh-CN"/>
              <a:t>item</a:t>
            </a:r>
            <a:r>
              <a:rPr lang="zh-CN" altLang="en-US"/>
              <a:t>标记为</a:t>
            </a:r>
            <a:r>
              <a:rPr lang="en-US" altLang="zh-CN"/>
              <a:t>lead</a:t>
            </a:r>
            <a:r>
              <a:rPr lang="zh-CN" altLang="en-US"/>
              <a:t>。</a:t>
            </a:r>
            <a:endParaRPr lang="zh-CN" altLang="en-US"/>
          </a:p>
          <a:p>
            <a:r>
              <a:rPr lang="zh-CN" altLang="en-US"/>
              <a:t>使用</a:t>
            </a:r>
            <a:r>
              <a:rPr lang="en-US" altLang="zh-CN"/>
              <a:t>modB</a:t>
            </a:r>
            <a:r>
              <a:rPr lang="zh-CN" altLang="en-US"/>
              <a:t>放入</a:t>
            </a:r>
            <a:r>
              <a:rPr lang="en-US" altLang="zh-CN"/>
              <a:t>node</a:t>
            </a:r>
            <a:r>
              <a:rPr lang="zh-CN" altLang="en-US"/>
              <a:t>对应的位置，但会有一定的偏移。可以通过对位置打乱，将</a:t>
            </a:r>
            <a:r>
              <a:rPr lang="en-US" altLang="zh-CN"/>
              <a:t>item</a:t>
            </a:r>
            <a:r>
              <a:rPr lang="zh-CN" altLang="en-US"/>
              <a:t>放入明文揭露的打乱顺序，再执行</a:t>
            </a:r>
            <a:r>
              <a:rPr lang="en-US" altLang="zh-CN"/>
              <a:t>shuffle</a:t>
            </a:r>
            <a:r>
              <a:rPr lang="zh-CN" altLang="en-US"/>
              <a:t>逆操作实现。</a:t>
            </a:r>
            <a:endParaRPr lang="zh-CN" altLang="en-US"/>
          </a:p>
          <a:p>
            <a:r>
              <a:rPr lang="zh-CN" altLang="en-US"/>
              <a:t>通过</a:t>
            </a:r>
            <a:r>
              <a:rPr lang="en-US" altLang="zh-CN"/>
              <a:t>head</a:t>
            </a:r>
            <a:r>
              <a:rPr lang="zh-CN" altLang="en-US"/>
              <a:t>标记得到每个权重最大的头结点目前的偏移量，进而得到每个</a:t>
            </a:r>
            <a:r>
              <a:rPr lang="en-US" altLang="zh-CN"/>
              <a:t>item</a:t>
            </a:r>
            <a:r>
              <a:rPr lang="zh-CN" altLang="en-US"/>
              <a:t>应该存在的位置，消除掉偏移。</a:t>
            </a:r>
            <a:endParaRPr lang="zh-CN" altLang="en-US"/>
          </a:p>
        </p:txBody>
      </p:sp>
    </p:spTree>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sz="2000" dirty="0">
                <a:latin typeface="+mn-lt"/>
                <a:ea typeface="+mn-ea"/>
              </a:rPr>
              <a:t>Oblivious Priority Queue with Parallel Decrease Key</a:t>
            </a:r>
            <a:endParaRPr sz="2000" dirty="0">
              <a:latin typeface="+mn-lt"/>
              <a:ea typeface="+mn-ea"/>
            </a:endParaRPr>
          </a:p>
        </p:txBody>
      </p:sp>
      <p:pic>
        <p:nvPicPr>
          <p:cNvPr id="2" name="图片 1"/>
          <p:cNvPicPr>
            <a:picLocks noChangeAspect="1"/>
          </p:cNvPicPr>
          <p:nvPr/>
        </p:nvPicPr>
        <p:blipFill>
          <a:blip r:embed="rId1"/>
          <a:stretch>
            <a:fillRect/>
          </a:stretch>
        </p:blipFill>
        <p:spPr>
          <a:xfrm>
            <a:off x="2422525" y="1758950"/>
            <a:ext cx="7346950" cy="3340100"/>
          </a:xfrm>
          <a:prstGeom prst="rect">
            <a:avLst/>
          </a:prstGeom>
        </p:spPr>
      </p:pic>
    </p:spTree>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467"/>
            <a:ext cx="8643848" cy="369332"/>
          </a:xfrm>
        </p:spPr>
        <p:txBody>
          <a:bodyPr/>
          <a:lstStyle/>
          <a:p>
            <a:r>
              <a:rPr lang="en-US" altLang="zh-CN" sz="2000" dirty="0">
                <a:latin typeface="+mn-lt"/>
                <a:ea typeface="+mn-ea"/>
              </a:rPr>
              <a:t>Dijkstra</a:t>
            </a:r>
            <a:endParaRPr lang="en-US" altLang="zh-CN" sz="2000" kern="1200" dirty="0">
              <a:solidFill>
                <a:schemeClr val="tx1"/>
              </a:solidFill>
              <a:latin typeface="+mn-lt"/>
              <a:ea typeface="+mn-ea"/>
              <a:cs typeface="+mn-cs"/>
            </a:endParaRPr>
          </a:p>
        </p:txBody>
      </p:sp>
      <p:pic>
        <p:nvPicPr>
          <p:cNvPr id="11" name="图片 10"/>
          <p:cNvPicPr>
            <a:picLocks noChangeAspect="1"/>
          </p:cNvPicPr>
          <p:nvPr/>
        </p:nvPicPr>
        <p:blipFill>
          <a:blip r:embed="rId1"/>
          <a:stretch>
            <a:fillRect/>
          </a:stretch>
        </p:blipFill>
        <p:spPr>
          <a:xfrm>
            <a:off x="300355" y="922655"/>
            <a:ext cx="7245985" cy="5013325"/>
          </a:xfrm>
          <a:prstGeom prst="rect">
            <a:avLst/>
          </a:prstGeom>
        </p:spPr>
      </p:pic>
      <p:pic>
        <p:nvPicPr>
          <p:cNvPr id="2" name="图片 1"/>
          <p:cNvPicPr>
            <a:picLocks noChangeAspect="1"/>
          </p:cNvPicPr>
          <p:nvPr/>
        </p:nvPicPr>
        <p:blipFill>
          <a:blip r:embed="rId2"/>
          <a:stretch>
            <a:fillRect/>
          </a:stretch>
        </p:blipFill>
        <p:spPr>
          <a:xfrm>
            <a:off x="4277995" y="4596765"/>
            <a:ext cx="7464425" cy="1757045"/>
          </a:xfrm>
          <a:prstGeom prst="rect">
            <a:avLst/>
          </a:prstGeom>
        </p:spPr>
      </p:pic>
      <p:sp>
        <p:nvSpPr>
          <p:cNvPr id="3" name="文本框 2"/>
          <p:cNvSpPr txBox="1"/>
          <p:nvPr/>
        </p:nvSpPr>
        <p:spPr>
          <a:xfrm>
            <a:off x="3444240" y="4087495"/>
            <a:ext cx="2495550" cy="645160"/>
          </a:xfrm>
          <a:prstGeom prst="rect">
            <a:avLst/>
          </a:prstGeom>
          <a:noFill/>
        </p:spPr>
        <p:txBody>
          <a:bodyPr wrap="square" rtlCol="0">
            <a:spAutoFit/>
          </a:bodyPr>
          <a:p>
            <a:r>
              <a:rPr lang="en-US" altLang="zh-CN"/>
              <a:t>Continuation</a:t>
            </a:r>
            <a:r>
              <a:rPr lang="zh-CN" altLang="en-US"/>
              <a:t>？邻接列表未结束则继续读取</a:t>
            </a:r>
            <a:endParaRPr lang="zh-CN" altLang="en-US"/>
          </a:p>
        </p:txBody>
      </p:sp>
      <p:sp>
        <p:nvSpPr>
          <p:cNvPr id="4" name="文本框 3"/>
          <p:cNvSpPr txBox="1"/>
          <p:nvPr/>
        </p:nvSpPr>
        <p:spPr>
          <a:xfrm>
            <a:off x="7906385" y="922655"/>
            <a:ext cx="4088130" cy="3692525"/>
          </a:xfrm>
          <a:prstGeom prst="rect">
            <a:avLst/>
          </a:prstGeom>
          <a:noFill/>
        </p:spPr>
        <p:txBody>
          <a:bodyPr wrap="square" rtlCol="0">
            <a:spAutoFit/>
          </a:bodyPr>
          <a:p>
            <a:r>
              <a:rPr lang="en-US" altLang="zh-CN"/>
              <a:t>1.</a:t>
            </a:r>
            <a:r>
              <a:rPr lang="zh-CN" altLang="en-US"/>
              <a:t>转化为</a:t>
            </a:r>
            <a:r>
              <a:rPr lang="en-US" altLang="zh-CN"/>
              <a:t>d-normalized</a:t>
            </a:r>
            <a:r>
              <a:rPr lang="zh-CN" altLang="en-US"/>
              <a:t>形式</a:t>
            </a:r>
            <a:endParaRPr lang="zh-CN" altLang="en-US"/>
          </a:p>
          <a:p>
            <a:r>
              <a:rPr lang="en-US" altLang="zh-CN"/>
              <a:t>2.</a:t>
            </a:r>
            <a:r>
              <a:rPr lang="zh-CN" altLang="en-US"/>
              <a:t>为</a:t>
            </a:r>
            <a:r>
              <a:rPr lang="en-US" altLang="zh-CN"/>
              <a:t>n</a:t>
            </a:r>
            <a:r>
              <a:rPr lang="zh-CN" altLang="en-US"/>
              <a:t>个节点初始化距离为无穷大</a:t>
            </a:r>
            <a:endParaRPr lang="zh-CN" altLang="en-US"/>
          </a:p>
          <a:p>
            <a:r>
              <a:rPr lang="en-US" altLang="zh-CN"/>
              <a:t>3.</a:t>
            </a:r>
            <a:r>
              <a:rPr lang="zh-CN" altLang="en-US"/>
              <a:t>同样的距离构建优先队列</a:t>
            </a:r>
            <a:endParaRPr lang="zh-CN" altLang="en-US"/>
          </a:p>
          <a:p>
            <a:r>
              <a:rPr lang="en-US" altLang="zh-CN"/>
              <a:t>4.</a:t>
            </a:r>
            <a:r>
              <a:rPr lang="zh-CN" altLang="en-US"/>
              <a:t>写入初始节点</a:t>
            </a:r>
            <a:r>
              <a:rPr lang="en-US" altLang="zh-CN"/>
              <a:t>s</a:t>
            </a:r>
            <a:r>
              <a:rPr lang="zh-CN" altLang="en-US"/>
              <a:t>到自身距离为</a:t>
            </a:r>
            <a:r>
              <a:rPr lang="en-US" altLang="zh-CN"/>
              <a:t>0</a:t>
            </a:r>
            <a:endParaRPr lang="en-US" altLang="zh-CN"/>
          </a:p>
          <a:p>
            <a:r>
              <a:rPr lang="en-US" altLang="zh-CN"/>
              <a:t>5.</a:t>
            </a:r>
            <a:r>
              <a:rPr lang="zh-CN" altLang="en-US"/>
              <a:t>同样更新优先队列</a:t>
            </a:r>
            <a:endParaRPr lang="zh-CN" altLang="en-US"/>
          </a:p>
          <a:p>
            <a:r>
              <a:rPr lang="en-US" altLang="zh-CN"/>
              <a:t>6.</a:t>
            </a:r>
            <a:r>
              <a:rPr lang="zh-CN" altLang="en-US"/>
              <a:t>开始遍历，初始节点</a:t>
            </a:r>
            <a:r>
              <a:rPr lang="en-US" altLang="zh-CN"/>
              <a:t>s</a:t>
            </a:r>
            <a:endParaRPr lang="en-US" altLang="zh-CN"/>
          </a:p>
          <a:p>
            <a:r>
              <a:rPr lang="en-US" altLang="zh-CN"/>
              <a:t>7.</a:t>
            </a:r>
            <a:r>
              <a:rPr lang="zh-CN" altLang="en-US"/>
              <a:t>需要遍历</a:t>
            </a:r>
            <a:r>
              <a:rPr lang="en-US" altLang="zh-CN"/>
              <a:t>2n</a:t>
            </a:r>
            <a:r>
              <a:rPr lang="zh-CN" altLang="en-US"/>
              <a:t>行</a:t>
            </a:r>
            <a:endParaRPr lang="zh-CN" altLang="en-US"/>
          </a:p>
          <a:p>
            <a:r>
              <a:rPr lang="en-US" altLang="zh-CN"/>
              <a:t>8.</a:t>
            </a:r>
            <a:r>
              <a:rPr lang="zh-CN" altLang="en-US"/>
              <a:t>从</a:t>
            </a:r>
            <a:r>
              <a:rPr lang="en-US" altLang="zh-CN"/>
              <a:t>KVS</a:t>
            </a:r>
            <a:r>
              <a:rPr lang="zh-CN" altLang="en-US"/>
              <a:t>中读出当前遍历节点的</a:t>
            </a:r>
            <a:r>
              <a:rPr lang="en-US" altLang="zh-CN"/>
              <a:t>d</a:t>
            </a:r>
            <a:r>
              <a:rPr lang="zh-CN" altLang="en-US"/>
              <a:t>条出边</a:t>
            </a:r>
            <a:endParaRPr lang="zh-CN" altLang="en-US"/>
          </a:p>
          <a:p>
            <a:r>
              <a:rPr lang="en-US" altLang="zh-CN"/>
              <a:t>9.</a:t>
            </a:r>
            <a:r>
              <a:rPr lang="zh-CN" altLang="en-US"/>
              <a:t>距离更新算法</a:t>
            </a:r>
            <a:endParaRPr lang="zh-CN" altLang="en-US"/>
          </a:p>
          <a:p>
            <a:r>
              <a:rPr lang="en-US" altLang="zh-CN"/>
              <a:t>10-15</a:t>
            </a:r>
            <a:r>
              <a:rPr lang="zh-CN" altLang="en-US"/>
              <a:t>：如果下一行还属于当前遍历节点就假装提取最小，但保持遍历节点不变，否则更新。</a:t>
            </a:r>
            <a:endParaRPr lang="zh-CN" altLang="en-US"/>
          </a:p>
        </p:txBody>
      </p:sp>
    </p:spTree>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467"/>
            <a:ext cx="8643848" cy="369332"/>
          </a:xfrm>
        </p:spPr>
        <p:txBody>
          <a:bodyPr/>
          <a:lstStyle/>
          <a:p>
            <a:r>
              <a:rPr lang="en-US" altLang="zh-CN" sz="2000" dirty="0">
                <a:latin typeface="+mn-lt"/>
                <a:ea typeface="+mn-ea"/>
              </a:rPr>
              <a:t>Dijkstra</a:t>
            </a:r>
            <a:endParaRPr lang="en-US" altLang="zh-CN" sz="2000" kern="1200" dirty="0">
              <a:solidFill>
                <a:schemeClr val="tx1"/>
              </a:solidFill>
              <a:latin typeface="+mn-lt"/>
              <a:ea typeface="+mn-ea"/>
              <a:cs typeface="+mn-cs"/>
            </a:endParaRPr>
          </a:p>
        </p:txBody>
      </p:sp>
      <p:pic>
        <p:nvPicPr>
          <p:cNvPr id="4" name="图片 3"/>
          <p:cNvPicPr>
            <a:picLocks noChangeAspect="1"/>
          </p:cNvPicPr>
          <p:nvPr/>
        </p:nvPicPr>
        <p:blipFill>
          <a:blip r:embed="rId1"/>
          <a:stretch>
            <a:fillRect/>
          </a:stretch>
        </p:blipFill>
        <p:spPr>
          <a:xfrm>
            <a:off x="834390" y="681990"/>
            <a:ext cx="10589260" cy="5528310"/>
          </a:xfrm>
          <a:prstGeom prst="rect">
            <a:avLst/>
          </a:prstGeom>
        </p:spPr>
      </p:pic>
      <p:sp>
        <p:nvSpPr>
          <p:cNvPr id="2" name="文本框 1"/>
          <p:cNvSpPr txBox="1"/>
          <p:nvPr/>
        </p:nvSpPr>
        <p:spPr>
          <a:xfrm>
            <a:off x="5636260" y="1420495"/>
            <a:ext cx="5102860" cy="368300"/>
          </a:xfrm>
          <a:prstGeom prst="rect">
            <a:avLst/>
          </a:prstGeom>
          <a:noFill/>
        </p:spPr>
        <p:txBody>
          <a:bodyPr wrap="square" rtlCol="0">
            <a:spAutoFit/>
          </a:bodyPr>
          <a:p>
            <a:r>
              <a:rPr lang="zh-CN" altLang="en-US"/>
              <a:t>当前部分对应的邻接列表（</a:t>
            </a:r>
            <a:r>
              <a:rPr lang="en-US" altLang="zh-CN"/>
              <a:t>k</a:t>
            </a:r>
            <a:r>
              <a:rPr lang="zh-CN" altLang="en-US"/>
              <a:t>为节点，</a:t>
            </a:r>
            <a:r>
              <a:rPr lang="en-US" altLang="zh-CN"/>
              <a:t>x</a:t>
            </a:r>
            <a:r>
              <a:rPr lang="zh-CN" altLang="en-US"/>
              <a:t>为距离）</a:t>
            </a:r>
            <a:endParaRPr lang="zh-CN" altLang="en-US"/>
          </a:p>
        </p:txBody>
      </p:sp>
      <p:sp>
        <p:nvSpPr>
          <p:cNvPr id="3" name="文本框 2"/>
          <p:cNvSpPr txBox="1"/>
          <p:nvPr/>
        </p:nvSpPr>
        <p:spPr>
          <a:xfrm>
            <a:off x="8881110" y="2954020"/>
            <a:ext cx="3132455" cy="1476375"/>
          </a:xfrm>
          <a:prstGeom prst="rect">
            <a:avLst/>
          </a:prstGeom>
          <a:noFill/>
        </p:spPr>
        <p:txBody>
          <a:bodyPr wrap="square" rtlCol="0">
            <a:spAutoFit/>
          </a:bodyPr>
          <a:p>
            <a:r>
              <a:rPr lang="en-US" altLang="zh-CN"/>
              <a:t>1.</a:t>
            </a:r>
            <a:r>
              <a:rPr lang="zh-CN"/>
              <a:t>在</a:t>
            </a:r>
            <a:r>
              <a:rPr lang="en-US" altLang="zh-CN"/>
              <a:t>DORAM</a:t>
            </a:r>
            <a:r>
              <a:rPr lang="zh-CN" altLang="en-US"/>
              <a:t>读出</a:t>
            </a:r>
            <a:r>
              <a:rPr lang="en-US" altLang="zh-CN"/>
              <a:t>s</a:t>
            </a:r>
            <a:r>
              <a:rPr lang="zh-CN" altLang="en-US"/>
              <a:t>到</a:t>
            </a:r>
            <a:r>
              <a:rPr lang="en-US" altLang="zh-CN"/>
              <a:t>d</a:t>
            </a:r>
            <a:r>
              <a:rPr lang="zh-CN" altLang="en-US"/>
              <a:t>个出边终点的当前距离</a:t>
            </a:r>
            <a:endParaRPr lang="zh-CN" altLang="en-US"/>
          </a:p>
          <a:p>
            <a:r>
              <a:rPr lang="en-US" altLang="zh-CN"/>
              <a:t>2.</a:t>
            </a:r>
            <a:r>
              <a:rPr lang="zh-CN" altLang="en-US"/>
              <a:t>取最小值来更新新的距离</a:t>
            </a:r>
            <a:endParaRPr lang="zh-CN" altLang="en-US"/>
          </a:p>
          <a:p>
            <a:r>
              <a:rPr lang="en-US" altLang="zh-CN"/>
              <a:t>3.</a:t>
            </a:r>
            <a:r>
              <a:rPr lang="zh-CN" altLang="en-US"/>
              <a:t>写回</a:t>
            </a:r>
            <a:r>
              <a:rPr lang="en-US" altLang="zh-CN"/>
              <a:t>DORAM</a:t>
            </a:r>
            <a:endParaRPr lang="en-US" altLang="zh-CN"/>
          </a:p>
          <a:p>
            <a:r>
              <a:rPr lang="en-US" altLang="zh-CN"/>
              <a:t>4.PQ</a:t>
            </a:r>
            <a:r>
              <a:rPr lang="zh-CN" altLang="en-US"/>
              <a:t>随之做键值减小操作</a:t>
            </a:r>
            <a:endParaRPr lang="zh-CN" altLang="en-US"/>
          </a:p>
        </p:txBody>
      </p:sp>
      <p:sp>
        <p:nvSpPr>
          <p:cNvPr id="5" name="文本框 4"/>
          <p:cNvSpPr txBox="1"/>
          <p:nvPr/>
        </p:nvSpPr>
        <p:spPr>
          <a:xfrm>
            <a:off x="6396990" y="1845945"/>
            <a:ext cx="5102860" cy="368300"/>
          </a:xfrm>
          <a:prstGeom prst="rect">
            <a:avLst/>
          </a:prstGeom>
          <a:noFill/>
        </p:spPr>
        <p:txBody>
          <a:bodyPr wrap="square" rtlCol="0">
            <a:spAutoFit/>
          </a:bodyPr>
          <a:p>
            <a:r>
              <a:rPr lang="en-US" altLang="zh-CN"/>
              <a:t>s</a:t>
            </a:r>
            <a:r>
              <a:rPr lang="zh-CN"/>
              <a:t>到当前遍历节点的距离</a:t>
            </a:r>
            <a:endParaRPr lang="zh-CN" altLang="en-US"/>
          </a:p>
        </p:txBody>
      </p:sp>
    </p:spTree>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949325" y="304983"/>
            <a:ext cx="8643848" cy="368300"/>
          </a:xfrm>
        </p:spPr>
        <p:txBody>
          <a:bodyPr/>
          <a:lstStyle/>
          <a:p>
            <a:r>
              <a:rPr lang="en-US" altLang="zh-CN" sz="2000" dirty="0">
                <a:latin typeface="+mn-lt"/>
                <a:ea typeface="+mn-ea"/>
              </a:rPr>
              <a:t>Conclusion</a:t>
            </a:r>
            <a:endParaRPr lang="en-US" altLang="zh-CN" sz="2000" kern="1200" dirty="0">
              <a:solidFill>
                <a:schemeClr val="tx1"/>
              </a:solidFill>
              <a:latin typeface="+mn-lt"/>
              <a:ea typeface="+mn-ea"/>
              <a:cs typeface="+mn-cs"/>
            </a:endParaRPr>
          </a:p>
        </p:txBody>
      </p:sp>
      <p:sp>
        <p:nvSpPr>
          <p:cNvPr id="3" name="文本框 2"/>
          <p:cNvSpPr txBox="1"/>
          <p:nvPr/>
        </p:nvSpPr>
        <p:spPr>
          <a:xfrm>
            <a:off x="797560" y="1167765"/>
            <a:ext cx="10369550" cy="4523105"/>
          </a:xfrm>
          <a:prstGeom prst="rect">
            <a:avLst/>
          </a:prstGeom>
          <a:noFill/>
        </p:spPr>
        <p:txBody>
          <a:bodyPr wrap="square" rtlCol="0">
            <a:spAutoFit/>
          </a:bodyPr>
          <a:p>
            <a:r>
              <a:rPr lang="zh-CN"/>
              <a:t>我们小组调研并学习了近两年来图隐私保护下的最短路径算法领域的前沿技术。</a:t>
            </a:r>
            <a:endParaRPr lang="zh-CN"/>
          </a:p>
          <a:p>
            <a:r>
              <a:rPr lang="zh-CN"/>
              <a:t>在我们展示的三篇文章中，</a:t>
            </a:r>
            <a:endParaRPr lang="zh-CN"/>
          </a:p>
          <a:p>
            <a:r>
              <a:rPr lang="en-US" altLang="zh-CN"/>
              <a:t>GraphShield</a:t>
            </a:r>
            <a:r>
              <a:rPr lang="zh-CN" altLang="en-US"/>
              <a:t>利用可信代理和服务器架构，利用加法同态和安全协议实现了加密图上服务器自主执行的</a:t>
            </a:r>
            <a:r>
              <a:rPr lang="en-US" altLang="zh-CN"/>
              <a:t>Dijkstra</a:t>
            </a:r>
            <a:r>
              <a:rPr lang="zh-CN" altLang="en-US"/>
              <a:t>算法，优点是支持增量动态性，缺点是效率低，隐私泄露高，整个图的密文结构信息在服务器执行过程中几乎全部泄露，只保证了节点明文和边权重信息。</a:t>
            </a:r>
            <a:endParaRPr lang="zh-CN" altLang="en-US"/>
          </a:p>
          <a:p>
            <a:r>
              <a:rPr lang="en-US" altLang="zh-CN"/>
              <a:t>PathGES</a:t>
            </a:r>
            <a:r>
              <a:rPr lang="zh-CN" altLang="en-US"/>
              <a:t>针对</a:t>
            </a:r>
            <a:r>
              <a:rPr lang="en-US" altLang="zh-CN"/>
              <a:t>2022</a:t>
            </a:r>
            <a:r>
              <a:rPr lang="zh-CN" altLang="en-US"/>
              <a:t>年新提出的利用图结构进行查询内容恢复的攻击手段，采用先计算出所有节点对之间的最短路径，再采用路径拆分、重复、填充，分离存储的手段，减少了隐私泄露，其优点是给出了证明泄露可控的严格定义和证明，缺点是不支持增量动态性，存储开销和预处理开销极大。</a:t>
            </a:r>
            <a:endParaRPr lang="zh-CN" altLang="en-US"/>
          </a:p>
          <a:p>
            <a:r>
              <a:rPr lang="zh-CN" altLang="en-US"/>
              <a:t>上述两篇工作的领域更偏向于可搜索加密，而最后美密的论文更偏向多方安全计算技术和底层算法。</a:t>
            </a:r>
            <a:endParaRPr lang="zh-CN" altLang="en-US"/>
          </a:p>
          <a:p>
            <a:r>
              <a:rPr lang="zh-CN" altLang="en-US"/>
              <a:t>美密的论文建立在多方安全计算技术上，首先这是一个隐私保护效果极高，但相对而言效率也较低的场景。改论文在现有工作的基础上注意聚焦于利用现有技术来实现</a:t>
            </a:r>
            <a:r>
              <a:rPr lang="en-US" altLang="zh-CN"/>
              <a:t>Dijkstra</a:t>
            </a:r>
            <a:r>
              <a:rPr lang="zh-CN" altLang="en-US"/>
              <a:t>算法计算复杂度和论数的降低，同时创造性地提出了通用性的图转换和图重命名算法，给出了包括</a:t>
            </a:r>
            <a:r>
              <a:rPr lang="en-US" altLang="zh-CN"/>
              <a:t>KVS</a:t>
            </a:r>
            <a:r>
              <a:rPr lang="zh-CN" altLang="en-US"/>
              <a:t>和并行优先队列等新的密码原语。</a:t>
            </a:r>
            <a:endParaRPr lang="zh-CN" altLang="en-US"/>
          </a:p>
          <a:p>
            <a:endParaRPr lang="zh-CN" altLang="en-US"/>
          </a:p>
          <a:p>
            <a:r>
              <a:rPr lang="zh-CN" altLang="en-US"/>
              <a:t>之后的工作可以朝着有限制条件的图最短路径检索算法进行，也可以朝着给出其他多方安全计算图算法下有利于计算复杂度或论数削减的新的通用图定义</a:t>
            </a:r>
            <a:r>
              <a:rPr lang="en-US" altLang="zh-CN"/>
              <a:t>/</a:t>
            </a:r>
            <a:r>
              <a:rPr lang="zh-CN" altLang="en-US"/>
              <a:t>算法着手。</a:t>
            </a:r>
            <a:endParaRPr lang="zh-CN" altLang="en-US"/>
          </a:p>
        </p:txBody>
      </p:sp>
    </p:spTree>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4230912"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18" name="user-avatar-profile_70039"/>
          <p:cNvSpPr>
            <a:spLocks noChangeAspect="1"/>
          </p:cNvSpPr>
          <p:nvPr/>
        </p:nvSpPr>
        <p:spPr bwMode="auto">
          <a:xfrm>
            <a:off x="6903994" y="4589511"/>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txBody>
          <a:bodyPr/>
          <a:lstStyle/>
          <a:p>
            <a:endParaRPr lang="zh-CN" altLang="en-US"/>
          </a:p>
        </p:txBody>
      </p:sp>
      <p:sp>
        <p:nvSpPr>
          <p:cNvPr id="21" name="文本框 20"/>
          <p:cNvSpPr txBox="1"/>
          <p:nvPr/>
        </p:nvSpPr>
        <p:spPr>
          <a:xfrm>
            <a:off x="7393305" y="4599305"/>
            <a:ext cx="4144010" cy="664210"/>
          </a:xfrm>
          <a:prstGeom prst="rect">
            <a:avLst/>
          </a:prstGeom>
          <a:noFill/>
        </p:spPr>
        <p:txBody>
          <a:bodyPr wrap="square" lIns="0" tIns="0" rIns="0" bIns="0" rtlCol="0">
            <a:spAutoFit/>
          </a:bodyPr>
          <a:lstStyle/>
          <a:p>
            <a:pPr algn="l">
              <a:lnSpc>
                <a:spcPct val="120000"/>
              </a:lnSpc>
            </a:pPr>
            <a:r>
              <a:rPr lang="zh-CN" altLang="en-US" spc="300" dirty="0">
                <a:solidFill>
                  <a:schemeClr val="bg1">
                    <a:alpha val="90000"/>
                  </a:schemeClr>
                </a:solidFill>
                <a:latin typeface="+mn-ea"/>
              </a:rPr>
              <a:t>汇报人：</a:t>
            </a:r>
            <a:r>
              <a:rPr lang="zh-CN" altLang="en-US" spc="300" noProof="0" dirty="0">
                <a:ln>
                  <a:noFill/>
                </a:ln>
                <a:solidFill>
                  <a:prstClr val="white">
                    <a:alpha val="90000"/>
                  </a:prstClr>
                </a:solidFill>
                <a:effectLst/>
                <a:uLnTx/>
                <a:uFillTx/>
                <a:latin typeface="微软雅黑" panose="020B0503020204020204" pitchFamily="34" charset="-122"/>
                <a:ea typeface="微软雅黑" panose="020B0503020204020204" pitchFamily="34" charset="-122"/>
                <a:sym typeface="+mn-ea"/>
              </a:rPr>
              <a:t>周俊杰，覃英瑜，王惟笑，汪啸，李弈宇</a:t>
            </a:r>
            <a:endParaRPr lang="zh-CN" altLang="en-US" spc="300" dirty="0">
              <a:solidFill>
                <a:schemeClr val="bg1">
                  <a:alpha val="90000"/>
                </a:schemeClr>
              </a:solidFill>
              <a:latin typeface="+mn-ea"/>
            </a:endParaRPr>
          </a:p>
        </p:txBody>
      </p:sp>
      <p:sp>
        <p:nvSpPr>
          <p:cNvPr id="23" name="文本框 22"/>
          <p:cNvSpPr txBox="1"/>
          <p:nvPr/>
        </p:nvSpPr>
        <p:spPr>
          <a:xfrm>
            <a:off x="4622801" y="2011086"/>
            <a:ext cx="6914815" cy="2031365"/>
          </a:xfrm>
          <a:prstGeom prst="rect">
            <a:avLst/>
          </a:prstGeom>
          <a:noFill/>
        </p:spPr>
        <p:txBody>
          <a:bodyPr wrap="square" lIns="0" tIns="0" rIns="0" bIns="0" rtlCol="0">
            <a:spAutoFit/>
          </a:bodyPr>
          <a:lstStyle/>
          <a:p>
            <a:pPr algn="r">
              <a:lnSpc>
                <a:spcPct val="110000"/>
              </a:lnSpc>
            </a:pPr>
            <a:r>
              <a:rPr lang="zh-CN" altLang="en-US" sz="6000" spc="300" dirty="0">
                <a:solidFill>
                  <a:schemeClr val="bg1"/>
                </a:solidFill>
                <a:latin typeface="+mn-ea"/>
                <a:ea typeface="+mn-ea"/>
              </a:rPr>
              <a:t>感谢各位</a:t>
            </a:r>
            <a:endParaRPr lang="zh-CN" altLang="en-US" sz="6000" spc="300" dirty="0">
              <a:solidFill>
                <a:schemeClr val="bg1"/>
              </a:solidFill>
              <a:latin typeface="+mn-ea"/>
              <a:ea typeface="+mn-ea"/>
            </a:endParaRPr>
          </a:p>
          <a:p>
            <a:pPr algn="r">
              <a:lnSpc>
                <a:spcPct val="110000"/>
              </a:lnSpc>
            </a:pPr>
            <a:r>
              <a:rPr lang="zh-CN" altLang="en-US" sz="6000" spc="300" dirty="0">
                <a:solidFill>
                  <a:schemeClr val="bg1"/>
                </a:solidFill>
                <a:latin typeface="+mn-ea"/>
                <a:ea typeface="+mn-ea"/>
              </a:rPr>
              <a:t>老师同学聆听</a:t>
            </a:r>
            <a:endParaRPr lang="zh-CN" altLang="en-US" sz="6000" spc="300" dirty="0">
              <a:solidFill>
                <a:schemeClr val="bg1"/>
              </a:solidFill>
              <a:latin typeface="+mn-ea"/>
              <a:ea typeface="+mn-ea"/>
            </a:endParaRPr>
          </a:p>
        </p:txBody>
      </p:sp>
    </p:spTree>
  </p:cSld>
  <p:clrMapOvr>
    <a:masterClrMapping/>
  </p:clrMapOvr>
  <p:transition spd="med">
    <p:pull/>
  </p:transition>
</p:sld>
</file>

<file path=ppt/tags/tag1.xml><?xml version="1.0" encoding="utf-8"?>
<p:tagLst xmlns:p="http://schemas.openxmlformats.org/presentationml/2006/main">
  <p:tag name="commondata" val="eyJoZGlkIjoiMTcyYjBkNThkYWI2NGJlMjhkNzIyYWE3ODAzZjNkMT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封3​​">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8662</Words>
  <Application>WPS 演示</Application>
  <PresentationFormat>宽屏</PresentationFormat>
  <Paragraphs>325</Paragraphs>
  <Slides>47</Slides>
  <Notes>36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47</vt:i4>
      </vt:variant>
    </vt:vector>
  </HeadingPairs>
  <TitlesOfParts>
    <vt:vector size="59" baseType="lpstr">
      <vt:lpstr>Arial</vt:lpstr>
      <vt:lpstr>宋体</vt:lpstr>
      <vt:lpstr>Wingdings</vt:lpstr>
      <vt:lpstr>微软雅黑</vt:lpstr>
      <vt:lpstr>Century Gothic</vt:lpstr>
      <vt:lpstr>Cambria Math</vt:lpstr>
      <vt:lpstr>Arial Unicode MS</vt:lpstr>
      <vt:lpstr>等线</vt:lpstr>
      <vt:lpstr>等线 Light</vt:lpstr>
      <vt:lpstr>Calibri</vt:lpstr>
      <vt:lpstr>Office 主题​​</vt:lpstr>
      <vt:lpstr>封3​​</vt:lpstr>
      <vt:lpstr>PowerPoint 演示文稿</vt:lpstr>
      <vt:lpstr>Background</vt:lpstr>
      <vt:lpstr>PowerPoint 演示文稿</vt:lpstr>
      <vt:lpstr>Motivation &amp; Contribution</vt:lpstr>
      <vt:lpstr>Preliminaries</vt:lpstr>
      <vt:lpstr>Preliminaries</vt:lpstr>
      <vt:lpstr>Encryption Structure</vt:lpstr>
      <vt:lpstr>Encryption Algorithm</vt:lpstr>
      <vt:lpstr>Query Algorithm</vt:lpstr>
      <vt:lpstr>Query Algorithm</vt:lpstr>
      <vt:lpstr>Update Algorithm</vt:lpstr>
      <vt:lpstr>PowerPoint 演示文稿</vt:lpstr>
      <vt:lpstr>Motivation &amp; Contribution</vt:lpstr>
      <vt:lpstr>Leakage</vt:lpstr>
      <vt:lpstr>Preliminaries</vt:lpstr>
      <vt:lpstr>Encryption Algorithm</vt:lpstr>
      <vt:lpstr>Retrieval</vt:lpstr>
      <vt:lpstr>Leakage Comparison</vt:lpstr>
      <vt:lpstr>Leakage Comparison</vt:lpstr>
      <vt:lpstr>PowerPoint 演示文稿</vt:lpstr>
      <vt:lpstr>Purpose</vt:lpstr>
      <vt:lpstr>Contribution</vt:lpstr>
      <vt:lpstr>Comparison</vt:lpstr>
      <vt:lpstr>Building Blocks</vt:lpstr>
      <vt:lpstr>Building Blocks</vt:lpstr>
      <vt:lpstr>Building Blocks</vt:lpstr>
      <vt:lpstr>Building Blocks</vt:lpstr>
      <vt:lpstr>Building Blocks</vt:lpstr>
      <vt:lpstr>Building Blocks</vt:lpstr>
      <vt:lpstr>Graph Conversions for MPC</vt:lpstr>
      <vt:lpstr>Graph Conversions for MPC</vt:lpstr>
      <vt:lpstr>Graph Conversions for MPC</vt:lpstr>
      <vt:lpstr>Graph Conversions for MPC</vt:lpstr>
      <vt:lpstr>Graph Conversions for MPC</vt:lpstr>
      <vt:lpstr>Graph Conversions for MPC</vt:lpstr>
      <vt:lpstr>Oblivious Graph Renaming Algorithm</vt:lpstr>
      <vt:lpstr>Oblivious Graph Renaming Algorithm</vt:lpstr>
      <vt:lpstr>Oblivious Graph Renaming Algorithm</vt:lpstr>
      <vt:lpstr>Oblivious Priority Queue</vt:lpstr>
      <vt:lpstr>Oblivious Priority Queue with Parallel Decrease Key</vt:lpstr>
      <vt:lpstr>Improved Oblivious Priority Queue with Parallel Decrease Key</vt:lpstr>
      <vt:lpstr>Oblivious Priority Queue with Parallel Decrease Key</vt:lpstr>
      <vt:lpstr>Oblivious Priority Queue with Parallel Decrease Key</vt:lpstr>
      <vt:lpstr>Dijkstra</vt:lpstr>
      <vt:lpstr>Dijkstra</vt:lpstr>
      <vt:lpstr>Conclusion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罗瑆琪</dc:creator>
  <cp:lastModifiedBy>wwx</cp:lastModifiedBy>
  <cp:revision>122</cp:revision>
  <dcterms:created xsi:type="dcterms:W3CDTF">2023-05-27T18:19:00Z</dcterms:created>
  <dcterms:modified xsi:type="dcterms:W3CDTF">2024-11-11T08:20:10Z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912183219E694A5BB7E0E0434B2D162D_12</vt:lpwstr>
  </property>
  <property fmtid="{D5CDD505-2E9C-101B-9397-08002B2CF9AE}" pid="3" name="KSOProductBuildVer">
    <vt:lpwstr>2052-12.1.0.18608</vt:lpwstr>
  </property>
</Properties>
</file>