
<file path=[Content_Types].xml><?xml version="1.0" encoding="utf-8"?>
<Types xmlns="http://schemas.openxmlformats.org/package/2006/content-types">
  <Default Extension="xml" ContentType="application/xml"/>
  <Default Extension="jpeg" ContentType="image/jpeg"/>
  <Default Extension="JPG" ContentType="image/.jpg"/>
  <Default Extension="xlsx" ContentType="application/vnd.openxmlformats-officedocument.spreadsheetml.sheet"/>
  <Default Extension="png" ContentType="image/png"/>
  <Default Extension="gif" ContentType="image/gif"/>
  <Default Extension="rels" ContentType="application/vnd.openxmlformats-package.relationships+xml"/>
  <Override PartName="/customXml/itemProps69.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836" r:id="rId3"/>
    <p:sldId id="2770" r:id="rId5"/>
    <p:sldId id="2756" r:id="rId6"/>
    <p:sldId id="2697" r:id="rId7"/>
    <p:sldId id="2759" r:id="rId8"/>
    <p:sldId id="2760" r:id="rId9"/>
    <p:sldId id="2761" r:id="rId10"/>
    <p:sldId id="2763" r:id="rId11"/>
    <p:sldId id="2765" r:id="rId12"/>
    <p:sldId id="2766" r:id="rId13"/>
    <p:sldId id="2764" r:id="rId14"/>
    <p:sldId id="2876" r:id="rId15"/>
    <p:sldId id="2816" r:id="rId16"/>
    <p:sldId id="2817" r:id="rId17"/>
    <p:sldId id="2869" r:id="rId18"/>
    <p:sldId id="2867" r:id="rId19"/>
    <p:sldId id="2870" r:id="rId20"/>
    <p:sldId id="2868" r:id="rId21"/>
    <p:sldId id="2872" r:id="rId22"/>
    <p:sldId id="2873" r:id="rId23"/>
    <p:sldId id="2874" r:id="rId24"/>
    <p:sldId id="2813" r:id="rId25"/>
    <p:sldId id="2792" r:id="rId26"/>
    <p:sldId id="2838" r:id="rId27"/>
    <p:sldId id="2777" r:id="rId28"/>
    <p:sldId id="2778" r:id="rId29"/>
    <p:sldId id="2779" r:id="rId30"/>
    <p:sldId id="2780" r:id="rId31"/>
    <p:sldId id="2781" r:id="rId32"/>
    <p:sldId id="2782" r:id="rId33"/>
    <p:sldId id="2783" r:id="rId34"/>
    <p:sldId id="2785" r:id="rId35"/>
    <p:sldId id="2786" r:id="rId36"/>
    <p:sldId id="2784" r:id="rId37"/>
    <p:sldId id="2787" r:id="rId38"/>
    <p:sldId id="2877" r:id="rId39"/>
    <p:sldId id="2788" r:id="rId40"/>
    <p:sldId id="2789" r:id="rId41"/>
    <p:sldId id="2790" r:id="rId42"/>
    <p:sldId id="2791" r:id="rId43"/>
    <p:sldId id="2875" r:id="rId44"/>
    <p:sldId id="2518" r:id="rId45"/>
  </p:sldIdLst>
  <p:sldSz cx="12192000" cy="6858000"/>
  <p:notesSz cx="6858000" cy="9144000"/>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F9835D09-2D2B-49E4-8C6E-8AE64212C314}">
          <p14:sldIdLst>
            <p14:sldId id="1836"/>
            <p14:sldId id="2770"/>
            <p14:sldId id="2756"/>
            <p14:sldId id="2697"/>
            <p14:sldId id="2759"/>
            <p14:sldId id="2760"/>
            <p14:sldId id="2761"/>
            <p14:sldId id="2763"/>
            <p14:sldId id="2765"/>
            <p14:sldId id="2766"/>
            <p14:sldId id="2764"/>
            <p14:sldId id="2876"/>
            <p14:sldId id="2816"/>
            <p14:sldId id="2817"/>
            <p14:sldId id="2869"/>
            <p14:sldId id="2867"/>
            <p14:sldId id="2870"/>
            <p14:sldId id="2868"/>
            <p14:sldId id="2872"/>
            <p14:sldId id="2873"/>
            <p14:sldId id="2874"/>
            <p14:sldId id="2813"/>
            <p14:sldId id="2792"/>
            <p14:sldId id="2838"/>
            <p14:sldId id="2777"/>
            <p14:sldId id="2778"/>
            <p14:sldId id="2779"/>
            <p14:sldId id="2780"/>
            <p14:sldId id="2781"/>
            <p14:sldId id="2782"/>
            <p14:sldId id="2783"/>
            <p14:sldId id="2785"/>
            <p14:sldId id="2786"/>
            <p14:sldId id="2784"/>
            <p14:sldId id="2787"/>
            <p14:sldId id="2877"/>
            <p14:sldId id="2788"/>
            <p14:sldId id="2789"/>
            <p14:sldId id="2790"/>
            <p14:sldId id="2791"/>
            <p14:sldId id="2875"/>
            <p14:sldId id="2518"/>
          </p14:sldIdLst>
        </p14:section>
      </p14:sectionLst>
    </p:ext>
    <p:ext uri="{EFAFB233-063F-42B5-8137-9DF3F51BA10A}">
      <p15:sldGuideLst xmlns:p15="http://schemas.microsoft.com/office/powerpoint/2012/main">
        <p15:guide id="1" pos="356" userDrawn="1">
          <p15:clr>
            <a:srgbClr val="A4A3A4"/>
          </p15:clr>
        </p15:guide>
        <p15:guide id="2" pos="7201" userDrawn="1">
          <p15:clr>
            <a:srgbClr val="A4A3A4"/>
          </p15:clr>
        </p15:guide>
        <p15:guide id="3" orient="horz" pos="554" userDrawn="1">
          <p15:clr>
            <a:srgbClr val="A4A3A4"/>
          </p15:clr>
        </p15:guide>
        <p15:guide id="4" orient="horz" pos="39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4529" autoAdjust="0"/>
  </p:normalViewPr>
  <p:slideViewPr>
    <p:cSldViewPr snapToGrid="0" showGuides="1">
      <p:cViewPr>
        <p:scale>
          <a:sx n="66" d="100"/>
          <a:sy n="66" d="100"/>
        </p:scale>
        <p:origin x="451" y="250"/>
      </p:cViewPr>
      <p:guideLst>
        <p:guide pos="356"/>
        <p:guide pos="7201"/>
        <p:guide orient="horz" pos="554"/>
        <p:guide orient="horz" pos="39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tags" Target="tags/tag70.xml"/><Relationship Id="rId51" Type="http://schemas.openxmlformats.org/officeDocument/2006/relationships/customXml" Target="../customXml/item1.xml"/><Relationship Id="rId50" Type="http://schemas.openxmlformats.org/officeDocument/2006/relationships/customXmlProps" Target="../customXml/itemProps69.xml"/><Relationship Id="rId5" Type="http://schemas.openxmlformats.org/officeDocument/2006/relationships/slide" Target="slides/slide2.xml"/><Relationship Id="rId49" Type="http://schemas.openxmlformats.org/officeDocument/2006/relationships/commentAuthors" Target="commentAuthors.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4" Type="http://schemas.microsoft.com/office/2011/relationships/chartColorStyle" Target="colors2.xml"/><Relationship Id="rId3" Type="http://schemas.microsoft.com/office/2011/relationships/chartStyle" Target="style2.xml"/><Relationship Id="rId2" Type="http://schemas.openxmlformats.org/officeDocument/2006/relationships/themeOverride" Target="../theme/themeOverrid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4" Type="http://schemas.microsoft.com/office/2011/relationships/chartColorStyle" Target="colors3.xml"/><Relationship Id="rId3" Type="http://schemas.microsoft.com/office/2011/relationships/chartStyle" Target="style3.xml"/><Relationship Id="rId2" Type="http://schemas.openxmlformats.org/officeDocument/2006/relationships/themeOverride" Target="../theme/themeOverrid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4" Type="http://schemas.microsoft.com/office/2011/relationships/chartColorStyle" Target="colors4.xml"/><Relationship Id="rId3" Type="http://schemas.microsoft.com/office/2011/relationships/chartStyle" Target="style4.xml"/><Relationship Id="rId2" Type="http://schemas.openxmlformats.org/officeDocument/2006/relationships/themeOverride" Target="../theme/themeOverride5.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9296928895973"/>
          <c:y val="0.0733291287053284"/>
          <c:w val="0.572463544020744"/>
          <c:h val="0.858695060692051"/>
        </c:manualLayout>
      </c:layout>
      <c:doughnutChart>
        <c:varyColors val="1"/>
        <c:ser>
          <c:idx val="0"/>
          <c:order val="0"/>
          <c:tx>
            <c:strRef>
              <c:f>Sheet1!$B$1</c:f>
              <c:strCache>
                <c:ptCount val="1"/>
                <c:pt idx="0">
                  <c:v>销售额</c:v>
                </c:pt>
              </c:strCache>
            </c:strRef>
          </c:tx>
          <c:spPr>
            <a:solidFill>
              <a:schemeClr val="accent1"/>
            </a:solidFill>
          </c:spPr>
          <c:explosion val="0"/>
          <c:dPt>
            <c:idx val="0"/>
            <c:bubble3D val="0"/>
            <c:spPr>
              <a:gradFill rotWithShape="1">
                <a:gsLst>
                  <a:gs pos="8000">
                    <a:schemeClr val="accent1"/>
                  </a:gs>
                  <a:gs pos="100000">
                    <a:schemeClr val="accent2"/>
                  </a:gs>
                </a:gsLst>
                <a:lin ang="5400000" scaled="1"/>
              </a:gradFill>
              <a:ln>
                <a:noFill/>
              </a:ln>
              <a:effectLst/>
            </c:spPr>
          </c:dPt>
          <c:dPt>
            <c:idx val="1"/>
            <c:bubble3D val="0"/>
            <c:spPr>
              <a:solidFill>
                <a:schemeClr val="bg1"/>
              </a:solidFill>
              <a:ln>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1</c:v>
                </c:pt>
                <c:pt idx="1">
                  <c:v>5</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uri="{0b15fc19-7d7d-44ad-8c2d-2c3a37ce22c3}">
        <chartProps xmlns="https://web.wps.cn/et/2018/main" chartId="{57d39393-469d-4098-bc66-a6b81950674b}"/>
      </c:ext>
    </c:extLst>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9296928895973"/>
          <c:y val="0.0733291287053284"/>
          <c:w val="0.572463544020744"/>
          <c:h val="0.858695060692051"/>
        </c:manualLayout>
      </c:layout>
      <c:doughnutChart>
        <c:varyColors val="1"/>
        <c:ser>
          <c:idx val="0"/>
          <c:order val="0"/>
          <c:tx>
            <c:strRef>
              <c:f>Sheet1!$B$1</c:f>
              <c:strCache>
                <c:ptCount val="1"/>
                <c:pt idx="0">
                  <c:v>销售额</c:v>
                </c:pt>
              </c:strCache>
            </c:strRef>
          </c:tx>
          <c:spPr>
            <a:solidFill>
              <a:schemeClr val="accent1"/>
            </a:solidFill>
          </c:spPr>
          <c:explosion val="0"/>
          <c:dPt>
            <c:idx val="0"/>
            <c:bubble3D val="0"/>
            <c:spPr>
              <a:gradFill rotWithShape="1">
                <a:gsLst>
                  <a:gs pos="8000">
                    <a:schemeClr val="accent1"/>
                  </a:gs>
                  <a:gs pos="100000">
                    <a:schemeClr val="accent2"/>
                  </a:gs>
                </a:gsLst>
                <a:lin ang="5400000" scaled="1"/>
              </a:gradFill>
              <a:ln>
                <a:noFill/>
              </a:ln>
              <a:effectLst/>
            </c:spPr>
          </c:dPt>
          <c:dPt>
            <c:idx val="1"/>
            <c:bubble3D val="0"/>
            <c:spPr>
              <a:solidFill>
                <a:schemeClr val="bg1"/>
              </a:solidFill>
              <a:ln>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1</c:v>
                </c:pt>
                <c:pt idx="1">
                  <c:v>5</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uri="{0b15fc19-7d7d-44ad-8c2d-2c3a37ce22c3}">
        <chartProps xmlns="https://web.wps.cn/et/2018/main" chartId="{282d4f76-0dcf-4d5d-a937-3c6cd1a923d2}"/>
      </c:ext>
    </c:extLst>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9296928895973"/>
          <c:y val="0.0733291287053284"/>
          <c:w val="0.572463544020744"/>
          <c:h val="0.858695060692051"/>
        </c:manualLayout>
      </c:layout>
      <c:doughnutChart>
        <c:varyColors val="1"/>
        <c:ser>
          <c:idx val="0"/>
          <c:order val="0"/>
          <c:tx>
            <c:strRef>
              <c:f>Sheet1!$B$1</c:f>
              <c:strCache>
                <c:ptCount val="1"/>
                <c:pt idx="0">
                  <c:v>销售额</c:v>
                </c:pt>
              </c:strCache>
            </c:strRef>
          </c:tx>
          <c:spPr>
            <a:solidFill>
              <a:schemeClr val="accent1"/>
            </a:solidFill>
          </c:spPr>
          <c:explosion val="0"/>
          <c:dPt>
            <c:idx val="0"/>
            <c:bubble3D val="0"/>
            <c:spPr>
              <a:gradFill rotWithShape="1">
                <a:gsLst>
                  <a:gs pos="8000">
                    <a:schemeClr val="accent1"/>
                  </a:gs>
                  <a:gs pos="100000">
                    <a:schemeClr val="accent2"/>
                  </a:gs>
                </a:gsLst>
                <a:lin ang="5400000" scaled="1"/>
              </a:gradFill>
              <a:ln>
                <a:noFill/>
              </a:ln>
              <a:effectLst/>
            </c:spPr>
          </c:dPt>
          <c:dPt>
            <c:idx val="1"/>
            <c:bubble3D val="0"/>
            <c:spPr>
              <a:solidFill>
                <a:schemeClr val="bg1"/>
              </a:solidFill>
              <a:ln>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1</c:v>
                </c:pt>
                <c:pt idx="1">
                  <c:v>5</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uri="{0b15fc19-7d7d-44ad-8c2d-2c3a37ce22c3}">
        <chartProps xmlns="https://web.wps.cn/et/2018/main" chartId="{282d4f76-0dcf-4d5d-a937-3c6cd1a923d2}"/>
      </c:ext>
    </c:extLst>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9296928895973"/>
          <c:y val="0.0733291287053284"/>
          <c:w val="0.572463544020744"/>
          <c:h val="0.858695060692051"/>
        </c:manualLayout>
      </c:layout>
      <c:doughnutChart>
        <c:varyColors val="1"/>
        <c:ser>
          <c:idx val="0"/>
          <c:order val="0"/>
          <c:tx>
            <c:strRef>
              <c:f>Sheet1!$B$1</c:f>
              <c:strCache>
                <c:ptCount val="1"/>
                <c:pt idx="0">
                  <c:v>销售额</c:v>
                </c:pt>
              </c:strCache>
            </c:strRef>
          </c:tx>
          <c:spPr>
            <a:solidFill>
              <a:schemeClr val="accent1"/>
            </a:solidFill>
          </c:spPr>
          <c:explosion val="0"/>
          <c:dPt>
            <c:idx val="0"/>
            <c:bubble3D val="0"/>
            <c:spPr>
              <a:gradFill rotWithShape="1">
                <a:gsLst>
                  <a:gs pos="8000">
                    <a:schemeClr val="accent1"/>
                  </a:gs>
                  <a:gs pos="100000">
                    <a:schemeClr val="accent2"/>
                  </a:gs>
                </a:gsLst>
                <a:lin ang="5400000" scaled="1"/>
              </a:gradFill>
              <a:ln>
                <a:noFill/>
              </a:ln>
              <a:effectLst/>
            </c:spPr>
          </c:dPt>
          <c:dPt>
            <c:idx val="1"/>
            <c:bubble3D val="0"/>
            <c:spPr>
              <a:solidFill>
                <a:schemeClr val="bg1"/>
              </a:solidFill>
              <a:ln>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1</c:v>
                </c:pt>
                <c:pt idx="1">
                  <c:v>5</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uri="{0b15fc19-7d7d-44ad-8c2d-2c3a37ce22c3}">
        <chartProps xmlns="https://web.wps.cn/et/2018/main" chartId="{282d4f76-0dcf-4d5d-a937-3c6cd1a923d2}"/>
      </c:ext>
    </c:extLst>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23F7E-CD6A-4456-B518-1176DE14F95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93648E-BBE5-4B59-B40E-8A35593282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fontAlgn="base">
              <a:spcBef>
                <a:spcPct val="0"/>
              </a:spcBef>
              <a:spcAft>
                <a:spcPct val="0"/>
              </a:spcAft>
            </a:pPr>
            <a:fld id="{3719AF1A-C455-4844-80A4-D9AEE66907DC}" type="slidenum">
              <a:rPr lang="zh-CN" altLang="en-US" smtClean="0">
                <a:latin typeface="微软雅黑" panose="020B0503020204020204" pitchFamily="34" charset="-122"/>
              </a:rPr>
            </a:fld>
            <a:endParaRPr lang="zh-CN" altLang="en-US" dirty="0">
              <a:latin typeface="微软雅黑" panose="020B0503020204020204" pitchFamily="34"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我们来看一下这个队列模型，了解一下链路的发送以及拥塞和丢包的情况。</a:t>
            </a:r>
            <a:endParaRPr lang="zh-CN" altLang="en-US" dirty="0"/>
          </a:p>
          <a:p>
            <a:r>
              <a:rPr lang="en-US" altLang="zh-CN" dirty="0">
                <a:sym typeface="+mn-ea"/>
              </a:rPr>
              <a:t>#########</a:t>
            </a:r>
            <a:r>
              <a:rPr lang="zh-CN" altLang="en-US" dirty="0">
                <a:sym typeface="+mn-ea"/>
              </a:rPr>
              <a:t>首先</a:t>
            </a:r>
            <a:endParaRPr lang="zh-CN" altLang="en-US" dirty="0"/>
          </a:p>
          <a:p>
            <a:r>
              <a:rPr lang="zh-CN" altLang="en-US" dirty="0">
                <a:sym typeface="+mn-ea"/>
              </a:rPr>
              <a:t>链路是空的情况，负载比较轻，数据包不经过队列直接发送到链路上。</a:t>
            </a:r>
            <a:endParaRPr lang="zh-CN" altLang="en-US" dirty="0"/>
          </a:p>
          <a:p>
            <a:r>
              <a:rPr lang="en-US" altLang="zh-CN" dirty="0">
                <a:sym typeface="+mn-ea"/>
              </a:rPr>
              <a:t>#########</a:t>
            </a:r>
            <a:r>
              <a:rPr lang="zh-CN" altLang="en-US" dirty="0">
                <a:sym typeface="+mn-ea"/>
              </a:rPr>
              <a:t>然后</a:t>
            </a:r>
            <a:endParaRPr lang="zh-CN" altLang="en-US" dirty="0"/>
          </a:p>
          <a:p>
            <a:r>
              <a:rPr lang="zh-CN" altLang="en-US" dirty="0">
                <a:sym typeface="+mn-ea"/>
              </a:rPr>
              <a:t>当链路满了的情况，数据包就开始进入队列进行排队，这时候延迟就会往上涨</a:t>
            </a:r>
            <a:endParaRPr lang="zh-CN" altLang="en-US" dirty="0"/>
          </a:p>
          <a:p>
            <a:r>
              <a:rPr lang="en-US" altLang="zh-CN" dirty="0">
                <a:sym typeface="+mn-ea"/>
              </a:rPr>
              <a:t>#########</a:t>
            </a:r>
            <a:r>
              <a:rPr lang="zh-CN" altLang="en-US" dirty="0">
                <a:sym typeface="+mn-ea"/>
              </a:rPr>
              <a:t>最后</a:t>
            </a:r>
            <a:endParaRPr lang="zh-CN" altLang="en-US" dirty="0"/>
          </a:p>
          <a:p>
            <a:r>
              <a:rPr lang="zh-CN" altLang="en-US" dirty="0">
                <a:sym typeface="+mn-ea"/>
              </a:rPr>
              <a:t>就是链路也满了，队列也满了，这时候数据包就会被丢掉，出现丢包的情况。</a:t>
            </a:r>
            <a:endParaRPr lang="zh-CN" altLang="en-US" dirty="0"/>
          </a:p>
          <a:p>
            <a:r>
              <a:rPr lang="en-US" altLang="zh-CN" dirty="0">
                <a:sym typeface="+mn-ea"/>
              </a:rPr>
              <a:t>#############</a:t>
            </a:r>
            <a:endParaRPr lang="en-US" altLang="zh-CN" dirty="0"/>
          </a:p>
          <a:p>
            <a:r>
              <a:rPr lang="zh-CN" altLang="en-US" dirty="0">
                <a:sym typeface="+mn-ea"/>
              </a:rPr>
              <a:t>这就是网络拥塞，而解决网络拥塞的办法就是进行拥塞控制。</a:t>
            </a:r>
            <a:endParaRPr lang="zh-CN" altLang="en-US" dirty="0"/>
          </a:p>
        </p:txBody>
      </p:sp>
      <p:sp>
        <p:nvSpPr>
          <p:cNvPr id="4" name="灯片编号占位符 3"/>
          <p:cNvSpPr>
            <a:spLocks noGrp="1"/>
          </p:cNvSpPr>
          <p:nvPr>
            <p:ph type="sldNum" sz="quarter" idx="5"/>
          </p:nvPr>
        </p:nvSpPr>
        <p:spPr/>
        <p:txBody>
          <a:bodyPr/>
          <a:lstStyle/>
          <a:p>
            <a:fld id="{9293648E-BBE5-4B59-B40E-8A355932829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拥塞控制，就是在网络中发生拥塞时，减少向网络中发送数据的速度，防止造成恶性循环；同时在网络空闲时，提高发送数据的速度，最大限度地利用网络资源。说的简单点，就和堵车差不多，路就这么宽，来的车多了，自然过的就慢，所以在必要的时候要限号。</a:t>
            </a:r>
            <a:endParaRPr lang="zh-CN" altLang="en-US" b="1" dirty="0"/>
          </a:p>
          <a:p>
            <a:r>
              <a:rPr lang="en-US" altLang="zh-CN" b="1" dirty="0">
                <a:sym typeface="+mn-ea"/>
              </a:rPr>
              <a:t>###############################################</a:t>
            </a:r>
            <a:r>
              <a:rPr lang="zh-CN" altLang="en-US" b="1" dirty="0">
                <a:sym typeface="+mn-ea"/>
              </a:rPr>
              <a:t>以下不说</a:t>
            </a:r>
            <a:endParaRPr lang="zh-CN" altLang="en-US" dirty="0"/>
          </a:p>
          <a:p>
            <a:r>
              <a:rPr lang="zh-CN" altLang="en-US" dirty="0">
                <a:sym typeface="+mn-ea"/>
              </a:rPr>
              <a:t>横坐标是输入负载，代表单位时间内输入给网络的分组数量</a:t>
            </a:r>
            <a:endParaRPr lang="zh-CN" altLang="en-US" dirty="0"/>
          </a:p>
          <a:p>
            <a:r>
              <a:rPr lang="zh-CN" altLang="en-US" dirty="0">
                <a:sym typeface="+mn-ea"/>
              </a:rPr>
              <a:t>纵坐标是吞吐量，代表单位时间内从网络输出的分组数量</a:t>
            </a:r>
            <a:endParaRPr lang="zh-CN" altLang="en-US" dirty="0"/>
          </a:p>
          <a:p>
            <a:r>
              <a:rPr lang="en-US" altLang="zh-CN" dirty="0">
                <a:sym typeface="+mn-ea"/>
              </a:rPr>
              <a:t>###########</a:t>
            </a:r>
            <a:r>
              <a:rPr lang="zh-CN" altLang="en-US" dirty="0">
                <a:sym typeface="+mn-ea"/>
              </a:rPr>
              <a:t>理想的拥塞控制（绿色）</a:t>
            </a:r>
            <a:endParaRPr lang="zh-CN" altLang="en-US" dirty="0"/>
          </a:p>
          <a:p>
            <a:r>
              <a:rPr lang="zh-CN" altLang="en-US" dirty="0">
                <a:sym typeface="+mn-ea"/>
              </a:rPr>
              <a:t>具有理想拥塞控制的网络，在吞吐量达到饱和之前，网络吞吐量应等于输入的负载，故吞吐量曲线是45°的斜线。</a:t>
            </a:r>
            <a:endParaRPr lang="zh-CN" altLang="en-US" dirty="0"/>
          </a:p>
          <a:p>
            <a:r>
              <a:rPr lang="zh-CN" altLang="en-US" dirty="0">
                <a:sym typeface="+mn-ea"/>
              </a:rPr>
              <a:t>当输入负载超过某一限度时，吞吐量就不再增长而保持水平线</a:t>
            </a:r>
            <a:endParaRPr lang="zh-CN" altLang="en-US" dirty="0"/>
          </a:p>
          <a:p>
            <a:r>
              <a:rPr lang="zh-CN" altLang="en-US" dirty="0">
                <a:sym typeface="+mn-ea"/>
              </a:rPr>
              <a:t>也就是吞吐量达到饱和，这就表明输入的负载中有一部分损失掉了。例如，输入到网络中的某些分组被某个节点丢弃了虽然如此，网络的吞吐量仍然维持在其所能达到的最大值。</a:t>
            </a:r>
            <a:endParaRPr lang="zh-CN" altLang="en-US" dirty="0"/>
          </a:p>
          <a:p>
            <a:r>
              <a:rPr lang="en-US" altLang="zh-CN" dirty="0">
                <a:sym typeface="+mn-ea"/>
              </a:rPr>
              <a:t>###########</a:t>
            </a:r>
            <a:r>
              <a:rPr lang="zh-CN" altLang="en-US" dirty="0">
                <a:sym typeface="+mn-ea"/>
              </a:rPr>
              <a:t>实际吞吐量曲线（红色）</a:t>
            </a:r>
            <a:endParaRPr lang="zh-CN" altLang="en-US" dirty="0"/>
          </a:p>
          <a:p>
            <a:r>
              <a:rPr lang="zh-CN" altLang="en-US" dirty="0">
                <a:sym typeface="+mn-ea"/>
              </a:rPr>
              <a:t>随着输入负载的增大，网络吞吐量的增长率逐渐减小，也就是在网络吞吐量还未达到饱和时，就已经有一部分的输入分组被丢弃了。</a:t>
            </a:r>
            <a:endParaRPr lang="zh-CN" altLang="en-US" dirty="0"/>
          </a:p>
          <a:p>
            <a:r>
              <a:rPr lang="en-US" altLang="zh-CN" dirty="0">
                <a:sym typeface="+mn-ea"/>
              </a:rPr>
              <a:t>****************************************************************</a:t>
            </a:r>
            <a:r>
              <a:rPr lang="zh-CN" altLang="en-US" b="1" dirty="0">
                <a:sym typeface="+mn-ea"/>
              </a:rPr>
              <a:t>以上不说</a:t>
            </a:r>
            <a:endParaRPr lang="en-US" altLang="zh-CN" dirty="0"/>
          </a:p>
          <a:p>
            <a:r>
              <a:rPr lang="zh-CN" altLang="en-US" dirty="0">
                <a:sym typeface="+mn-ea"/>
              </a:rPr>
              <a:t>如果不进行拥塞控制，就会像红色线一样，最后到达死锁，网络就无法工作了。</a:t>
            </a:r>
            <a:endParaRPr lang="zh-CN" altLang="en-US" dirty="0"/>
          </a:p>
          <a:p>
            <a:r>
              <a:rPr lang="zh-CN" altLang="en-US">
                <a:sym typeface="+mn-ea"/>
              </a:rPr>
              <a:t>因此，进行拥塞控制是非常有必要的，实际的拥塞曲线，应该尽量接近理想的拥塞控制曲线。</a:t>
            </a:r>
            <a:endParaRPr lang="zh-CN" altLang="en-US" dirty="0"/>
          </a:p>
        </p:txBody>
      </p:sp>
      <p:sp>
        <p:nvSpPr>
          <p:cNvPr id="4" name="灯片编号占位符 3"/>
          <p:cNvSpPr>
            <a:spLocks noGrp="1"/>
          </p:cNvSpPr>
          <p:nvPr>
            <p:ph type="sldNum" sz="quarter" idx="5"/>
          </p:nvPr>
        </p:nvSpPr>
        <p:spPr/>
        <p:txBody>
          <a:bodyPr/>
          <a:lstStyle/>
          <a:p>
            <a:fld id="{9293648E-BBE5-4B59-B40E-8A355932829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接下来给大家介绍一下TCP拥塞控制的四种算法。</a:t>
            </a:r>
            <a:endParaRPr lang="zh-CN" altLang="en-US" dirty="0"/>
          </a:p>
          <a:p>
            <a:r>
              <a:rPr lang="zh-CN" altLang="en-US" dirty="0">
                <a:sym typeface="+mn-ea"/>
              </a:rPr>
              <a:t>首先了解四个量，分别是</a:t>
            </a:r>
            <a:endParaRPr lang="zh-CN" altLang="en-US" dirty="0"/>
          </a:p>
          <a:p>
            <a:r>
              <a:rPr lang="en-US" altLang="zh-CN" dirty="0">
                <a:sym typeface="+mn-ea"/>
              </a:rPr>
              <a:t>####################</a:t>
            </a:r>
            <a:r>
              <a:rPr lang="zh-CN" altLang="en-US" dirty="0">
                <a:sym typeface="+mn-ea"/>
              </a:rPr>
              <a:t>慢启动</a:t>
            </a:r>
            <a:r>
              <a:rPr lang="en-US" altLang="zh-CN" dirty="0">
                <a:sym typeface="+mn-ea"/>
              </a:rPr>
              <a:t>#########################</a:t>
            </a:r>
            <a:endParaRPr lang="zh-CN" altLang="en-US" dirty="0"/>
          </a:p>
          <a:p>
            <a:r>
              <a:rPr lang="zh-CN" altLang="en-US" dirty="0">
                <a:sym typeface="+mn-ea"/>
              </a:rPr>
              <a:t>采用一种保守的算法来慢慢地适应整个网路，这种算法叫慢启动;</a:t>
            </a:r>
            <a:endParaRPr lang="zh-CN" altLang="en-US" dirty="0"/>
          </a:p>
          <a:p>
            <a:r>
              <a:rPr lang="zh-CN" altLang="en-US" dirty="0">
                <a:sym typeface="+mn-ea"/>
              </a:rPr>
              <a:t>过程：</a:t>
            </a:r>
            <a:endParaRPr lang="zh-CN" altLang="en-US" dirty="0"/>
          </a:p>
          <a:p>
            <a:r>
              <a:rPr lang="zh-CN" altLang="en-US" dirty="0">
                <a:sym typeface="+mn-ea"/>
              </a:rPr>
              <a:t>发送方发送数据的最初执行是慢开始，令cwnd=1，发送方只能发送一个报文段。当收到接收方的确认信息后，将cwnd加倍。直到达到慢启动阈值。</a:t>
            </a:r>
            <a:endParaRPr lang="zh-CN" altLang="en-US" dirty="0"/>
          </a:p>
          <a:p>
            <a:r>
              <a:rPr lang="en-US" altLang="zh-CN" dirty="0">
                <a:sym typeface="+mn-ea"/>
              </a:rPr>
              <a:t>##################</a:t>
            </a:r>
            <a:r>
              <a:rPr lang="zh-CN" altLang="en-US" dirty="0">
                <a:sym typeface="+mn-ea"/>
              </a:rPr>
              <a:t>拥塞避免</a:t>
            </a:r>
            <a:r>
              <a:rPr lang="en-US" altLang="zh-CN" dirty="0">
                <a:sym typeface="+mn-ea"/>
              </a:rPr>
              <a:t>########################</a:t>
            </a:r>
            <a:endParaRPr lang="en-US" altLang="zh-CN" dirty="0"/>
          </a:p>
          <a:p>
            <a:r>
              <a:rPr lang="en-US" altLang="zh-CN" dirty="0">
                <a:sym typeface="+mn-ea"/>
              </a:rPr>
              <a:t>拥塞避免是在慢开始的基础上，由于慢开始到后面数据传输量依然很大，增长非常快，网络拥塞概率增高，故设置一个门限 ssthresh；</a:t>
            </a:r>
            <a:endParaRPr lang="en-US" altLang="zh-CN" dirty="0"/>
          </a:p>
          <a:p>
            <a:r>
              <a:rPr dirty="0">
                <a:sym typeface="+mn-ea"/>
              </a:rPr>
              <a:t>当 cwnd&gt;ssthresh时，进入拥塞避免，每一次cwnd不再成倍增加而是 +1</a:t>
            </a:r>
            <a:endParaRPr dirty="0"/>
          </a:p>
          <a:p>
            <a:r>
              <a:rPr dirty="0">
                <a:sym typeface="+mn-ea"/>
              </a:rPr>
              <a:t>若出现超时，则令 ssthresh = cwnd/2，然后重新执行慢开始算法</a:t>
            </a:r>
            <a:r>
              <a:rPr lang="zh-CN" dirty="0">
                <a:sym typeface="+mn-ea"/>
              </a:rPr>
              <a:t>，</a:t>
            </a:r>
            <a:r>
              <a:rPr dirty="0">
                <a:sym typeface="+mn-ea"/>
              </a:rPr>
              <a:t>即降低门限为当前超时的拥塞窗口值一半</a:t>
            </a:r>
            <a:endParaRPr dirty="0"/>
          </a:p>
          <a:p>
            <a:r>
              <a:rPr lang="en-US" altLang="zh-CN" dirty="0">
                <a:sym typeface="+mn-ea"/>
              </a:rPr>
              <a:t>############</a:t>
            </a:r>
            <a:r>
              <a:rPr lang="zh-CN" altLang="en-US" dirty="0">
                <a:sym typeface="+mn-ea"/>
              </a:rPr>
              <a:t>快速重传和快速恢复</a:t>
            </a:r>
            <a:r>
              <a:rPr lang="en-US" altLang="zh-CN" dirty="0">
                <a:sym typeface="+mn-ea"/>
              </a:rPr>
              <a:t>######################</a:t>
            </a:r>
            <a:endParaRPr lang="en-US" altLang="zh-CN" dirty="0"/>
          </a:p>
          <a:p>
            <a:r>
              <a:rPr lang="en-US" altLang="zh-CN" dirty="0">
                <a:sym typeface="+mn-ea"/>
              </a:rPr>
              <a:t>快速重传</a:t>
            </a:r>
            <a:endParaRPr lang="en-US" altLang="zh-CN" dirty="0"/>
          </a:p>
          <a:p>
            <a:r>
              <a:rPr lang="en-US" altLang="zh-CN" dirty="0">
                <a:sym typeface="+mn-ea"/>
              </a:rPr>
              <a:t>如果发生了丢包，数据不是按序到达，接收端则重复发送之前的ACK</a:t>
            </a:r>
            <a:r>
              <a:rPr lang="zh-CN" altLang="en-US" dirty="0">
                <a:sym typeface="+mn-ea"/>
              </a:rPr>
              <a:t>。</a:t>
            </a:r>
            <a:r>
              <a:rPr lang="en-US" altLang="zh-CN" dirty="0">
                <a:sym typeface="+mn-ea"/>
              </a:rPr>
              <a:t>比如第5个包丢了，即使第6、7个包到达的接收端，接收端也一律返回第4个包的ACK。收到 3 个重复的 ACK ，意识到丢包，马上重传；</a:t>
            </a:r>
            <a:endParaRPr lang="en-US" altLang="zh-CN" dirty="0"/>
          </a:p>
          <a:p>
            <a:r>
              <a:rPr lang="en-US" altLang="zh-CN" dirty="0">
                <a:sym typeface="+mn-ea"/>
              </a:rPr>
              <a:t>快速恢复</a:t>
            </a:r>
            <a:endParaRPr lang="en-US" altLang="zh-CN" dirty="0"/>
          </a:p>
          <a:p>
            <a:r>
              <a:rPr dirty="0">
                <a:sym typeface="+mn-ea"/>
              </a:rPr>
              <a:t>快恢复是在快重传的现象下，为了避免拥塞，对cwnd进行了设置</a:t>
            </a:r>
            <a:r>
              <a:rPr lang="zh-CN" dirty="0">
                <a:sym typeface="+mn-ea"/>
              </a:rPr>
              <a:t>。</a:t>
            </a:r>
            <a:r>
              <a:rPr dirty="0">
                <a:sym typeface="+mn-ea"/>
              </a:rPr>
              <a:t>虽然出现了报文段丢失，但发送方并不觉得此时已经发生了拥塞，此时并不执行慢开始算法（cwnd=1），而是将 cwnd设置为门限的一半，然后逐次+1</a:t>
            </a:r>
            <a:endParaRPr lang="en-US" altLang="zh-CN" dirty="0"/>
          </a:p>
        </p:txBody>
      </p:sp>
      <p:sp>
        <p:nvSpPr>
          <p:cNvPr id="4" name="灯片编号占位符 3"/>
          <p:cNvSpPr>
            <a:spLocks noGrp="1"/>
          </p:cNvSpPr>
          <p:nvPr>
            <p:ph type="sldNum" sz="quarter" idx="5"/>
          </p:nvPr>
        </p:nvSpPr>
        <p:spPr/>
        <p:txBody>
          <a:bodyPr/>
          <a:lstStyle/>
          <a:p>
            <a:fld id="{9293648E-BBE5-4B59-B40E-8A355932829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############Reno</a:t>
            </a:r>
            <a:r>
              <a:rPr lang="zh-CN" altLang="en-US" dirty="0"/>
              <a:t>的拥塞控制过程</a:t>
            </a:r>
            <a:r>
              <a:rPr lang="en-US" altLang="zh-CN" dirty="0"/>
              <a:t>##############</a:t>
            </a:r>
            <a:endParaRPr lang="zh-CN" altLang="en-US" dirty="0"/>
          </a:p>
          <a:p>
            <a:r>
              <a:rPr lang="zh-CN" altLang="en-US" dirty="0"/>
              <a:t>它一开始也是个慢启动，慢启动进入拥塞避免阶段以后，每收到一个</a:t>
            </a:r>
            <a:r>
              <a:rPr lang="en-US" altLang="zh-CN" dirty="0"/>
              <a:t>ACK</a:t>
            </a:r>
            <a:r>
              <a:rPr lang="zh-CN" altLang="en-US" dirty="0"/>
              <a:t>它他发送数据包的数量只会</a:t>
            </a:r>
            <a:r>
              <a:rPr lang="en-US" altLang="zh-CN" dirty="0"/>
              <a:t>+1</a:t>
            </a:r>
            <a:r>
              <a:rPr lang="zh-CN" altLang="en-US" dirty="0"/>
              <a:t>，就是说只会加一个常数，所以它是一条</a:t>
            </a:r>
            <a:r>
              <a:rPr lang="zh-CN" altLang="en-US" dirty="0"/>
              <a:t>直线。</a:t>
            </a:r>
            <a:endParaRPr lang="zh-CN" altLang="en-US" dirty="0"/>
          </a:p>
          <a:p>
            <a:r>
              <a:rPr lang="zh-CN" altLang="en-US" dirty="0"/>
              <a:t>每次到达最高点，就会超时重传，再次进入拥塞避免，是这么一个控制</a:t>
            </a:r>
            <a:r>
              <a:rPr lang="zh-CN" altLang="en-US" dirty="0"/>
              <a:t>过程。</a:t>
            </a:r>
            <a:endParaRPr lang="zh-CN" altLang="en-US" dirty="0"/>
          </a:p>
          <a:p>
            <a:r>
              <a:rPr lang="en-US" altLang="zh-CN" dirty="0"/>
              <a:t>###############Reno</a:t>
            </a:r>
            <a:r>
              <a:rPr lang="zh-CN" altLang="en-US" dirty="0"/>
              <a:t>的问题</a:t>
            </a:r>
            <a:r>
              <a:rPr lang="en-US" altLang="zh-CN" dirty="0"/>
              <a:t>#################</a:t>
            </a:r>
            <a:endParaRPr lang="en-US" altLang="zh-CN" dirty="0"/>
          </a:p>
          <a:p>
            <a:r>
              <a:rPr lang="en-US" altLang="zh-CN" dirty="0"/>
              <a:t>1.如果链路缓冲区较小，那么在高流量时很容易发生丢包，这会导致 TCP Reno 算法频繁地进入慢启动和拥塞避免阶段，从而影响网络吞吐量</a:t>
            </a:r>
            <a:r>
              <a:rPr lang="zh-CN" altLang="en-US" dirty="0"/>
              <a:t>；如果链路缓冲区太大，可能会导致延迟增加，因为数据包在缓冲区中停留的时间更长，这会增加超时重传的可能性，从而影响 TCP 性能。</a:t>
            </a:r>
            <a:endParaRPr lang="zh-CN" altLang="en-US" dirty="0"/>
          </a:p>
          <a:p>
            <a:r>
              <a:rPr lang="en-US" altLang="zh-CN" dirty="0"/>
              <a:t>2.</a:t>
            </a:r>
            <a:r>
              <a:rPr lang="zh-CN" altLang="en-US" dirty="0"/>
              <a:t>进入拥塞避免以后，它的传输速率下降，在一个高带宽的网络中，他可能需要很长的时间来达到较高的利用率。在这期间他不能丢包，如果发生丢包，那么又一次降低速率。所以</a:t>
            </a:r>
            <a:r>
              <a:rPr lang="en-US" altLang="zh-CN" dirty="0"/>
              <a:t>Reno</a:t>
            </a:r>
            <a:r>
              <a:rPr lang="zh-CN" altLang="en-US" dirty="0"/>
              <a:t>不适用高带宽的</a:t>
            </a:r>
            <a:r>
              <a:rPr lang="zh-CN" altLang="en-US" dirty="0"/>
              <a:t>网络。</a:t>
            </a:r>
            <a:endParaRPr lang="zh-CN" altLang="en-US" dirty="0"/>
          </a:p>
          <a:p>
            <a:r>
              <a:rPr lang="en-US" altLang="zh-CN" dirty="0"/>
              <a:t>3.RTT</a:t>
            </a:r>
            <a:r>
              <a:rPr lang="zh-CN" altLang="en-US" dirty="0"/>
              <a:t>小的占用资源比较大，发送速率快，</a:t>
            </a:r>
            <a:r>
              <a:rPr lang="en-US" altLang="zh-CN" dirty="0"/>
              <a:t>RTT</a:t>
            </a:r>
            <a:r>
              <a:rPr lang="zh-CN" altLang="en-US" dirty="0"/>
              <a:t>大的小，发送</a:t>
            </a:r>
            <a:r>
              <a:rPr lang="zh-CN" altLang="en-US" dirty="0"/>
              <a:t>比较慢。</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9293648E-BBE5-4B59-B40E-8A355932829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############Cubic</a:t>
            </a:r>
            <a:r>
              <a:rPr lang="zh-CN" altLang="en-US" dirty="0"/>
              <a:t>的拥塞控制过程</a:t>
            </a:r>
            <a:r>
              <a:rPr lang="en-US" altLang="zh-CN" dirty="0"/>
              <a:t>##############</a:t>
            </a:r>
            <a:endParaRPr lang="zh-CN" altLang="en-US" dirty="0"/>
          </a:p>
          <a:p>
            <a:r>
              <a:rPr lang="zh-CN" altLang="en-US" dirty="0"/>
              <a:t>CUBIC算法使用三次函数来增加拥塞窗口大小，这有助于在网络利用率和稳定性之间取得平衡。三次函数在拥塞事件发生后，先以凹形（concave）增长，然后转变为凸形（convex）增长，这种增长方式有助于在网络接近饱和时减少数据包的突发，从而减少全局丢包同步的可能性。</a:t>
            </a:r>
            <a:endParaRPr lang="zh-CN" altLang="en-US" dirty="0"/>
          </a:p>
          <a:p>
            <a:r>
              <a:rPr lang="en-US" altLang="zh-CN" dirty="0"/>
              <a:t>##</a:t>
            </a:r>
            <a:r>
              <a:rPr lang="zh-CN" altLang="en-US" dirty="0"/>
              <a:t>黄色</a:t>
            </a:r>
            <a:r>
              <a:rPr lang="en-US" altLang="zh-CN" dirty="0"/>
              <a:t>##</a:t>
            </a:r>
            <a:r>
              <a:rPr lang="zh-CN" altLang="en-US" dirty="0"/>
              <a:t>是</a:t>
            </a:r>
            <a:r>
              <a:rPr lang="en-US" altLang="zh-CN" dirty="0"/>
              <a:t>CUBIC</a:t>
            </a:r>
            <a:r>
              <a:rPr lang="zh-CN" altLang="en-US" dirty="0"/>
              <a:t>的控制过程，即</a:t>
            </a:r>
            <a:r>
              <a:rPr lang="en-US" altLang="zh-CN" dirty="0"/>
              <a:t>Cwnd</a:t>
            </a:r>
            <a:r>
              <a:rPr lang="zh-CN" altLang="en-US" dirty="0"/>
              <a:t>发送的数据量。</a:t>
            </a:r>
            <a:endParaRPr lang="zh-CN" altLang="en-US" dirty="0"/>
          </a:p>
          <a:p>
            <a:r>
              <a:rPr lang="en-US" altLang="zh-CN" dirty="0"/>
              <a:t>##</a:t>
            </a:r>
            <a:r>
              <a:rPr lang="zh-CN" altLang="en-US" dirty="0"/>
              <a:t>绿色</a:t>
            </a:r>
            <a:r>
              <a:rPr lang="en-US" altLang="zh-CN" dirty="0"/>
              <a:t>##</a:t>
            </a:r>
            <a:r>
              <a:rPr lang="zh-CN" altLang="en-US" dirty="0"/>
              <a:t>的线是链路的最大承载量，就是说你发送的数据量在达到绿线的时候，达到了链路最大承载量。当达到上面这个绿线的时候开始出现</a:t>
            </a:r>
            <a:r>
              <a:rPr lang="zh-CN" altLang="en-US" dirty="0"/>
              <a:t>丢包。</a:t>
            </a:r>
            <a:endParaRPr lang="zh-CN" altLang="en-US" dirty="0"/>
          </a:p>
          <a:p>
            <a:r>
              <a:rPr lang="en-US" altLang="zh-CN" dirty="0"/>
              <a:t>##</a:t>
            </a:r>
            <a:r>
              <a:rPr lang="zh-CN" altLang="en-US" dirty="0"/>
              <a:t>蓝色</a:t>
            </a:r>
            <a:r>
              <a:rPr lang="en-US" altLang="zh-CN" dirty="0"/>
              <a:t>##</a:t>
            </a:r>
            <a:r>
              <a:rPr lang="zh-CN" altLang="en-US" dirty="0"/>
              <a:t>的线是队列大小，即缓冲区。当达到第一个绿线时，蓝线开始增长，数据量开始堆积。当达到第二个绿线时，缓冲区达到最大承载量，出现</a:t>
            </a:r>
            <a:r>
              <a:rPr lang="zh-CN" altLang="en-US" dirty="0"/>
              <a:t>丢包。</a:t>
            </a:r>
            <a:endParaRPr lang="zh-CN" altLang="en-US" dirty="0"/>
          </a:p>
          <a:p>
            <a:r>
              <a:rPr lang="zh-CN" altLang="en-US" b="1">
                <a:sym typeface="+mn-ea"/>
              </a:rPr>
              <a:t>ssthresh在黄色线最高点，然后下面黄色波浪线是</a:t>
            </a:r>
            <a:r>
              <a:rPr lang="en-US" altLang="zh-CN" b="1">
                <a:sym typeface="+mn-ea"/>
              </a:rPr>
              <a:t>CUBIC</a:t>
            </a:r>
            <a:r>
              <a:rPr lang="zh-CN" altLang="en-US" b="1">
                <a:sym typeface="+mn-ea"/>
              </a:rPr>
              <a:t>进行三次函数曲线增长，增长到ssthresh的一半发生丢包，重新开始</a:t>
            </a:r>
            <a:r>
              <a:rPr lang="zh-CN" altLang="en-US" b="1">
                <a:sym typeface="+mn-ea"/>
              </a:rPr>
              <a:t>增长。</a:t>
            </a:r>
            <a:endParaRPr lang="zh-CN" altLang="en-US" b="1">
              <a:sym typeface="+mn-ea"/>
            </a:endParaRPr>
          </a:p>
          <a:p>
            <a:r>
              <a:rPr lang="en-US" altLang="zh-CN" b="1">
                <a:sym typeface="+mn-ea"/>
              </a:rPr>
              <a:t>##################</a:t>
            </a:r>
            <a:r>
              <a:rPr lang="zh-CN" altLang="en-US" b="1">
                <a:sym typeface="+mn-ea"/>
              </a:rPr>
              <a:t>优点</a:t>
            </a:r>
            <a:r>
              <a:rPr lang="en-US" altLang="zh-CN" b="1">
                <a:sym typeface="+mn-ea"/>
              </a:rPr>
              <a:t>#########################</a:t>
            </a:r>
            <a:endParaRPr lang="zh-CN" altLang="en-US" dirty="0"/>
          </a:p>
          <a:p>
            <a:r>
              <a:rPr lang="zh-CN" altLang="en-US" dirty="0"/>
              <a:t>RTT公平性：CUBIC算法旨在实现不同RTT的流之间的线性带宽共享。这意味着两个CUBIC流的吞吐量比与它们的RTT比成反比，其中流的吞吐量大约是其拥塞窗口大小除以其RTT。</a:t>
            </a:r>
            <a:endParaRPr lang="zh-CN" altLang="en-US" dirty="0"/>
          </a:p>
          <a:p>
            <a:r>
              <a:rPr lang="zh-CN" altLang="en-US" dirty="0"/>
              <a:t>在高速和长距离网络上</a:t>
            </a:r>
            <a:r>
              <a:rPr lang="zh-CN" altLang="en-US" dirty="0"/>
              <a:t>具有可扩展性和稳定性</a:t>
            </a:r>
            <a:endParaRPr lang="zh-CN" altLang="en-US" dirty="0"/>
          </a:p>
          <a:p>
            <a:r>
              <a:rPr lang="en-US" altLang="zh-CN" dirty="0"/>
              <a:t>##################</a:t>
            </a:r>
            <a:r>
              <a:rPr lang="zh-CN" altLang="en-US" dirty="0"/>
              <a:t>缺点</a:t>
            </a:r>
            <a:r>
              <a:rPr lang="en-US" altLang="zh-CN" dirty="0"/>
              <a:t>##########################</a:t>
            </a:r>
            <a:endParaRPr lang="en-US" altLang="zh-CN" dirty="0"/>
          </a:p>
          <a:p>
            <a:r>
              <a:rPr lang="en-US" altLang="zh-CN" dirty="0"/>
              <a:t>1.</a:t>
            </a:r>
            <a:r>
              <a:rPr lang="zh-CN" altLang="en-US" dirty="0"/>
              <a:t>当带宽发生变化，</a:t>
            </a:r>
            <a:r>
              <a:rPr lang="en-US" altLang="zh-CN" dirty="0"/>
              <a:t>CWND</a:t>
            </a:r>
            <a:r>
              <a:rPr lang="zh-CN" altLang="en-US" dirty="0"/>
              <a:t>跟随比较慢：即不容易感知带宽变化，这是因为它把大量的时间花费在丢包时刻，它走到</a:t>
            </a:r>
            <a:r>
              <a:rPr lang="en-US" altLang="zh-CN" dirty="0"/>
              <a:t>MAX Probing</a:t>
            </a:r>
            <a:r>
              <a:rPr lang="zh-CN" altLang="en-US" dirty="0"/>
              <a:t>的时间很长。导致如果在此期间带宽发生变化，需要较长的时间来</a:t>
            </a:r>
            <a:r>
              <a:rPr lang="zh-CN" altLang="en-US" dirty="0"/>
              <a:t>感知。</a:t>
            </a:r>
            <a:endParaRPr lang="zh-CN" altLang="en-US" dirty="0"/>
          </a:p>
          <a:p>
            <a:r>
              <a:rPr lang="en-US" altLang="zh-CN" dirty="0"/>
              <a:t>2.</a:t>
            </a:r>
            <a:r>
              <a:rPr lang="zh-CN" altLang="en-US" dirty="0"/>
              <a:t>更容易导致</a:t>
            </a:r>
            <a:r>
              <a:rPr lang="en-US" altLang="zh-CN" dirty="0"/>
              <a:t>bufferbloat</a:t>
            </a:r>
            <a:r>
              <a:rPr lang="zh-CN" altLang="en-US" dirty="0"/>
              <a:t>：由于缓冲区（buffer）过度填充数据而导致的不良延迟现象。这种现象会导致数据包的延迟增加、延迟抖动。</a:t>
            </a:r>
            <a:endParaRPr lang="zh-CN" altLang="en-US" dirty="0"/>
          </a:p>
        </p:txBody>
      </p:sp>
      <p:sp>
        <p:nvSpPr>
          <p:cNvPr id="4" name="灯片编号占位符 3"/>
          <p:cNvSpPr>
            <a:spLocks noGrp="1"/>
          </p:cNvSpPr>
          <p:nvPr>
            <p:ph type="sldNum" sz="quarter" idx="5"/>
          </p:nvPr>
        </p:nvSpPr>
        <p:spPr/>
        <p:txBody>
          <a:bodyPr/>
          <a:lstStyle/>
          <a:p>
            <a:fld id="{9293648E-BBE5-4B59-B40E-8A355932829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sym typeface="+mn-ea"/>
              </a:rPr>
              <a:t>############Vegas</a:t>
            </a:r>
            <a:r>
              <a:rPr lang="zh-CN" altLang="en-US" dirty="0">
                <a:sym typeface="+mn-ea"/>
              </a:rPr>
              <a:t>的拥塞控制过程</a:t>
            </a:r>
            <a:r>
              <a:rPr lang="en-US" altLang="zh-CN" dirty="0">
                <a:sym typeface="+mn-ea"/>
              </a:rPr>
              <a:t>##############</a:t>
            </a:r>
            <a:endParaRPr lang="en-US" altLang="zh-CN" dirty="0"/>
          </a:p>
          <a:p>
            <a:r>
              <a:rPr lang="zh-CN" altLang="en-US" dirty="0">
                <a:sym typeface="+mn-ea"/>
              </a:rPr>
              <a:t>监测发送过程中的延迟，同时扩大发送速度。如果扩大发送速度后我的</a:t>
            </a:r>
            <a:r>
              <a:rPr lang="en-US" altLang="zh-CN" dirty="0">
                <a:sym typeface="+mn-ea"/>
              </a:rPr>
              <a:t>RTT</a:t>
            </a:r>
            <a:r>
              <a:rPr lang="zh-CN" altLang="en-US" dirty="0">
                <a:sym typeface="+mn-ea"/>
              </a:rPr>
              <a:t>没有变长，说明我可以继续增大我的发送速度；如果变长，说明我的链路上已经有堆积了，这时候我的发送速率就要回退</a:t>
            </a:r>
            <a:endParaRPr lang="zh-CN" altLang="en-US" dirty="0"/>
          </a:p>
          <a:p>
            <a:r>
              <a:rPr lang="en-US" altLang="zh-CN" b="1">
                <a:sym typeface="+mn-ea"/>
              </a:rPr>
              <a:t>##################</a:t>
            </a:r>
            <a:r>
              <a:rPr lang="zh-CN" altLang="en-US" b="1">
                <a:sym typeface="+mn-ea"/>
              </a:rPr>
              <a:t>缺点</a:t>
            </a:r>
            <a:r>
              <a:rPr lang="en-US" altLang="zh-CN" b="1">
                <a:sym typeface="+mn-ea"/>
              </a:rPr>
              <a:t>#########################</a:t>
            </a:r>
            <a:endParaRPr lang="en-US" altLang="zh-CN" b="1">
              <a:sym typeface="+mn-ea"/>
            </a:endParaRPr>
          </a:p>
          <a:p>
            <a:r>
              <a:rPr lang="en-US" altLang="zh-CN" dirty="0">
                <a:sym typeface="+mn-ea"/>
              </a:rPr>
              <a:t>Vegas</a:t>
            </a:r>
            <a:r>
              <a:rPr lang="zh-CN" altLang="en-US" dirty="0">
                <a:sym typeface="+mn-ea"/>
              </a:rPr>
              <a:t>没有用起来</a:t>
            </a:r>
            <a:endParaRPr lang="zh-CN" altLang="en-US" dirty="0"/>
          </a:p>
          <a:p>
            <a:r>
              <a:rPr lang="en-US" altLang="zh-CN" dirty="0">
                <a:sym typeface="+mn-ea"/>
              </a:rPr>
              <a:t>1.</a:t>
            </a:r>
            <a:r>
              <a:rPr lang="zh-CN" altLang="en-US" dirty="0">
                <a:sym typeface="+mn-ea"/>
              </a:rPr>
              <a:t>是因为它的</a:t>
            </a:r>
            <a:r>
              <a:rPr lang="en-US" altLang="zh-CN" dirty="0">
                <a:sym typeface="+mn-ea"/>
              </a:rPr>
              <a:t>cwnd</a:t>
            </a:r>
            <a:r>
              <a:rPr lang="zh-CN" altLang="en-US" dirty="0">
                <a:sym typeface="+mn-ea"/>
              </a:rPr>
              <a:t>也是线性增长的，没有很好的利用网络的传输速率</a:t>
            </a:r>
            <a:endParaRPr lang="zh-CN" altLang="en-US" dirty="0"/>
          </a:p>
          <a:p>
            <a:r>
              <a:rPr lang="en-US" altLang="zh-CN" dirty="0">
                <a:sym typeface="+mn-ea"/>
              </a:rPr>
              <a:t>2.</a:t>
            </a:r>
            <a:r>
              <a:rPr lang="zh-CN" altLang="en-US" dirty="0">
                <a:sym typeface="+mn-ea"/>
              </a:rPr>
              <a:t>现如今丢包的算法更普及，大家都在用。一般基于丢包的算法，它工作在</a:t>
            </a:r>
            <a:r>
              <a:rPr lang="en-US" altLang="zh-CN" dirty="0">
                <a:sym typeface="+mn-ea"/>
              </a:rPr>
              <a:t>2</a:t>
            </a:r>
            <a:r>
              <a:rPr lang="zh-CN" altLang="en-US" dirty="0">
                <a:sym typeface="+mn-ea"/>
              </a:rPr>
              <a:t>，</a:t>
            </a:r>
            <a:r>
              <a:rPr lang="en-US" altLang="zh-CN" dirty="0">
                <a:sym typeface="+mn-ea"/>
              </a:rPr>
              <a:t>3</a:t>
            </a:r>
            <a:r>
              <a:rPr lang="zh-CN" altLang="en-US" dirty="0">
                <a:sym typeface="+mn-ea"/>
              </a:rPr>
              <a:t>之间。一般倾向于队列满了发生丢包它才工作。而</a:t>
            </a:r>
            <a:r>
              <a:rPr lang="en-US" altLang="zh-CN" dirty="0">
                <a:sym typeface="+mn-ea"/>
              </a:rPr>
              <a:t>vegas</a:t>
            </a:r>
            <a:r>
              <a:rPr lang="zh-CN" altLang="en-US" dirty="0">
                <a:sym typeface="+mn-ea"/>
              </a:rPr>
              <a:t>算法当链路开始堆积，延迟变长，它就以为是自己的问题，以为自己发太快了而降低发送速度。最终导致的结果，</a:t>
            </a:r>
            <a:r>
              <a:rPr lang="en-US" altLang="zh-CN" dirty="0">
                <a:sym typeface="+mn-ea"/>
              </a:rPr>
              <a:t>vegas</a:t>
            </a:r>
            <a:r>
              <a:rPr lang="zh-CN" altLang="en-US" dirty="0">
                <a:sym typeface="+mn-ea"/>
              </a:rPr>
              <a:t>会在链路上被挤出去，占不到链路的资源。</a:t>
            </a:r>
            <a:endParaRPr lang="zh-CN" altLang="en-US" dirty="0"/>
          </a:p>
          <a:p>
            <a:r>
              <a:rPr lang="en-US" altLang="zh-CN" dirty="0">
                <a:sym typeface="+mn-ea"/>
              </a:rPr>
              <a:t>######################################################</a:t>
            </a:r>
            <a:endParaRPr lang="zh-CN" altLang="en-US" dirty="0"/>
          </a:p>
          <a:p>
            <a:r>
              <a:rPr lang="en-US" altLang="zh-CN" dirty="0">
                <a:sym typeface="+mn-ea"/>
              </a:rPr>
              <a:t>reno</a:t>
            </a:r>
            <a:r>
              <a:rPr lang="zh-CN" altLang="en-US" dirty="0">
                <a:sym typeface="+mn-ea"/>
              </a:rPr>
              <a:t>和</a:t>
            </a:r>
            <a:r>
              <a:rPr lang="en-US" altLang="zh-CN" dirty="0">
                <a:sym typeface="+mn-ea"/>
              </a:rPr>
              <a:t>cubic</a:t>
            </a:r>
            <a:r>
              <a:rPr lang="zh-CN" altLang="en-US" dirty="0">
                <a:sym typeface="+mn-ea"/>
              </a:rPr>
              <a:t>一般工作在</a:t>
            </a:r>
            <a:r>
              <a:rPr lang="en-US" altLang="zh-CN" dirty="0">
                <a:sym typeface="+mn-ea"/>
              </a:rPr>
              <a:t>2</a:t>
            </a:r>
            <a:r>
              <a:rPr lang="zh-CN" altLang="en-US" dirty="0">
                <a:sym typeface="+mn-ea"/>
              </a:rPr>
              <a:t>和</a:t>
            </a:r>
            <a:r>
              <a:rPr lang="en-US" altLang="zh-CN" dirty="0">
                <a:sym typeface="+mn-ea"/>
              </a:rPr>
              <a:t>3</a:t>
            </a:r>
            <a:r>
              <a:rPr lang="zh-CN" altLang="en-US" dirty="0">
                <a:sym typeface="+mn-ea"/>
              </a:rPr>
              <a:t>之间，因为它们都是基于丢包的控制算法，但是工作在</a:t>
            </a:r>
            <a:r>
              <a:rPr lang="en-US" altLang="zh-CN" dirty="0">
                <a:sym typeface="+mn-ea"/>
              </a:rPr>
              <a:t>2</a:t>
            </a:r>
            <a:r>
              <a:rPr lang="zh-CN" altLang="en-US" dirty="0">
                <a:sym typeface="+mn-ea"/>
              </a:rPr>
              <a:t>，和</a:t>
            </a:r>
            <a:r>
              <a:rPr lang="en-US" altLang="zh-CN" dirty="0">
                <a:sym typeface="+mn-ea"/>
              </a:rPr>
              <a:t>3</a:t>
            </a:r>
            <a:r>
              <a:rPr lang="zh-CN" altLang="en-US" dirty="0">
                <a:sym typeface="+mn-ea"/>
              </a:rPr>
              <a:t>之间并不是最优的，因为你把链路上的带宽压满了，带宽最大利用了，但是你的数据包一直在排队，延迟很高，不是最优的状态。最优的状态是什么，我们把带宽占满，同时减少队列的排队，也就是降低延迟。即工作在</a:t>
            </a:r>
            <a:r>
              <a:rPr lang="en-US" altLang="zh-CN" dirty="0">
                <a:sym typeface="+mn-ea"/>
              </a:rPr>
              <a:t>1</a:t>
            </a:r>
            <a:r>
              <a:rPr lang="zh-CN" altLang="en-US" dirty="0">
                <a:sym typeface="+mn-ea"/>
              </a:rPr>
              <a:t>和</a:t>
            </a:r>
            <a:r>
              <a:rPr lang="en-US" altLang="zh-CN" dirty="0">
                <a:sym typeface="+mn-ea"/>
              </a:rPr>
              <a:t>2</a:t>
            </a:r>
            <a:r>
              <a:rPr lang="zh-CN" altLang="en-US" dirty="0">
                <a:sym typeface="+mn-ea"/>
              </a:rPr>
              <a:t>之间</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9293648E-BBE5-4B59-B40E-8A355932829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sym typeface="+mn-ea"/>
              </a:rPr>
              <a:t>#################################################</a:t>
            </a:r>
            <a:endParaRPr lang="en-US" altLang="zh-CN" dirty="0"/>
          </a:p>
          <a:p>
            <a:r>
              <a:rPr lang="en-US" altLang="zh-CN" dirty="0">
                <a:sym typeface="+mn-ea"/>
              </a:rPr>
              <a:t>vegas</a:t>
            </a:r>
            <a:r>
              <a:rPr lang="zh-CN" altLang="en-US" dirty="0">
                <a:sym typeface="+mn-ea"/>
              </a:rPr>
              <a:t>虽然没有用起来，但是它给我们提供了一个思路，就是我监控</a:t>
            </a:r>
            <a:r>
              <a:rPr lang="en-US" altLang="zh-CN" dirty="0">
                <a:sym typeface="+mn-ea"/>
              </a:rPr>
              <a:t>RTT</a:t>
            </a:r>
            <a:r>
              <a:rPr lang="zh-CN" altLang="en-US" dirty="0">
                <a:sym typeface="+mn-ea"/>
              </a:rPr>
              <a:t>，以及探测链路的最大带宽。由此在这里引入两个量。</a:t>
            </a:r>
            <a:endParaRPr lang="zh-CN" altLang="en-US" dirty="0"/>
          </a:p>
          <a:p>
            <a:r>
              <a:rPr lang="zh-CN" altLang="en-US" dirty="0">
                <a:sym typeface="+mn-ea"/>
              </a:rPr>
              <a:t> </a:t>
            </a:r>
            <a:r>
              <a:rPr lang="zh-CN" altLang="en-US" dirty="0">
                <a:sym typeface="+mn-ea"/>
              </a:rPr>
              <a:t>BtlBw ：链路上带宽的物理极限，就是我最大能达到多少带宽。</a:t>
            </a:r>
            <a:endParaRPr lang="zh-CN" altLang="en-US" dirty="0"/>
          </a:p>
          <a:p>
            <a:r>
              <a:rPr lang="zh-CN" altLang="en-US" dirty="0">
                <a:sym typeface="+mn-ea"/>
              </a:rPr>
              <a:t>RTprop</a:t>
            </a:r>
            <a:r>
              <a:rPr lang="zh-CN" altLang="en-US" dirty="0">
                <a:sym typeface="+mn-ea"/>
              </a:rPr>
              <a:t>：链路上的固有延迟，就是说我的延迟不可能比这个低。</a:t>
            </a:r>
            <a:endParaRPr lang="zh-CN" altLang="en-US" dirty="0"/>
          </a:p>
          <a:p>
            <a:r>
              <a:rPr lang="zh-CN" altLang="en-US" dirty="0">
                <a:sym typeface="+mn-ea"/>
              </a:rPr>
              <a:t>这两个量在我下面要讲的</a:t>
            </a:r>
            <a:r>
              <a:rPr lang="en-US" altLang="zh-CN" dirty="0">
                <a:sym typeface="+mn-ea"/>
              </a:rPr>
              <a:t>bbr</a:t>
            </a:r>
            <a:r>
              <a:rPr lang="zh-CN" altLang="en-US" dirty="0">
                <a:sym typeface="+mn-ea"/>
              </a:rPr>
              <a:t>算法中有很大作用。</a:t>
            </a:r>
            <a:endParaRPr lang="zh-CN" altLang="en-US" dirty="0"/>
          </a:p>
          <a:p>
            <a:r>
              <a:rPr lang="zh-CN" altLang="en-US" dirty="0">
                <a:sym typeface="+mn-ea"/>
              </a:rPr>
              <a:t>通过估计这两个量，</a:t>
            </a:r>
            <a:r>
              <a:rPr lang="en-US" altLang="zh-CN" dirty="0">
                <a:sym typeface="+mn-ea"/>
              </a:rPr>
              <a:t>bbr</a:t>
            </a:r>
            <a:r>
              <a:rPr lang="zh-CN" altLang="en-US" dirty="0">
                <a:sym typeface="+mn-ea"/>
              </a:rPr>
              <a:t>实现拥塞控制。</a:t>
            </a:r>
            <a:endParaRPr lang="zh-CN" altLang="en-US" dirty="0"/>
          </a:p>
          <a:p>
            <a:r>
              <a:rPr lang="en-US" altLang="zh-CN" dirty="0">
                <a:sym typeface="+mn-ea"/>
              </a:rPr>
              <a:t>##############################</a:t>
            </a:r>
            <a:endParaRPr lang="en-US" altLang="zh-CN" dirty="0"/>
          </a:p>
          <a:p>
            <a:r>
              <a:rPr lang="zh-CN" altLang="en-US" dirty="0">
                <a:sym typeface="+mn-ea"/>
              </a:rPr>
              <a:t>公式展示了如何估计</a:t>
            </a:r>
            <a:r>
              <a:rPr lang="zh-CN" altLang="en-US" dirty="0">
                <a:sym typeface="+mn-ea"/>
              </a:rPr>
              <a:t>BtlBw和RTprop。</a:t>
            </a:r>
            <a:endParaRPr lang="zh-CN" altLang="en-US" dirty="0">
              <a:sym typeface="+mn-ea"/>
            </a:endParaRPr>
          </a:p>
          <a:p>
            <a:r>
              <a:rPr lang="en-US" altLang="zh-CN" dirty="0">
                <a:sym typeface="+mn-ea"/>
              </a:rPr>
              <a:t>deliveryrate</a:t>
            </a:r>
            <a:r>
              <a:rPr lang="zh-CN" altLang="en-US" dirty="0">
                <a:sym typeface="+mn-ea"/>
              </a:rPr>
              <a:t>：接受速度。</a:t>
            </a:r>
            <a:endParaRPr lang="zh-CN" altLang="en-US" dirty="0">
              <a:sym typeface="+mn-ea"/>
            </a:endParaRPr>
          </a:p>
          <a:p>
            <a:r>
              <a:rPr lang="en-US" altLang="zh-CN" dirty="0">
                <a:sym typeface="+mn-ea"/>
              </a:rPr>
              <a:t>###############################</a:t>
            </a:r>
            <a:endParaRPr lang="en-US" altLang="zh-CN" dirty="0">
              <a:sym typeface="+mn-ea"/>
            </a:endParaRPr>
          </a:p>
          <a:p>
            <a:r>
              <a:rPr lang="zh-CN" altLang="en-US" dirty="0">
                <a:sym typeface="+mn-ea"/>
              </a:rPr>
              <a:t>右边这个图，显示了这两个值如何去相互作用。在没有到达</a:t>
            </a:r>
            <a:r>
              <a:rPr lang="en-US" altLang="zh-CN" dirty="0">
                <a:sym typeface="+mn-ea"/>
              </a:rPr>
              <a:t>bdp</a:t>
            </a:r>
            <a:r>
              <a:rPr lang="zh-CN" altLang="en-US" dirty="0">
                <a:sym typeface="+mn-ea"/>
              </a:rPr>
              <a:t>之前，我们是可以准确观测到</a:t>
            </a:r>
            <a:r>
              <a:rPr lang="en-US" altLang="zh-CN" dirty="0">
                <a:sym typeface="+mn-ea"/>
              </a:rPr>
              <a:t>rtprop</a:t>
            </a:r>
            <a:r>
              <a:rPr lang="zh-CN" altLang="en-US" dirty="0">
                <a:sym typeface="+mn-ea"/>
              </a:rPr>
              <a:t>。到达之后可以准确观测</a:t>
            </a:r>
            <a:r>
              <a:rPr lang="en-US" altLang="zh-CN" dirty="0">
                <a:sym typeface="+mn-ea"/>
              </a:rPr>
              <a:t>btlbw</a:t>
            </a:r>
            <a:r>
              <a:rPr lang="zh-CN" altLang="en-US" dirty="0">
                <a:sym typeface="+mn-ea"/>
              </a:rPr>
              <a:t>，即这两个量不能同时被准确观测。</a:t>
            </a:r>
            <a:endParaRPr lang="zh-CN" altLang="en-US" dirty="0"/>
          </a:p>
          <a:p>
            <a:r>
              <a:rPr lang="en-US" altLang="zh-CN" dirty="0">
                <a:sym typeface="+mn-ea"/>
              </a:rPr>
              <a:t>##############################</a:t>
            </a:r>
            <a:endParaRPr lang="zh-CN" altLang="en-US" dirty="0">
              <a:sym typeface="+mn-ea"/>
            </a:endParaRPr>
          </a:p>
          <a:p>
            <a:r>
              <a:rPr lang="zh-CN" altLang="en-US" dirty="0">
                <a:sym typeface="+mn-ea"/>
              </a:rPr>
              <a:t>在 BBR 算法中，</a:t>
            </a:r>
            <a:r>
              <a:rPr lang="zh-CN" altLang="en-US" dirty="0">
                <a:sym typeface="+mn-ea"/>
              </a:rPr>
              <a:t>BtlBw和</a:t>
            </a:r>
            <a:r>
              <a:rPr lang="zh-CN" altLang="en-US" dirty="0">
                <a:sym typeface="+mn-ea"/>
              </a:rPr>
              <a:t>RTprop 用于计算 BDP，即 BDP = BtlBw * RTprop，这个乘积代表了网络上能够同时容纳的数据量。通过监控 RTprop 和 BtlBw，BBR 算法可以调整发送速率，以充分利用可用带宽而不引起拥塞</a:t>
            </a:r>
            <a:endParaRPr lang="zh-CN" altLang="en-US" dirty="0"/>
          </a:p>
        </p:txBody>
      </p:sp>
      <p:sp>
        <p:nvSpPr>
          <p:cNvPr id="4" name="灯片编号占位符 3"/>
          <p:cNvSpPr>
            <a:spLocks noGrp="1"/>
          </p:cNvSpPr>
          <p:nvPr>
            <p:ph type="sldNum" sz="quarter" idx="5"/>
          </p:nvPr>
        </p:nvSpPr>
        <p:spPr/>
        <p:txBody>
          <a:bodyPr/>
          <a:lstStyle/>
          <a:p>
            <a:fld id="{9293648E-BBE5-4B59-B40E-8A355932829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sym typeface="+mn-ea"/>
              </a:rPr>
              <a:t>############BBR</a:t>
            </a:r>
            <a:r>
              <a:rPr lang="zh-CN" altLang="en-US" dirty="0">
                <a:sym typeface="+mn-ea"/>
              </a:rPr>
              <a:t>的拥塞控制过程</a:t>
            </a:r>
            <a:r>
              <a:rPr lang="en-US" altLang="zh-CN" dirty="0">
                <a:sym typeface="+mn-ea"/>
              </a:rPr>
              <a:t>##############</a:t>
            </a:r>
            <a:endParaRPr lang="en-US" altLang="zh-CN" dirty="0"/>
          </a:p>
          <a:p>
            <a:r>
              <a:rPr lang="en-US" altLang="zh-CN" dirty="0">
                <a:sym typeface="+mn-ea"/>
              </a:rPr>
              <a:t>1.start up</a:t>
            </a:r>
            <a:r>
              <a:rPr lang="zh-CN" altLang="en-US" dirty="0">
                <a:sym typeface="+mn-ea"/>
              </a:rPr>
              <a:t>；初始状态，是TCP连接初始化后进入的第一个阶段。这个阶段的主要目的是快速探测并收敛到链路的最大带宽，BBR通过观察发送速率的增长是否导致带宽估计（BtlBw）的显著增加来确定是否达到了瓶颈带宽。如果在连续三个RTT中，尝试将发送速率翻倍实际上只导致了不到25%的增加，BBR就会估计已经达到了BtlBw，并退出Startup阶段，进入Drain阶段</a:t>
            </a:r>
            <a:endParaRPr lang="zh-CN" altLang="en-US" dirty="0"/>
          </a:p>
          <a:p>
            <a:r>
              <a:rPr lang="en-US" altLang="zh-CN" dirty="0">
                <a:sym typeface="+mn-ea"/>
              </a:rPr>
              <a:t>2.Drain</a:t>
            </a:r>
            <a:r>
              <a:rPr lang="zh-CN" altLang="en-US" dirty="0">
                <a:sym typeface="+mn-ea"/>
              </a:rPr>
              <a:t>阶段：由于第一阶段在网络瓶颈处创建过多的数据包队列。Drain阶段的目的是快速排空这些在Startup阶段创建的队列，以避免这些队列导致的数据包延迟和潜在的丢包。</a:t>
            </a:r>
            <a:endParaRPr lang="zh-CN" altLang="en-US" dirty="0"/>
          </a:p>
          <a:p>
            <a:r>
              <a:rPr lang="en-US" altLang="zh-CN" dirty="0">
                <a:sym typeface="+mn-ea"/>
              </a:rPr>
              <a:t>3.ProbeBW阶段</a:t>
            </a:r>
            <a:r>
              <a:rPr lang="zh-CN" altLang="en-US" dirty="0">
                <a:sym typeface="+mn-ea"/>
              </a:rPr>
              <a:t>：这个阶段的主要目的是周期性地探测可用的带宽，以确保发送速率与网络的瓶颈带宽（BtlBw）相匹配。</a:t>
            </a:r>
            <a:endParaRPr lang="zh-CN" altLang="en-US" dirty="0"/>
          </a:p>
          <a:p>
            <a:r>
              <a:rPr lang="en-US" altLang="zh-CN" dirty="0">
                <a:sym typeface="+mn-ea"/>
              </a:rPr>
              <a:t>4.ProbeRTT</a:t>
            </a:r>
            <a:r>
              <a:rPr lang="zh-CN" altLang="en-US" dirty="0">
                <a:sym typeface="+mn-ea"/>
              </a:rPr>
              <a:t>：这个阶段的主要目的是减少在网络瓶颈处的队列，并获取一个真实的RTT（Round-Trip Time）估计。</a:t>
            </a:r>
            <a:endParaRPr lang="zh-CN" altLang="en-US" dirty="0"/>
          </a:p>
          <a:p>
            <a:r>
              <a:rPr lang="en-US" altLang="zh-CN" b="1">
                <a:sym typeface="+mn-ea"/>
              </a:rPr>
              <a:t>##################</a:t>
            </a:r>
            <a:r>
              <a:rPr lang="zh-CN" altLang="en-US" b="1">
                <a:sym typeface="+mn-ea"/>
              </a:rPr>
              <a:t>优点</a:t>
            </a:r>
            <a:r>
              <a:rPr lang="en-US" altLang="zh-CN" b="1">
                <a:sym typeface="+mn-ea"/>
              </a:rPr>
              <a:t>#########################</a:t>
            </a:r>
            <a:endParaRPr lang="en-US" altLang="zh-CN" b="1">
              <a:sym typeface="+mn-ea"/>
            </a:endParaRPr>
          </a:p>
          <a:p>
            <a:r>
              <a:rPr lang="en-US" altLang="zh-CN" dirty="0">
                <a:sym typeface="+mn-ea"/>
              </a:rPr>
              <a:t>1.</a:t>
            </a:r>
            <a:r>
              <a:rPr lang="zh-CN" altLang="en-US" dirty="0">
                <a:sym typeface="+mn-ea"/>
              </a:rPr>
              <a:t>低延迟和抢占能力强：BBR算法能保证自己不排队，并且在带宽探测阶段，BBR会尝试上探更大的带宽，从而快速抢占其他拥塞算法让出来的带宽</a:t>
            </a:r>
            <a:endParaRPr lang="zh-CN" altLang="en-US" dirty="0"/>
          </a:p>
          <a:p>
            <a:r>
              <a:rPr lang="en-US" altLang="zh-CN" dirty="0">
                <a:sym typeface="+mn-ea"/>
              </a:rPr>
              <a:t>2.</a:t>
            </a:r>
            <a:r>
              <a:rPr lang="zh-CN" altLang="en-US" dirty="0">
                <a:sym typeface="+mn-ea"/>
              </a:rPr>
              <a:t>抗丢包能力：</a:t>
            </a:r>
            <a:r>
              <a:rPr lang="zh-CN" altLang="en-US" dirty="0">
                <a:sym typeface="+mn-ea"/>
              </a:rPr>
              <a:t>BBR算法不会因为一次或偶然的丢包就大幅降低吞吐量，具有较强的抗丢包能力。CUBIC在丢包时会被TCP拥塞控制所接管，而BBR则会全权接管拥塞控制过程，快速重传丢失数据包并且cwnd不会骤降</a:t>
            </a:r>
            <a:endParaRPr lang="zh-CN" altLang="en-US" dirty="0"/>
          </a:p>
          <a:p>
            <a:r>
              <a:rPr lang="en-US" altLang="zh-CN" dirty="0">
                <a:sym typeface="+mn-ea"/>
              </a:rPr>
              <a:t>#################</a:t>
            </a:r>
            <a:r>
              <a:rPr lang="zh-CN" altLang="en-US" dirty="0">
                <a:sym typeface="+mn-ea"/>
              </a:rPr>
              <a:t>比较</a:t>
            </a:r>
            <a:r>
              <a:rPr lang="en-US" altLang="zh-CN" dirty="0">
                <a:sym typeface="+mn-ea"/>
              </a:rPr>
              <a:t>##########################</a:t>
            </a:r>
            <a:endParaRPr lang="en-US" altLang="zh-CN" dirty="0"/>
          </a:p>
          <a:p>
            <a:r>
              <a:rPr dirty="0">
                <a:sym typeface="+mn-ea"/>
              </a:rPr>
              <a:t>BBR在高带宽、高延迟的网络环境中表现更好，而CUBIC在连接数较多或对丢包敏感的场景下可能更有优势</a:t>
            </a:r>
            <a:endParaRPr dirty="0"/>
          </a:p>
        </p:txBody>
      </p:sp>
      <p:sp>
        <p:nvSpPr>
          <p:cNvPr id="4" name="灯片编号占位符 3"/>
          <p:cNvSpPr>
            <a:spLocks noGrp="1"/>
          </p:cNvSpPr>
          <p:nvPr>
            <p:ph type="sldNum" sz="quarter" idx="5"/>
          </p:nvPr>
        </p:nvSpPr>
        <p:spPr/>
        <p:txBody>
          <a:bodyPr/>
          <a:lstStyle/>
          <a:p>
            <a:fld id="{9293648E-BBE5-4B59-B40E-8A355932829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这种机制在复杂网络环境中特别有用，因为它能灵活地适应多级拥塞情况，并公平地分配资源。</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在网络拥塞控制中，合理CCA是指一种能够有效管理网络流量的算法，使得网络资源得到最优利用，同时避免过度拥塞，保持稳定性和公平性，并且能够适应网络条件的动态变化。</a:t>
            </a:r>
            <a:endParaRPr lang="zh-CN" altLang="en-US"/>
          </a:p>
          <a:p>
            <a:r>
              <a:rPr lang="zh-CN" altLang="en-US"/>
              <a:t>一个合理的CCA应该在这些方面找到平衡，能够适应多种网络条件，并且能够避免拥塞崩溃和不公平的带宽分配。通过确保这些目标的实现，拥塞控制算法可以在实际应用中提供可靠和高效的网络性能，同时减少拥塞。</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原则一：</a:t>
            </a:r>
            <a:r>
              <a:rPr lang="zh-CN" altLang="en-US">
                <a:sym typeface="+mn-ea"/>
              </a:rPr>
              <a:t>带宽分配仅在网络发生拥塞时进行，分配基于相对权利，而非固定的带宽保证。这种方法避免了绝对带宽保证带来的低效问题，确保拥塞处理时资源的高效利用。</a:t>
            </a:r>
            <a:endParaRPr lang="zh-CN" altLang="en-US"/>
          </a:p>
          <a:p>
            <a:endParaRPr lang="zh-CN" altLang="en-US"/>
          </a:p>
          <a:p>
            <a:r>
              <a:rPr lang="zh-CN" altLang="en-US"/>
              <a:t>原则二：在管理网络拥塞时，带宽的相对权利（即在拥塞情况下，谁应当获得更多的带宽）应该基于现有的商业协议和资金流动方式。发送者的运营商支付给下一跳的运营商，下一跳的运营商再支付给再下一跳的运营商，依次类推</a:t>
            </a:r>
            <a:r>
              <a:rPr lang="zh-CN" altLang="en-US">
                <a:sym typeface="+mn-ea"/>
              </a:rPr>
              <a:t>，即流量和付款是逐层传递的。这种递归关系会影响如何在不同网络中管理拥塞。用户支付接入费用基于运营商接入协议。因此，商业安排的粒度是基于访问协议，而不是某个具体的数据流。</a:t>
            </a:r>
            <a:endParaRPr lang="zh-CN" altLang="en-US">
              <a:sym typeface="+mn-ea"/>
            </a:endParaRPr>
          </a:p>
          <a:p>
            <a:endParaRPr lang="zh-CN" altLang="en-US"/>
          </a:p>
          <a:p>
            <a:r>
              <a:rPr lang="zh-CN" altLang="en-US"/>
              <a:t>原则</a:t>
            </a:r>
            <a:r>
              <a:rPr lang="en-US" altLang="zh-CN"/>
              <a:t>3</a:t>
            </a:r>
            <a:r>
              <a:rPr lang="zh-CN" altLang="en-US"/>
              <a:t>：由端点控制流量：虽然网络负责执行带宽分配，但实际发送的流量组成应由两个端点决定。这让发送方和接收方根据各自的需求灵活管理数据传输优先级。</a:t>
            </a:r>
            <a:endParaRPr lang="zh-CN" altLang="en-US"/>
          </a:p>
          <a:p>
            <a:endParaRPr lang="zh-CN" altLang="en-US"/>
          </a:p>
          <a:p>
            <a:r>
              <a:rPr lang="zh-CN" altLang="en-US"/>
              <a:t>相对权利，它不是绝对的带宽值，而是基于用户或服务间相对的需求和贡献。不同用户根据其使用网络的历史、协议或商业安排获得相对的带宽权利。也就是说，在发生拥塞时，用户所能获得的带宽是根据彼此之间的相对优先级和需求来分配的，不同网络运营商或服务提供商之间的合同会影响每个用户在拥塞时的相对权利，这些权利可以体现为协议中的服务级别或收费安排。</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原则一：</a:t>
            </a:r>
            <a:r>
              <a:rPr lang="zh-CN" altLang="en-US">
                <a:sym typeface="+mn-ea"/>
              </a:rPr>
              <a:t>带宽分配仅在网络发生拥塞时进行，分配基于相对权利，而非固定的带宽保证。这种方法避免了绝对带宽保证带来的低效问题，确保拥塞处理时资源的高效利用。</a:t>
            </a:r>
            <a:endParaRPr lang="zh-CN" altLang="en-US"/>
          </a:p>
          <a:p>
            <a:endParaRPr lang="zh-CN" altLang="en-US"/>
          </a:p>
          <a:p>
            <a:r>
              <a:rPr lang="zh-CN" altLang="en-US"/>
              <a:t>原则二：在管理网络拥塞时，带宽的相对权利（即在拥塞情况下，谁应当获得更多的带宽）应该基于现有的商业协议和资金流动方式。发送者的运营商支付给下一跳的运营商，下一跳的运营商再支付给再下一跳的运营商，依次类推</a:t>
            </a:r>
            <a:r>
              <a:rPr lang="zh-CN" altLang="en-US">
                <a:sym typeface="+mn-ea"/>
              </a:rPr>
              <a:t>，即流量和付款是逐层传递的。这种递归关系会影响如何在不同网络中管理拥塞。用户支付接入费用基于运营商接入协议。因此，商业安排的粒度是基于访问协议，而不是某个具体的数据流。</a:t>
            </a:r>
            <a:endParaRPr lang="zh-CN" altLang="en-US">
              <a:sym typeface="+mn-ea"/>
            </a:endParaRPr>
          </a:p>
          <a:p>
            <a:endParaRPr lang="zh-CN" altLang="en-US"/>
          </a:p>
          <a:p>
            <a:r>
              <a:rPr lang="zh-CN" altLang="en-US"/>
              <a:t>原则</a:t>
            </a:r>
            <a:r>
              <a:rPr lang="en-US" altLang="zh-CN"/>
              <a:t>3</a:t>
            </a:r>
            <a:r>
              <a:rPr lang="zh-CN" altLang="en-US"/>
              <a:t>：由端点控制流量：虽然网络负责执行带宽分配，但实际发送的流量组成应由两个端点决定。这让发送方和接收方根据各自的需求灵活管理数据传输优先级。</a:t>
            </a:r>
            <a:endParaRPr lang="zh-CN" altLang="en-US"/>
          </a:p>
          <a:p>
            <a:endParaRPr lang="zh-CN" altLang="en-US"/>
          </a:p>
          <a:p>
            <a:r>
              <a:rPr lang="zh-CN" altLang="en-US"/>
              <a:t>相对权利，它不是绝对的带宽值，而是基于用户或服务间相对的需求和贡献。不同用户根据其使用网络的历史、协议或商业安排获得相对的带宽权利。也就是说，在发生拥塞时，用户所能获得的带宽是根据彼此之间的相对优先级和需求来分配的，不同网络运营商或服务提供商之间的合同会影响每个用户在拥塞时的相对权利，这些权利可以体现为协议中的服务级别或收费安排。</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原则一：</a:t>
            </a:r>
            <a:r>
              <a:rPr lang="zh-CN" altLang="en-US">
                <a:sym typeface="+mn-ea"/>
              </a:rPr>
              <a:t>带宽分配仅在网络发生拥塞时进行，分配基于相对权利，而非固定的带宽保证。这种方法避免了绝对带宽保证带来的低效问题，确保拥塞处理时资源的高效利用。</a:t>
            </a:r>
            <a:endParaRPr lang="zh-CN" altLang="en-US"/>
          </a:p>
          <a:p>
            <a:endParaRPr lang="zh-CN" altLang="en-US"/>
          </a:p>
          <a:p>
            <a:r>
              <a:rPr lang="zh-CN" altLang="en-US"/>
              <a:t>原则二：在管理网络拥塞时，带宽的相对权利（即在拥塞情况下，谁应当获得更多的带宽）应该基于现有的商业协议和资金流动方式。发送者的运营商支付给下一跳的运营商，下一跳的运营商再支付给再下一跳的运营商，依次类推</a:t>
            </a:r>
            <a:r>
              <a:rPr lang="zh-CN" altLang="en-US">
                <a:sym typeface="+mn-ea"/>
              </a:rPr>
              <a:t>，即流量和付款是逐层传递的。这种递归关系会影响如何在不同网络中管理拥塞。用户支付接入费用基于运营商接入协议。因此，商业安排的粒度是基于访问协议，而不是某个具体的数据流。</a:t>
            </a:r>
            <a:endParaRPr lang="zh-CN" altLang="en-US">
              <a:sym typeface="+mn-ea"/>
            </a:endParaRPr>
          </a:p>
          <a:p>
            <a:endParaRPr lang="zh-CN" altLang="en-US"/>
          </a:p>
          <a:p>
            <a:r>
              <a:rPr lang="zh-CN" altLang="en-US"/>
              <a:t>原则</a:t>
            </a:r>
            <a:r>
              <a:rPr lang="en-US" altLang="zh-CN"/>
              <a:t>3</a:t>
            </a:r>
            <a:r>
              <a:rPr lang="zh-CN" altLang="en-US"/>
              <a:t>：由端点控制流量：虽然网络负责执行带宽分配，但实际发送的流量组成应由两个端点决定。这让发送方和接收方根据各自的需求灵活管理数据传输优先级。</a:t>
            </a:r>
            <a:endParaRPr lang="zh-CN" altLang="en-US"/>
          </a:p>
          <a:p>
            <a:endParaRPr lang="zh-CN" altLang="en-US"/>
          </a:p>
          <a:p>
            <a:r>
              <a:rPr lang="zh-CN" altLang="en-US"/>
              <a:t>相对权利，它不是绝对的带宽值，而是基于用户或服务间相对的需求和贡献。不同用户根据其使用网络的历史、协议或商业安排获得相对的带宽权利。也就是说，在发生拥塞时，用户所能获得的带宽是根据彼此之间的相对优先级和需求来分配的，不同网络运营商或服务提供商之间的合同会影响每个用户在拥塞时的相对权利，这些权利可以体现为协议中的服务级别或收费安排。</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原则一：</a:t>
            </a:r>
            <a:r>
              <a:rPr lang="zh-CN" altLang="en-US">
                <a:sym typeface="+mn-ea"/>
              </a:rPr>
              <a:t>带宽分配仅在网络发生拥塞时进行，分配基于相对权利，而非固定的带宽保证。这种方法避免了绝对带宽保证带来的低效问题，确保拥塞处理时资源的高效利用。</a:t>
            </a:r>
            <a:endParaRPr lang="zh-CN" altLang="en-US"/>
          </a:p>
          <a:p>
            <a:endParaRPr lang="zh-CN" altLang="en-US"/>
          </a:p>
          <a:p>
            <a:r>
              <a:rPr lang="zh-CN" altLang="en-US"/>
              <a:t>原则二：在管理网络拥塞时，带宽的相对权利（即在拥塞情况下，谁应当获得更多的带宽）应该基于现有的商业协议和资金流动方式。发送者的运营商支付给下一跳的运营商，下一跳的运营商再支付给再下一跳的运营商，依次类推</a:t>
            </a:r>
            <a:r>
              <a:rPr lang="zh-CN" altLang="en-US">
                <a:sym typeface="+mn-ea"/>
              </a:rPr>
              <a:t>，即流量和付款是逐层传递的。这种递归关系会影响如何在不同网络中管理拥塞。用户支付接入费用基于运营商接入协议。因此，商业安排的粒度是基于访问协议，而不是某个具体的数据流。</a:t>
            </a:r>
            <a:endParaRPr lang="zh-CN" altLang="en-US">
              <a:sym typeface="+mn-ea"/>
            </a:endParaRPr>
          </a:p>
          <a:p>
            <a:endParaRPr lang="zh-CN" altLang="en-US"/>
          </a:p>
          <a:p>
            <a:r>
              <a:rPr lang="zh-CN" altLang="en-US"/>
              <a:t>原则</a:t>
            </a:r>
            <a:r>
              <a:rPr lang="en-US" altLang="zh-CN"/>
              <a:t>3</a:t>
            </a:r>
            <a:r>
              <a:rPr lang="zh-CN" altLang="en-US"/>
              <a:t>：由端点控制流量：虽然网络负责执行带宽分配，但实际发送的流量组成应由两个端点决定。这让发送方和接收方根据各自的需求灵活管理数据传输优先级。</a:t>
            </a:r>
            <a:endParaRPr lang="zh-CN" altLang="en-US"/>
          </a:p>
          <a:p>
            <a:endParaRPr lang="zh-CN" altLang="en-US"/>
          </a:p>
          <a:p>
            <a:r>
              <a:rPr lang="zh-CN" altLang="en-US"/>
              <a:t>相对权利，它不是绝对的带宽值，而是基于用户或服务间相对的需求和贡献。不同用户根据其使用网络的历史、协议或商业安排获得相对的带宽权利。也就是说，在发生拥塞时，用户所能获得的带宽是根据彼此之间的相对优先级和需求来分配的，不同网络运营商或服务提供商之间的合同会影响每个用户在拥塞时的相对权利，这些权利可以体现为协议中的服务级别或收费安排。</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蓝白双方是两个博弈者，两者地位同等。在左图的资源分配中两者无法达到均衡，在最好情况下也是三分之二与四分之一，而右图中的最好分配情况是双方均得二分之一，这就使得双方公平性得到保障，能够达到纳什均衡。</a:t>
            </a:r>
            <a:endParaRPr lang="zh-CN" altLang="en-US">
              <a:sym typeface="+mn-ea"/>
            </a:endParaRPr>
          </a:p>
          <a:p>
            <a:r>
              <a:rPr lang="zh-CN" altLang="en-US">
                <a:sym typeface="+mn-ea"/>
              </a:rPr>
              <a:t>我们举个例子</a:t>
            </a:r>
            <a:endParaRPr lang="zh-CN" altLang="en-US">
              <a:sym typeface="+mn-ea"/>
            </a:endParaRPr>
          </a:p>
          <a:p>
            <a:r>
              <a:rPr lang="zh-CN" altLang="en-US">
                <a:sym typeface="+mn-ea"/>
              </a:rPr>
              <a:t>假设有两个竞争者 </a:t>
            </a:r>
            <a:r>
              <a:rPr lang="en-US" altLang="zh-CN">
                <a:sym typeface="+mn-ea"/>
              </a:rPr>
              <a:t>A </a:t>
            </a:r>
            <a:r>
              <a:rPr lang="zh-CN" altLang="en-US">
                <a:sym typeface="+mn-ea"/>
              </a:rPr>
              <a:t>和 </a:t>
            </a:r>
            <a:r>
              <a:rPr lang="en-US" altLang="zh-CN">
                <a:sym typeface="+mn-ea"/>
              </a:rPr>
              <a:t>B</a:t>
            </a:r>
            <a:r>
              <a:rPr lang="zh-CN" altLang="en-US">
                <a:sym typeface="+mn-ea"/>
              </a:rPr>
              <a:t>，同时在一个市场中推广类似的产品。每个人都有两个策略选择：</a:t>
            </a:r>
            <a:endParaRPr lang="zh-CN" altLang="en-US"/>
          </a:p>
          <a:p>
            <a:r>
              <a:rPr lang="en-US" altLang="zh-CN">
                <a:sym typeface="+mn-ea"/>
              </a:rPr>
              <a:t>1</a:t>
            </a:r>
            <a:r>
              <a:rPr lang="zh-CN" altLang="en-US">
                <a:sym typeface="+mn-ea"/>
              </a:rPr>
              <a:t>、投入大量预算做广告</a:t>
            </a:r>
            <a:endParaRPr lang="zh-CN" altLang="en-US"/>
          </a:p>
          <a:p>
            <a:r>
              <a:rPr lang="en-US" altLang="zh-CN">
                <a:sym typeface="+mn-ea"/>
              </a:rPr>
              <a:t>2</a:t>
            </a:r>
            <a:r>
              <a:rPr lang="zh-CN" altLang="en-US">
                <a:sym typeface="+mn-ea"/>
              </a:rPr>
              <a:t>、保持现有的低预算广告投入</a:t>
            </a:r>
            <a:endParaRPr lang="zh-CN" altLang="en-US"/>
          </a:p>
          <a:p>
            <a:r>
              <a:rPr lang="zh-CN" altLang="en-US">
                <a:sym typeface="+mn-ea"/>
              </a:rPr>
              <a:t>各自的收益情况是这样的：</a:t>
            </a:r>
            <a:endParaRPr lang="zh-CN" altLang="en-US"/>
          </a:p>
          <a:p>
            <a:r>
              <a:rPr lang="zh-CN" altLang="en-US">
                <a:sym typeface="+mn-ea"/>
              </a:rPr>
              <a:t>如果双方都投入大量预算，由于竞争激烈，二者的利润都会降低。</a:t>
            </a:r>
            <a:endParaRPr lang="zh-CN" altLang="en-US"/>
          </a:p>
          <a:p>
            <a:r>
              <a:rPr lang="zh-CN" altLang="en-US">
                <a:sym typeface="+mn-ea"/>
              </a:rPr>
              <a:t>如果双方都保持低预算，虽然利润不高，但二者的利润会稳定。</a:t>
            </a:r>
            <a:endParaRPr lang="zh-CN" altLang="en-US"/>
          </a:p>
          <a:p>
            <a:r>
              <a:rPr lang="zh-CN" altLang="en-US">
                <a:sym typeface="+mn-ea"/>
              </a:rPr>
              <a:t>如果一方投入大量预算而另一方保持低预算，则投入高预算的一方会获得更大的市场份额和利润，而低预算的一方将遭受损失。</a:t>
            </a:r>
            <a:endParaRPr lang="zh-CN" altLang="en-US"/>
          </a:p>
          <a:p>
            <a:r>
              <a:rPr lang="zh-CN" altLang="en-US">
                <a:sym typeface="+mn-ea"/>
              </a:rPr>
              <a:t>在这种情况下，双方都意识到对方可能采取的策略并根据其收益做出选择。当双方都选择投入低预算、达到稳定收益时，双方都没有改变策略的动力，因为不能保证自己选择高预算时对方选择低预算，而两者均高预算会降低双方利润得不偿失，这就是一种纳什均衡。</a:t>
            </a:r>
            <a:endParaRPr lang="zh-CN" altLang="en-US"/>
          </a:p>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在斯塔克伯格模型中，有一个领导者和一个或多个追随者：</a:t>
            </a:r>
            <a:endParaRPr lang="zh-CN" altLang="en-US"/>
          </a:p>
          <a:p>
            <a:r>
              <a:rPr lang="zh-CN" altLang="en-US">
                <a:sym typeface="+mn-ea"/>
              </a:rPr>
              <a:t>领导者首先决定产量或价格，它在作出决策时会考虑追随者的反应。</a:t>
            </a:r>
            <a:endParaRPr lang="zh-CN" altLang="en-US"/>
          </a:p>
          <a:p>
            <a:r>
              <a:rPr lang="zh-CN" altLang="en-US">
                <a:sym typeface="+mn-ea"/>
              </a:rPr>
              <a:t>追随者在观察到领导者的决策后再决定自己的产量或价格。</a:t>
            </a:r>
            <a:endParaRPr lang="zh-CN" altLang="en-US"/>
          </a:p>
          <a:p>
            <a:r>
              <a:rPr lang="zh-CN" altLang="en-US">
                <a:sym typeface="+mn-ea"/>
              </a:rPr>
              <a:t>斯塔克伯格均衡是指领导者在考虑追随者反应的基础上选择出能使自己利润最大化的策略，而追随者根据领导者的策略作出自己的最佳反应，最终达到的市场均衡。</a:t>
            </a:r>
            <a:endParaRPr lang="zh-CN" altLang="en-US"/>
          </a:p>
          <a:p>
            <a:r>
              <a:rPr lang="zh-CN" altLang="en-US">
                <a:sym typeface="+mn-ea"/>
              </a:rPr>
              <a:t>斯塔克伯格均衡的一个关键点是，两者的地位不均等，领导者的“先行权”使其在市场上获得优势，可以通过预测追随者反应来实现比同时决策更高的利润。</a:t>
            </a:r>
            <a:endParaRPr lang="zh-CN" altLang="en-US"/>
          </a:p>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293648E-BBE5-4B59-B40E-8A355932829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F1到F8是基于不同CCA算法、不同的网络拓扑随机分配的流量，纵轴表示实际分配的带宽与理想的 RCS 分配之间的百分比误差。误差越小，说明算法与 RCS 预期带宽分配的匹配程度越高，这也是 RCS 的关键目标之一。可以看到</a:t>
            </a:r>
            <a:r>
              <a:rPr lang="en-US" altLang="zh-CN"/>
              <a:t>F1</a:t>
            </a:r>
            <a:r>
              <a:rPr lang="zh-CN" altLang="en-US"/>
              <a:t>到</a:t>
            </a:r>
            <a:r>
              <a:rPr lang="en-US" altLang="zh-CN"/>
              <a:t>F8</a:t>
            </a:r>
            <a:r>
              <a:rPr lang="zh-CN" altLang="en-US"/>
              <a:t>的</a:t>
            </a:r>
            <a:r>
              <a:rPr lang="en-US" altLang="zh-CN"/>
              <a:t>HDWRR</a:t>
            </a:r>
            <a:r>
              <a:rPr lang="zh-CN" altLang="en-US"/>
              <a:t>基本为</a:t>
            </a:r>
            <a:r>
              <a:rPr lang="en-US" altLang="zh-CN"/>
              <a:t>0</a:t>
            </a:r>
            <a:r>
              <a:rPr lang="zh-CN" altLang="en-US"/>
              <a:t>，说明HDWRR 不仅在带宽分配上保持一致性，也在不同 CCA 设置下提供了良好的独立性和公平性​。</a:t>
            </a:r>
            <a:endParaRPr lang="zh-CN" altLang="en-US"/>
          </a:p>
          <a:p>
            <a:r>
              <a:rPr lang="zh-CN" altLang="en-US"/>
              <a:t>纵轴显示的是“带宽波动”，即在不同拥塞控制算法（CCAs）下第 5 和第 95 个百分位的带宽差距。较小的波动表明不同的 CCA 对带宽分配的影响较小，支持 CCA 独立性的目标。较低的值更理想，表明带宽分配更不受 CCA 变化的影响。</a:t>
            </a:r>
            <a:endParaRPr lang="zh-CN" altLang="en-US"/>
          </a:p>
          <a:p>
            <a:r>
              <a:rPr lang="zh-CN" altLang="en-US"/>
              <a:t>纵轴表示每种方案的实际分配与 RCS 预期分配之间的平方误差。误差越小，表明方案实现的带宽分配越符合 RCS 的经济关系要求。</a:t>
            </a:r>
            <a:endParaRPr lang="zh-CN" altLang="en-US"/>
          </a:p>
          <a:p>
            <a:endParaRPr lang="zh-CN" altLang="en-US"/>
          </a:p>
          <a:p>
            <a:r>
              <a:rPr lang="en-US" altLang="zh-CN"/>
              <a:t>HDWRR在确保跨 CCA 稳定、公平的带宽分配方面表现最佳，有效支持了 RCS 原则</a:t>
            </a:r>
            <a:r>
              <a:rPr lang="zh-CN" altLang="en-US"/>
              <a:t>，满足 RCS 和 CCAI 的需求。</a:t>
            </a:r>
            <a:r>
              <a:rPr lang="en-US" altLang="zh-CN"/>
              <a:t>DRR</a:t>
            </a:r>
            <a:r>
              <a:rPr lang="zh-CN" altLang="en-US"/>
              <a:t>和</a:t>
            </a:r>
            <a:r>
              <a:rPr lang="en-US" altLang="zh-CN"/>
              <a:t>ONEHOP</a:t>
            </a:r>
            <a:r>
              <a:rPr lang="zh-CN" altLang="en-US"/>
              <a:t>在带宽波动表现良好，但是在均方误差和理想</a:t>
            </a:r>
            <a:r>
              <a:rPr lang="en-US" altLang="zh-CN"/>
              <a:t>RCS</a:t>
            </a:r>
            <a:r>
              <a:rPr lang="zh-CN" altLang="en-US"/>
              <a:t>测验表现不佳，</a:t>
            </a:r>
            <a:r>
              <a:rPr lang="en-US" altLang="zh-CN"/>
              <a:t>FIFO</a:t>
            </a:r>
            <a:r>
              <a:rPr lang="zh-CN" altLang="en-US"/>
              <a:t>在三个实验结果里都不理想。</a:t>
            </a:r>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页样式1-常规">
    <p:spTree>
      <p:nvGrpSpPr>
        <p:cNvPr id="1" name=""/>
        <p:cNvGrpSpPr/>
        <p:nvPr/>
      </p:nvGrpSpPr>
      <p:grpSpPr>
        <a:xfrm>
          <a:off x="0" y="0"/>
          <a:ext cx="0" cy="0"/>
          <a:chOff x="0" y="0"/>
          <a:chExt cx="0" cy="0"/>
        </a:xfrm>
      </p:grpSpPr>
      <p:cxnSp>
        <p:nvCxnSpPr>
          <p:cNvPr id="2" name="直接连接符 1"/>
          <p:cNvCxnSpPr/>
          <p:nvPr userDrawn="1"/>
        </p:nvCxnSpPr>
        <p:spPr>
          <a:xfrm>
            <a:off x="1550089" y="863157"/>
            <a:ext cx="10318623"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p:cNvSpPr/>
          <p:nvPr userDrawn="1"/>
        </p:nvSpPr>
        <p:spPr>
          <a:xfrm>
            <a:off x="318632" y="0"/>
            <a:ext cx="1048735" cy="873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标题 11"/>
          <p:cNvSpPr>
            <a:spLocks noGrp="1"/>
          </p:cNvSpPr>
          <p:nvPr>
            <p:ph type="title"/>
          </p:nvPr>
        </p:nvSpPr>
        <p:spPr>
          <a:xfrm>
            <a:off x="1606550" y="34431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endParaRPr lang="zh-CN" altLang="en-US" dirty="0"/>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fld>
            <a:endParaRPr lang="zh-CN" altLang="en-US" sz="1600" dirty="0">
              <a:solidFill>
                <a:srgbClr val="F2F2F2"/>
              </a:solidFill>
              <a:latin typeface="微软雅黑" panose="020B0503020204020204" pitchFamily="34" charset="-122"/>
            </a:endParaRPr>
          </a:p>
        </p:txBody>
      </p:sp>
      <p:sp>
        <p:nvSpPr>
          <p:cNvPr id="25" name="矩形 24"/>
          <p:cNvSpPr/>
          <p:nvPr userDrawn="1"/>
        </p:nvSpPr>
        <p:spPr>
          <a:xfrm>
            <a:off x="1378908" y="-1612"/>
            <a:ext cx="167082" cy="874737"/>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pic>
        <p:nvPicPr>
          <p:cNvPr id="57" name="图片 56"/>
          <p:cNvPicPr>
            <a:picLocks noChangeAspect="1"/>
          </p:cNvPicPr>
          <p:nvPr userDrawn="1"/>
        </p:nvPicPr>
        <p:blipFill>
          <a:blip r:embed="rId2" cstate="print"/>
          <a:stretch>
            <a:fillRect/>
          </a:stretch>
        </p:blipFill>
        <p:spPr>
          <a:xfrm>
            <a:off x="9837818" y="347339"/>
            <a:ext cx="1969223" cy="432990"/>
          </a:xfrm>
          <a:prstGeom prst="rect">
            <a:avLst/>
          </a:prstGeom>
        </p:spPr>
      </p:pic>
      <p:cxnSp>
        <p:nvCxnSpPr>
          <p:cNvPr id="7" name="直接连接符 6"/>
          <p:cNvCxnSpPr/>
          <p:nvPr userDrawn="1"/>
        </p:nvCxnSpPr>
        <p:spPr>
          <a:xfrm>
            <a:off x="1366474" y="-17822"/>
            <a:ext cx="0" cy="10794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11155416" y="6119786"/>
            <a:ext cx="0" cy="760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userDrawn="1"/>
        </p:nvGrpSpPr>
        <p:grpSpPr>
          <a:xfrm>
            <a:off x="587288" y="6381747"/>
            <a:ext cx="2479573" cy="304965"/>
            <a:chOff x="671368" y="6061309"/>
            <a:chExt cx="2479573" cy="304965"/>
          </a:xfrm>
          <a:solidFill>
            <a:schemeClr val="bg1"/>
          </a:solidFill>
        </p:grpSpPr>
        <p:grpSp>
          <p:nvGrpSpPr>
            <p:cNvPr id="85" name="组合 84"/>
            <p:cNvGrpSpPr/>
            <p:nvPr userDrawn="1"/>
          </p:nvGrpSpPr>
          <p:grpSpPr>
            <a:xfrm>
              <a:off x="2098445" y="6064781"/>
              <a:ext cx="1052496" cy="298683"/>
              <a:chOff x="2373567" y="1096524"/>
              <a:chExt cx="2578404" cy="731714"/>
            </a:xfrm>
            <a:grpFill/>
          </p:grpSpPr>
          <p:sp>
            <p:nvSpPr>
              <p:cNvPr id="10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101"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102" name="组合 101"/>
              <p:cNvGrpSpPr/>
              <p:nvPr/>
            </p:nvGrpSpPr>
            <p:grpSpPr>
              <a:xfrm>
                <a:off x="2373567" y="1096524"/>
                <a:ext cx="589817" cy="731714"/>
                <a:chOff x="5548313" y="2084388"/>
                <a:chExt cx="547688" cy="679451"/>
              </a:xfrm>
              <a:grpFill/>
            </p:grpSpPr>
            <p:sp>
              <p:nvSpPr>
                <p:cNvPr id="10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3" name="组合 102"/>
              <p:cNvGrpSpPr/>
              <p:nvPr/>
            </p:nvGrpSpPr>
            <p:grpSpPr>
              <a:xfrm>
                <a:off x="3194779" y="1296598"/>
                <a:ext cx="356817" cy="382445"/>
                <a:chOff x="3792874" y="3156423"/>
                <a:chExt cx="331330" cy="355128"/>
              </a:xfrm>
              <a:grpFill/>
            </p:grpSpPr>
            <p:sp>
              <p:nvSpPr>
                <p:cNvPr id="10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6" name="组合 85"/>
            <p:cNvGrpSpPr/>
            <p:nvPr userDrawn="1"/>
          </p:nvGrpSpPr>
          <p:grpSpPr>
            <a:xfrm>
              <a:off x="671368" y="6061309"/>
              <a:ext cx="1100339" cy="304965"/>
              <a:chOff x="2372715" y="161759"/>
              <a:chExt cx="2695608" cy="747103"/>
            </a:xfrm>
            <a:grpFill/>
          </p:grpSpPr>
          <p:grpSp>
            <p:nvGrpSpPr>
              <p:cNvPr id="87" name="组合 86"/>
              <p:cNvGrpSpPr/>
              <p:nvPr/>
            </p:nvGrpSpPr>
            <p:grpSpPr>
              <a:xfrm>
                <a:off x="3804781" y="283376"/>
                <a:ext cx="521428" cy="548788"/>
                <a:chOff x="6113463" y="3541713"/>
                <a:chExt cx="484188" cy="509588"/>
              </a:xfrm>
              <a:grpFill/>
            </p:grpSpPr>
            <p:sp>
              <p:nvSpPr>
                <p:cNvPr id="9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8" name="组合 87"/>
              <p:cNvGrpSpPr/>
              <p:nvPr/>
            </p:nvGrpSpPr>
            <p:grpSpPr>
              <a:xfrm>
                <a:off x="2372715" y="161759"/>
                <a:ext cx="591521" cy="747103"/>
                <a:chOff x="6108700" y="2066926"/>
                <a:chExt cx="549275" cy="693738"/>
              </a:xfrm>
              <a:grpFill/>
            </p:grpSpPr>
            <p:sp>
              <p:nvSpPr>
                <p:cNvPr id="9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3173775" y="375308"/>
                <a:ext cx="396626" cy="341923"/>
                <a:chOff x="6186488" y="2930526"/>
                <a:chExt cx="368300" cy="317500"/>
              </a:xfrm>
              <a:grpFill/>
            </p:grpSpPr>
            <p:sp>
              <p:nvSpPr>
                <p:cNvPr id="9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4613362" y="313351"/>
                <a:ext cx="454961" cy="453362"/>
                <a:chOff x="11893465" y="1994536"/>
                <a:chExt cx="274986" cy="274018"/>
              </a:xfrm>
              <a:grpFill/>
            </p:grpSpPr>
            <p:sp>
              <p:nvSpPr>
                <p:cNvPr id="9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9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内页样式1-一段一图">
    <p:spTree>
      <p:nvGrpSpPr>
        <p:cNvPr id="1" name=""/>
        <p:cNvGrpSpPr/>
        <p:nvPr/>
      </p:nvGrpSpPr>
      <p:grpSpPr>
        <a:xfrm>
          <a:off x="0" y="0"/>
          <a:ext cx="0" cy="0"/>
          <a:chOff x="0" y="0"/>
          <a:chExt cx="0" cy="0"/>
        </a:xfrm>
      </p:grpSpPr>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fld>
            <a:endParaRPr lang="zh-CN" altLang="en-US" sz="1600" dirty="0">
              <a:solidFill>
                <a:srgbClr val="F2F2F2"/>
              </a:solidFill>
              <a:latin typeface="微软雅黑" panose="020B0503020204020204" pitchFamily="34" charset="-122"/>
            </a:endParaRPr>
          </a:p>
        </p:txBody>
      </p:sp>
      <p:pic>
        <p:nvPicPr>
          <p:cNvPr id="57" name="图片 56"/>
          <p:cNvPicPr>
            <a:picLocks noChangeAspect="1"/>
          </p:cNvPicPr>
          <p:nvPr userDrawn="1"/>
        </p:nvPicPr>
        <p:blipFill>
          <a:blip r:embed="rId2" cstate="print"/>
          <a:stretch>
            <a:fillRect/>
          </a:stretch>
        </p:blipFill>
        <p:spPr>
          <a:xfrm>
            <a:off x="9837818" y="347339"/>
            <a:ext cx="1969223" cy="432990"/>
          </a:xfrm>
          <a:prstGeom prst="rect">
            <a:avLst/>
          </a:prstGeom>
        </p:spPr>
      </p:pic>
      <p:cxnSp>
        <p:nvCxnSpPr>
          <p:cNvPr id="5" name="直接连接符 4"/>
          <p:cNvCxnSpPr/>
          <p:nvPr userDrawn="1"/>
        </p:nvCxnSpPr>
        <p:spPr>
          <a:xfrm>
            <a:off x="11155416" y="6133167"/>
            <a:ext cx="0" cy="75617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页样式2-常规">
    <p:spTree>
      <p:nvGrpSpPr>
        <p:cNvPr id="1" name=""/>
        <p:cNvGrpSpPr/>
        <p:nvPr/>
      </p:nvGrpSpPr>
      <p:grpSpPr>
        <a:xfrm>
          <a:off x="0" y="0"/>
          <a:ext cx="0" cy="0"/>
          <a:chOff x="0" y="0"/>
          <a:chExt cx="0" cy="0"/>
        </a:xfrm>
      </p:grpSpPr>
      <p:sp>
        <p:nvSpPr>
          <p:cNvPr id="12" name="标题 11"/>
          <p:cNvSpPr>
            <a:spLocks noGrp="1"/>
          </p:cNvSpPr>
          <p:nvPr>
            <p:ph type="title"/>
          </p:nvPr>
        </p:nvSpPr>
        <p:spPr>
          <a:xfrm>
            <a:off x="577850"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endParaRPr lang="zh-CN" altLang="en-US" dirty="0"/>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pic>
        <p:nvPicPr>
          <p:cNvPr id="57" name="图片 56"/>
          <p:cNvPicPr>
            <a:picLocks noChangeAspect="1"/>
          </p:cNvPicPr>
          <p:nvPr userDrawn="1"/>
        </p:nvPicPr>
        <p:blipFill>
          <a:blip r:embed="rId2" cstate="print"/>
          <a:stretch>
            <a:fillRect/>
          </a:stretch>
        </p:blipFill>
        <p:spPr>
          <a:xfrm>
            <a:off x="9790193" y="252089"/>
            <a:ext cx="1969223" cy="432990"/>
          </a:xfrm>
          <a:prstGeom prst="rect">
            <a:avLst/>
          </a:prstGeom>
        </p:spPr>
      </p:pic>
      <p:grpSp>
        <p:nvGrpSpPr>
          <p:cNvPr id="2" name="组合 1"/>
          <p:cNvGrpSpPr/>
          <p:nvPr userDrawn="1"/>
        </p:nvGrpSpPr>
        <p:grpSpPr>
          <a:xfrm>
            <a:off x="-9524" y="122428"/>
            <a:ext cx="559928" cy="699303"/>
            <a:chOff x="-9524" y="122428"/>
            <a:chExt cx="559928" cy="699303"/>
          </a:xfrm>
        </p:grpSpPr>
        <p:sp>
          <p:nvSpPr>
            <p:cNvPr id="85" name="任意多边形: 形状 56"/>
            <p:cNvSpPr/>
            <p:nvPr userDrawn="1"/>
          </p:nvSpPr>
          <p:spPr>
            <a:xfrm>
              <a:off x="-9524" y="122428"/>
              <a:ext cx="559928" cy="699303"/>
            </a:xfrm>
            <a:custGeom>
              <a:avLst/>
              <a:gdLst>
                <a:gd name="connsiteX0" fmla="*/ 0 w 436410"/>
                <a:gd name="connsiteY0" fmla="*/ 0 h 895350"/>
                <a:gd name="connsiteX1" fmla="*/ 436410 w 436410"/>
                <a:gd name="connsiteY1" fmla="*/ 0 h 895350"/>
                <a:gd name="connsiteX2" fmla="*/ 250915 w 436410"/>
                <a:gd name="connsiteY2" fmla="*/ 895350 h 895350"/>
                <a:gd name="connsiteX3" fmla="*/ 0 w 436410"/>
                <a:gd name="connsiteY3" fmla="*/ 895350 h 895350"/>
              </a:gdLst>
              <a:ahLst/>
              <a:cxnLst>
                <a:cxn ang="0">
                  <a:pos x="connsiteX0" y="connsiteY0"/>
                </a:cxn>
                <a:cxn ang="0">
                  <a:pos x="connsiteX1" y="connsiteY1"/>
                </a:cxn>
                <a:cxn ang="0">
                  <a:pos x="connsiteX2" y="connsiteY2"/>
                </a:cxn>
                <a:cxn ang="0">
                  <a:pos x="connsiteX3" y="connsiteY3"/>
                </a:cxn>
              </a:cxnLst>
              <a:rect l="l" t="t" r="r" b="b"/>
              <a:pathLst>
                <a:path w="436410" h="895350">
                  <a:moveTo>
                    <a:pt x="0" y="0"/>
                  </a:moveTo>
                  <a:lnTo>
                    <a:pt x="436410" y="0"/>
                  </a:lnTo>
                  <a:lnTo>
                    <a:pt x="250915" y="895350"/>
                  </a:lnTo>
                  <a:lnTo>
                    <a:pt x="0" y="8953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形状 57"/>
            <p:cNvSpPr/>
            <p:nvPr userDrawn="1"/>
          </p:nvSpPr>
          <p:spPr>
            <a:xfrm>
              <a:off x="417309" y="379233"/>
              <a:ext cx="96622" cy="221903"/>
            </a:xfrm>
            <a:custGeom>
              <a:avLst/>
              <a:gdLst>
                <a:gd name="connsiteX0" fmla="*/ 144879 w 185359"/>
                <a:gd name="connsiteY0" fmla="*/ 0 h 699303"/>
                <a:gd name="connsiteX1" fmla="*/ 185359 w 185359"/>
                <a:gd name="connsiteY1" fmla="*/ 0 h 699303"/>
                <a:gd name="connsiteX2" fmla="*/ 40480 w 185359"/>
                <a:gd name="connsiteY2" fmla="*/ 699303 h 699303"/>
                <a:gd name="connsiteX3" fmla="*/ 0 w 185359"/>
                <a:gd name="connsiteY3" fmla="*/ 699303 h 699303"/>
              </a:gdLst>
              <a:ahLst/>
              <a:cxnLst>
                <a:cxn ang="0">
                  <a:pos x="connsiteX0" y="connsiteY0"/>
                </a:cxn>
                <a:cxn ang="0">
                  <a:pos x="connsiteX1" y="connsiteY1"/>
                </a:cxn>
                <a:cxn ang="0">
                  <a:pos x="connsiteX2" y="connsiteY2"/>
                </a:cxn>
                <a:cxn ang="0">
                  <a:pos x="connsiteX3" y="connsiteY3"/>
                </a:cxn>
              </a:cxnLst>
              <a:rect l="l" t="t" r="r" b="b"/>
              <a:pathLst>
                <a:path w="185359" h="699303">
                  <a:moveTo>
                    <a:pt x="144879" y="0"/>
                  </a:moveTo>
                  <a:lnTo>
                    <a:pt x="185359" y="0"/>
                  </a:lnTo>
                  <a:lnTo>
                    <a:pt x="40480" y="699303"/>
                  </a:lnTo>
                  <a:lnTo>
                    <a:pt x="0" y="699303"/>
                  </a:lnTo>
                  <a:close/>
                </a:path>
              </a:pathLst>
            </a:cu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7" name="直接连接符 86"/>
          <p:cNvCxnSpPr/>
          <p:nvPr userDrawn="1"/>
        </p:nvCxnSpPr>
        <p:spPr>
          <a:xfrm>
            <a:off x="442913" y="821731"/>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8" name="矩形 87"/>
          <p:cNvSpPr/>
          <p:nvPr userDrawn="1"/>
        </p:nvSpPr>
        <p:spPr>
          <a:xfrm>
            <a:off x="12146281" y="336478"/>
            <a:ext cx="45719" cy="2659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3" name="组合 82"/>
          <p:cNvGrpSpPr/>
          <p:nvPr userDrawn="1"/>
        </p:nvGrpSpPr>
        <p:grpSpPr>
          <a:xfrm>
            <a:off x="587288" y="6381747"/>
            <a:ext cx="2479573" cy="304965"/>
            <a:chOff x="671368" y="6061309"/>
            <a:chExt cx="2479573" cy="304965"/>
          </a:xfrm>
          <a:solidFill>
            <a:schemeClr val="accent3"/>
          </a:solidFill>
        </p:grpSpPr>
        <p:grpSp>
          <p:nvGrpSpPr>
            <p:cNvPr id="84" name="组合 83"/>
            <p:cNvGrpSpPr/>
            <p:nvPr userDrawn="1"/>
          </p:nvGrpSpPr>
          <p:grpSpPr>
            <a:xfrm>
              <a:off x="2098445" y="6064781"/>
              <a:ext cx="1052496" cy="298683"/>
              <a:chOff x="2373567" y="1096524"/>
              <a:chExt cx="2578404" cy="731714"/>
            </a:xfrm>
            <a:grpFill/>
          </p:grpSpPr>
          <p:sp>
            <p:nvSpPr>
              <p:cNvPr id="104"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105"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106" name="组合 105"/>
              <p:cNvGrpSpPr/>
              <p:nvPr/>
            </p:nvGrpSpPr>
            <p:grpSpPr>
              <a:xfrm>
                <a:off x="2373567" y="1096524"/>
                <a:ext cx="589817" cy="731714"/>
                <a:chOff x="5548313" y="2084388"/>
                <a:chExt cx="547688" cy="679451"/>
              </a:xfrm>
              <a:grpFill/>
            </p:grpSpPr>
            <p:sp>
              <p:nvSpPr>
                <p:cNvPr id="111"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组合 106"/>
              <p:cNvGrpSpPr/>
              <p:nvPr/>
            </p:nvGrpSpPr>
            <p:grpSpPr>
              <a:xfrm>
                <a:off x="3194779" y="1296598"/>
                <a:ext cx="356817" cy="382445"/>
                <a:chOff x="3792874" y="3156423"/>
                <a:chExt cx="331330" cy="355128"/>
              </a:xfrm>
              <a:grpFill/>
            </p:grpSpPr>
            <p:sp>
              <p:nvSpPr>
                <p:cNvPr id="108"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9" name="组合 88"/>
            <p:cNvGrpSpPr/>
            <p:nvPr userDrawn="1"/>
          </p:nvGrpSpPr>
          <p:grpSpPr>
            <a:xfrm>
              <a:off x="671368" y="6061309"/>
              <a:ext cx="1100339" cy="304965"/>
              <a:chOff x="2372715" y="161759"/>
              <a:chExt cx="2695608" cy="747103"/>
            </a:xfrm>
            <a:grpFill/>
          </p:grpSpPr>
          <p:grpSp>
            <p:nvGrpSpPr>
              <p:cNvPr id="91" name="组合 90"/>
              <p:cNvGrpSpPr/>
              <p:nvPr/>
            </p:nvGrpSpPr>
            <p:grpSpPr>
              <a:xfrm>
                <a:off x="3804781" y="283376"/>
                <a:ext cx="521428" cy="548788"/>
                <a:chOff x="6113463" y="3541713"/>
                <a:chExt cx="484188" cy="509588"/>
              </a:xfrm>
              <a:grpFill/>
            </p:grpSpPr>
            <p:sp>
              <p:nvSpPr>
                <p:cNvPr id="102"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2" name="组合 91"/>
              <p:cNvGrpSpPr/>
              <p:nvPr/>
            </p:nvGrpSpPr>
            <p:grpSpPr>
              <a:xfrm>
                <a:off x="2372715" y="161759"/>
                <a:ext cx="591521" cy="747103"/>
                <a:chOff x="6108700" y="2066926"/>
                <a:chExt cx="549275" cy="693738"/>
              </a:xfrm>
              <a:grpFill/>
            </p:grpSpPr>
            <p:sp>
              <p:nvSpPr>
                <p:cNvPr id="100"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3" name="组合 92"/>
              <p:cNvGrpSpPr/>
              <p:nvPr/>
            </p:nvGrpSpPr>
            <p:grpSpPr>
              <a:xfrm>
                <a:off x="3173775" y="375308"/>
                <a:ext cx="396626" cy="341923"/>
                <a:chOff x="6186488" y="2930526"/>
                <a:chExt cx="368300" cy="317500"/>
              </a:xfrm>
              <a:grpFill/>
            </p:grpSpPr>
            <p:sp>
              <p:nvSpPr>
                <p:cNvPr id="97"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4" name="组合 93"/>
              <p:cNvGrpSpPr/>
              <p:nvPr/>
            </p:nvGrpSpPr>
            <p:grpSpPr>
              <a:xfrm>
                <a:off x="4613362" y="313351"/>
                <a:ext cx="454961" cy="453362"/>
                <a:chOff x="11893465" y="1994536"/>
                <a:chExt cx="274986" cy="274018"/>
              </a:xfrm>
              <a:grpFill/>
            </p:grpSpPr>
            <p:sp>
              <p:nvSpPr>
                <p:cNvPr id="95"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96"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样式2-一段一图">
    <p:spTree>
      <p:nvGrpSpPr>
        <p:cNvPr id="1" name=""/>
        <p:cNvGrpSpPr/>
        <p:nvPr/>
      </p:nvGrpSpPr>
      <p:grpSpPr>
        <a:xfrm>
          <a:off x="0" y="0"/>
          <a:ext cx="0" cy="0"/>
          <a:chOff x="0" y="0"/>
          <a:chExt cx="0" cy="0"/>
        </a:xfrm>
      </p:grpSpPr>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sp>
        <p:nvSpPr>
          <p:cNvPr id="88" name="矩形 87"/>
          <p:cNvSpPr/>
          <p:nvPr userDrawn="1"/>
        </p:nvSpPr>
        <p:spPr>
          <a:xfrm>
            <a:off x="12146281" y="336478"/>
            <a:ext cx="45719" cy="2659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userDrawn="1"/>
        </p:nvPicPr>
        <p:blipFill>
          <a:blip r:embed="rId2" cstate="print"/>
          <a:stretch>
            <a:fillRect/>
          </a:stretch>
        </p:blipFill>
        <p:spPr>
          <a:xfrm>
            <a:off x="9790193" y="252089"/>
            <a:ext cx="1969223" cy="4329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样式3-常规">
    <p:spTree>
      <p:nvGrpSpPr>
        <p:cNvPr id="1" name=""/>
        <p:cNvGrpSpPr/>
        <p:nvPr/>
      </p:nvGrpSpPr>
      <p:grpSpPr>
        <a:xfrm>
          <a:off x="0" y="0"/>
          <a:ext cx="0" cy="0"/>
          <a:chOff x="0" y="0"/>
          <a:chExt cx="0" cy="0"/>
        </a:xfrm>
      </p:grpSpPr>
      <p:sp>
        <p:nvSpPr>
          <p:cNvPr id="32" name="任意多边形: 形状 77"/>
          <p:cNvSpPr/>
          <p:nvPr userDrawn="1"/>
        </p:nvSpPr>
        <p:spPr>
          <a:xfrm>
            <a:off x="10114068" y="210207"/>
            <a:ext cx="2789025" cy="573228"/>
          </a:xfrm>
          <a:custGeom>
            <a:avLst/>
            <a:gdLst>
              <a:gd name="connsiteX0" fmla="*/ 83399 w 1678507"/>
              <a:gd name="connsiteY0" fmla="*/ 0 h 573228"/>
              <a:gd name="connsiteX1" fmla="*/ 1678507 w 1678507"/>
              <a:gd name="connsiteY1" fmla="*/ 0 h 573228"/>
              <a:gd name="connsiteX2" fmla="*/ 1678507 w 1678507"/>
              <a:gd name="connsiteY2" fmla="*/ 573228 h 573228"/>
              <a:gd name="connsiteX3" fmla="*/ 0 w 1678507"/>
              <a:gd name="connsiteY3" fmla="*/ 573228 h 573228"/>
            </a:gdLst>
            <a:ahLst/>
            <a:cxnLst>
              <a:cxn ang="0">
                <a:pos x="connsiteX0" y="connsiteY0"/>
              </a:cxn>
              <a:cxn ang="0">
                <a:pos x="connsiteX1" y="connsiteY1"/>
              </a:cxn>
              <a:cxn ang="0">
                <a:pos x="connsiteX2" y="connsiteY2"/>
              </a:cxn>
              <a:cxn ang="0">
                <a:pos x="connsiteX3" y="connsiteY3"/>
              </a:cxn>
            </a:cxnLst>
            <a:rect l="l" t="t" r="r" b="b"/>
            <a:pathLst>
              <a:path w="1678507" h="573228">
                <a:moveTo>
                  <a:pt x="83399" y="0"/>
                </a:moveTo>
                <a:lnTo>
                  <a:pt x="1678507" y="0"/>
                </a:lnTo>
                <a:lnTo>
                  <a:pt x="1678507" y="573228"/>
                </a:lnTo>
                <a:lnTo>
                  <a:pt x="0" y="573228"/>
                </a:lnTo>
                <a:close/>
              </a:path>
            </a:pathLst>
          </a:cu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nchor="ctr">
            <a:noAutofit/>
          </a:bodyPr>
          <a:lstStyle/>
          <a:p>
            <a:pPr algn="ctr">
              <a:lnSpc>
                <a:spcPct val="120000"/>
              </a:lnSpc>
            </a:pPr>
            <a:endParaRPr lang="zh-CN" altLang="en-US" dirty="0">
              <a:cs typeface="+mn-ea"/>
              <a:sym typeface="+mn-lt"/>
            </a:endParaRPr>
          </a:p>
        </p:txBody>
      </p:sp>
      <p:sp>
        <p:nvSpPr>
          <p:cNvPr id="4" name="平行四边形 3"/>
          <p:cNvSpPr/>
          <p:nvPr userDrawn="1"/>
        </p:nvSpPr>
        <p:spPr>
          <a:xfrm>
            <a:off x="198120" y="302341"/>
            <a:ext cx="746398" cy="342128"/>
          </a:xfrm>
          <a:prstGeom prst="parallelogram">
            <a:avLst>
              <a:gd name="adj" fmla="val 25000"/>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20000"/>
              </a:lnSpc>
            </a:pPr>
            <a:endParaRPr lang="zh-CN" altLang="en-US">
              <a:cs typeface="+mn-ea"/>
              <a:sym typeface="+mn-lt"/>
            </a:endParaRPr>
          </a:p>
        </p:txBody>
      </p:sp>
      <p:sp>
        <p:nvSpPr>
          <p:cNvPr id="71" name="文本框 7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cxnSp>
        <p:nvCxnSpPr>
          <p:cNvPr id="96" name="直接连接符 95"/>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7" name="标题 11"/>
          <p:cNvSpPr>
            <a:spLocks noGrp="1"/>
          </p:cNvSpPr>
          <p:nvPr>
            <p:ph type="title"/>
          </p:nvPr>
        </p:nvSpPr>
        <p:spPr>
          <a:xfrm>
            <a:off x="949325"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endParaRPr lang="zh-CN" altLang="en-US" dirty="0"/>
          </a:p>
        </p:txBody>
      </p:sp>
      <p:pic>
        <p:nvPicPr>
          <p:cNvPr id="98" name="图片 97"/>
          <p:cNvPicPr>
            <a:picLocks noChangeAspect="1"/>
          </p:cNvPicPr>
          <p:nvPr userDrawn="1"/>
        </p:nvPicPr>
        <p:blipFill>
          <a:blip r:embed="rId2" cstate="print"/>
          <a:stretch>
            <a:fillRect/>
          </a:stretch>
        </p:blipFill>
        <p:spPr>
          <a:xfrm>
            <a:off x="10277475" y="241566"/>
            <a:ext cx="1819275" cy="509219"/>
          </a:xfrm>
          <a:prstGeom prst="rect">
            <a:avLst/>
          </a:prstGeom>
        </p:spPr>
      </p:pic>
      <p:grpSp>
        <p:nvGrpSpPr>
          <p:cNvPr id="33" name="组合 32"/>
          <p:cNvGrpSpPr/>
          <p:nvPr userDrawn="1"/>
        </p:nvGrpSpPr>
        <p:grpSpPr>
          <a:xfrm>
            <a:off x="587288" y="6381747"/>
            <a:ext cx="2479573" cy="304965"/>
            <a:chOff x="671368" y="6061309"/>
            <a:chExt cx="2479573" cy="304965"/>
          </a:xfrm>
          <a:solidFill>
            <a:schemeClr val="accent3"/>
          </a:solidFill>
        </p:grpSpPr>
        <p:grpSp>
          <p:nvGrpSpPr>
            <p:cNvPr id="34" name="组合 33"/>
            <p:cNvGrpSpPr/>
            <p:nvPr userDrawn="1"/>
          </p:nvGrpSpPr>
          <p:grpSpPr>
            <a:xfrm>
              <a:off x="2098445" y="6064781"/>
              <a:ext cx="1052496" cy="298683"/>
              <a:chOff x="2373567" y="1096524"/>
              <a:chExt cx="2578404" cy="731714"/>
            </a:xfrm>
            <a:grpFill/>
          </p:grpSpPr>
          <p:sp>
            <p:nvSpPr>
              <p:cNvPr id="49"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50"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51" name="组合 50"/>
              <p:cNvGrpSpPr/>
              <p:nvPr/>
            </p:nvGrpSpPr>
            <p:grpSpPr>
              <a:xfrm>
                <a:off x="2373567" y="1096524"/>
                <a:ext cx="589817" cy="731714"/>
                <a:chOff x="5548313" y="2084388"/>
                <a:chExt cx="547688" cy="679451"/>
              </a:xfrm>
              <a:grpFill/>
            </p:grpSpPr>
            <p:sp>
              <p:nvSpPr>
                <p:cNvPr id="56"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3194779" y="1296598"/>
                <a:ext cx="356817" cy="382445"/>
                <a:chOff x="3792874" y="3156423"/>
                <a:chExt cx="331330" cy="355128"/>
              </a:xfrm>
              <a:grpFill/>
            </p:grpSpPr>
            <p:sp>
              <p:nvSpPr>
                <p:cNvPr id="53"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5" name="组合 34"/>
            <p:cNvGrpSpPr/>
            <p:nvPr userDrawn="1"/>
          </p:nvGrpSpPr>
          <p:grpSpPr>
            <a:xfrm>
              <a:off x="671368" y="6061309"/>
              <a:ext cx="1100339" cy="304965"/>
              <a:chOff x="2372715" y="161759"/>
              <a:chExt cx="2695608" cy="747103"/>
            </a:xfrm>
            <a:grpFill/>
          </p:grpSpPr>
          <p:grpSp>
            <p:nvGrpSpPr>
              <p:cNvPr id="36" name="组合 35"/>
              <p:cNvGrpSpPr/>
              <p:nvPr/>
            </p:nvGrpSpPr>
            <p:grpSpPr>
              <a:xfrm>
                <a:off x="3804781" y="283376"/>
                <a:ext cx="521428" cy="548788"/>
                <a:chOff x="6113463" y="3541713"/>
                <a:chExt cx="484188" cy="509588"/>
              </a:xfrm>
              <a:grpFill/>
            </p:grpSpPr>
            <p:sp>
              <p:nvSpPr>
                <p:cNvPr id="47"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2372715" y="161759"/>
                <a:ext cx="591521" cy="747103"/>
                <a:chOff x="6108700" y="2066926"/>
                <a:chExt cx="549275" cy="693738"/>
              </a:xfrm>
              <a:grpFill/>
            </p:grpSpPr>
            <p:sp>
              <p:nvSpPr>
                <p:cNvPr id="45"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3173775" y="375308"/>
                <a:ext cx="396626" cy="341923"/>
                <a:chOff x="6186488" y="2930526"/>
                <a:chExt cx="368300" cy="317500"/>
              </a:xfrm>
              <a:grpFill/>
            </p:grpSpPr>
            <p:sp>
              <p:nvSpPr>
                <p:cNvPr id="42"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4613362" y="313351"/>
                <a:ext cx="454961" cy="453362"/>
                <a:chOff x="11893465" y="1994536"/>
                <a:chExt cx="274986" cy="274018"/>
              </a:xfrm>
              <a:grpFill/>
            </p:grpSpPr>
            <p:sp>
              <p:nvSpPr>
                <p:cNvPr id="40"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41"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页样式3-一段一图">
    <p:spTree>
      <p:nvGrpSpPr>
        <p:cNvPr id="1" name=""/>
        <p:cNvGrpSpPr/>
        <p:nvPr/>
      </p:nvGrpSpPr>
      <p:grpSpPr>
        <a:xfrm>
          <a:off x="0" y="0"/>
          <a:ext cx="0" cy="0"/>
          <a:chOff x="0" y="0"/>
          <a:chExt cx="0" cy="0"/>
        </a:xfrm>
      </p:grpSpPr>
      <p:sp>
        <p:nvSpPr>
          <p:cNvPr id="32" name="任意多边形: 形状 77"/>
          <p:cNvSpPr/>
          <p:nvPr userDrawn="1"/>
        </p:nvSpPr>
        <p:spPr>
          <a:xfrm>
            <a:off x="10114068" y="210207"/>
            <a:ext cx="2789025" cy="573228"/>
          </a:xfrm>
          <a:custGeom>
            <a:avLst/>
            <a:gdLst>
              <a:gd name="connsiteX0" fmla="*/ 83399 w 1678507"/>
              <a:gd name="connsiteY0" fmla="*/ 0 h 573228"/>
              <a:gd name="connsiteX1" fmla="*/ 1678507 w 1678507"/>
              <a:gd name="connsiteY1" fmla="*/ 0 h 573228"/>
              <a:gd name="connsiteX2" fmla="*/ 1678507 w 1678507"/>
              <a:gd name="connsiteY2" fmla="*/ 573228 h 573228"/>
              <a:gd name="connsiteX3" fmla="*/ 0 w 1678507"/>
              <a:gd name="connsiteY3" fmla="*/ 573228 h 573228"/>
            </a:gdLst>
            <a:ahLst/>
            <a:cxnLst>
              <a:cxn ang="0">
                <a:pos x="connsiteX0" y="connsiteY0"/>
              </a:cxn>
              <a:cxn ang="0">
                <a:pos x="connsiteX1" y="connsiteY1"/>
              </a:cxn>
              <a:cxn ang="0">
                <a:pos x="connsiteX2" y="connsiteY2"/>
              </a:cxn>
              <a:cxn ang="0">
                <a:pos x="connsiteX3" y="connsiteY3"/>
              </a:cxn>
            </a:cxnLst>
            <a:rect l="l" t="t" r="r" b="b"/>
            <a:pathLst>
              <a:path w="1678507" h="573228">
                <a:moveTo>
                  <a:pt x="83399" y="0"/>
                </a:moveTo>
                <a:lnTo>
                  <a:pt x="1678507" y="0"/>
                </a:lnTo>
                <a:lnTo>
                  <a:pt x="1678507" y="573228"/>
                </a:lnTo>
                <a:lnTo>
                  <a:pt x="0" y="573228"/>
                </a:lnTo>
                <a:close/>
              </a:path>
            </a:pathLst>
          </a:cu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nchor="ctr">
            <a:noAutofit/>
          </a:bodyPr>
          <a:lstStyle/>
          <a:p>
            <a:pPr algn="ctr">
              <a:lnSpc>
                <a:spcPct val="120000"/>
              </a:lnSpc>
            </a:pPr>
            <a:endParaRPr lang="zh-CN" altLang="en-US" dirty="0">
              <a:cs typeface="+mn-ea"/>
              <a:sym typeface="+mn-lt"/>
            </a:endParaRPr>
          </a:p>
        </p:txBody>
      </p:sp>
      <p:sp>
        <p:nvSpPr>
          <p:cNvPr id="71" name="文本框 7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pic>
        <p:nvPicPr>
          <p:cNvPr id="98" name="图片 97"/>
          <p:cNvPicPr>
            <a:picLocks noChangeAspect="1"/>
          </p:cNvPicPr>
          <p:nvPr userDrawn="1"/>
        </p:nvPicPr>
        <p:blipFill>
          <a:blip r:embed="rId2" cstate="print"/>
          <a:stretch>
            <a:fillRect/>
          </a:stretch>
        </p:blipFill>
        <p:spPr>
          <a:xfrm>
            <a:off x="10277475" y="241566"/>
            <a:ext cx="1819275" cy="50921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页样式４-常规">
    <p:spTree>
      <p:nvGrpSpPr>
        <p:cNvPr id="1" name=""/>
        <p:cNvGrpSpPr/>
        <p:nvPr/>
      </p:nvGrpSpPr>
      <p:grpSpPr>
        <a:xfrm>
          <a:off x="0" y="0"/>
          <a:ext cx="0" cy="0"/>
          <a:chOff x="0" y="0"/>
          <a:chExt cx="0" cy="0"/>
        </a:xfrm>
      </p:grpSpPr>
      <p:cxnSp>
        <p:nvCxnSpPr>
          <p:cNvPr id="2" name="直接连接符 1"/>
          <p:cNvCxnSpPr/>
          <p:nvPr userDrawn="1"/>
        </p:nvCxnSpPr>
        <p:spPr>
          <a:xfrm>
            <a:off x="1366474" y="863157"/>
            <a:ext cx="10502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p:cNvSpPr/>
          <p:nvPr userDrawn="1"/>
        </p:nvSpPr>
        <p:spPr>
          <a:xfrm>
            <a:off x="318632" y="0"/>
            <a:ext cx="1048735" cy="87312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标题 11"/>
          <p:cNvSpPr>
            <a:spLocks noGrp="1"/>
          </p:cNvSpPr>
          <p:nvPr>
            <p:ph type="title"/>
          </p:nvPr>
        </p:nvSpPr>
        <p:spPr>
          <a:xfrm>
            <a:off x="1368806" y="34431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endParaRPr lang="zh-CN" altLang="en-US" dirty="0"/>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6632" y="6351003"/>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fld>
            <a:endParaRPr lang="zh-CN" altLang="en-US" sz="1600" dirty="0">
              <a:solidFill>
                <a:srgbClr val="F2F2F2"/>
              </a:solidFill>
              <a:latin typeface="微软雅黑" panose="020B0503020204020204" pitchFamily="34" charset="-122"/>
            </a:endParaRPr>
          </a:p>
        </p:txBody>
      </p:sp>
      <p:cxnSp>
        <p:nvCxnSpPr>
          <p:cNvPr id="58" name="直接连接符 57"/>
          <p:cNvCxnSpPr/>
          <p:nvPr userDrawn="1"/>
        </p:nvCxnSpPr>
        <p:spPr>
          <a:xfrm>
            <a:off x="11155416" y="6188075"/>
            <a:ext cx="0" cy="66558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9" name="图片 13"/>
          <p:cNvPicPr>
            <a:picLocks noChangeAspect="1"/>
          </p:cNvPicPr>
          <p:nvPr userDrawn="1"/>
        </p:nvPicPr>
        <p:blipFill>
          <a:blip r:embed="rId2" cstate="print"/>
          <a:stretch>
            <a:fillRect/>
          </a:stretch>
        </p:blipFill>
        <p:spPr bwMode="auto">
          <a:xfrm>
            <a:off x="10101715" y="214313"/>
            <a:ext cx="1864408"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图片 14"/>
          <p:cNvPicPr>
            <a:picLocks noChangeAspect="1"/>
          </p:cNvPicPr>
          <p:nvPr userDrawn="1"/>
        </p:nvPicPr>
        <p:blipFill>
          <a:blip r:embed="rId3" cstate="print"/>
          <a:srcRect/>
          <a:stretch>
            <a:fillRect/>
          </a:stretch>
        </p:blipFill>
        <p:spPr bwMode="auto">
          <a:xfrm>
            <a:off x="409575" y="6269038"/>
            <a:ext cx="18176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样式４-一段一图">
    <p:spTree>
      <p:nvGrpSpPr>
        <p:cNvPr id="1" name=""/>
        <p:cNvGrpSpPr/>
        <p:nvPr/>
      </p:nvGrpSpPr>
      <p:grpSpPr>
        <a:xfrm>
          <a:off x="0" y="0"/>
          <a:ext cx="0" cy="0"/>
          <a:chOff x="0" y="0"/>
          <a:chExt cx="0" cy="0"/>
        </a:xfrm>
      </p:grpSpPr>
      <p:cxnSp>
        <p:nvCxnSpPr>
          <p:cNvPr id="2" name="直接连接符 1"/>
          <p:cNvCxnSpPr/>
          <p:nvPr userDrawn="1"/>
        </p:nvCxnSpPr>
        <p:spPr>
          <a:xfrm>
            <a:off x="10185149" y="863157"/>
            <a:ext cx="168356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fld>
            <a:endParaRPr lang="zh-CN" altLang="en-US" sz="1600" dirty="0">
              <a:solidFill>
                <a:srgbClr val="F2F2F2"/>
              </a:solidFill>
              <a:latin typeface="微软雅黑" panose="020B0503020204020204" pitchFamily="34" charset="-122"/>
            </a:endParaRPr>
          </a:p>
        </p:txBody>
      </p:sp>
      <p:cxnSp>
        <p:nvCxnSpPr>
          <p:cNvPr id="58" name="直接连接符 57"/>
          <p:cNvCxnSpPr/>
          <p:nvPr userDrawn="1"/>
        </p:nvCxnSpPr>
        <p:spPr>
          <a:xfrm>
            <a:off x="11155416" y="6188075"/>
            <a:ext cx="0" cy="66558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9" name="图片 13"/>
          <p:cNvPicPr>
            <a:picLocks noChangeAspect="1"/>
          </p:cNvPicPr>
          <p:nvPr userDrawn="1"/>
        </p:nvPicPr>
        <p:blipFill>
          <a:blip r:embed="rId2" cstate="print"/>
          <a:stretch>
            <a:fillRect/>
          </a:stretch>
        </p:blipFill>
        <p:spPr bwMode="auto">
          <a:xfrm>
            <a:off x="10101715" y="214313"/>
            <a:ext cx="1864408"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页样式5-常规">
    <p:spTree>
      <p:nvGrpSpPr>
        <p:cNvPr id="1" name=""/>
        <p:cNvGrpSpPr/>
        <p:nvPr/>
      </p:nvGrpSpPr>
      <p:grpSpPr>
        <a:xfrm>
          <a:off x="0" y="0"/>
          <a:ext cx="0" cy="0"/>
          <a:chOff x="0" y="0"/>
          <a:chExt cx="0" cy="0"/>
        </a:xfrm>
      </p:grpSpPr>
      <p:sp>
        <p:nvSpPr>
          <p:cNvPr id="12" name="标题 11"/>
          <p:cNvSpPr>
            <a:spLocks noGrp="1"/>
          </p:cNvSpPr>
          <p:nvPr>
            <p:ph type="title"/>
          </p:nvPr>
        </p:nvSpPr>
        <p:spPr>
          <a:xfrm>
            <a:off x="749863"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endParaRPr lang="zh-CN" altLang="en-US" dirty="0"/>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pic>
        <p:nvPicPr>
          <p:cNvPr id="57" name="图片 56"/>
          <p:cNvPicPr>
            <a:picLocks noChangeAspect="1"/>
          </p:cNvPicPr>
          <p:nvPr userDrawn="1"/>
        </p:nvPicPr>
        <p:blipFill rotWithShape="1">
          <a:blip r:embed="rId2" cstate="print"/>
          <a:srcRect l="-333"/>
          <a:stretch>
            <a:fillRect/>
          </a:stretch>
        </p:blipFill>
        <p:spPr>
          <a:xfrm>
            <a:off x="11282579" y="252089"/>
            <a:ext cx="432990" cy="432990"/>
          </a:xfrm>
          <a:prstGeom prst="rect">
            <a:avLst/>
          </a:prstGeom>
        </p:spPr>
      </p:pic>
      <p:cxnSp>
        <p:nvCxnSpPr>
          <p:cNvPr id="87" name="直接连接符 86"/>
          <p:cNvCxnSpPr/>
          <p:nvPr userDrawn="1"/>
        </p:nvCxnSpPr>
        <p:spPr>
          <a:xfrm>
            <a:off x="442913" y="821731"/>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userDrawn="1"/>
        </p:nvGrpSpPr>
        <p:grpSpPr>
          <a:xfrm>
            <a:off x="-511603" y="253621"/>
            <a:ext cx="1221064" cy="438825"/>
            <a:chOff x="-529708" y="381991"/>
            <a:chExt cx="1221064" cy="438825"/>
          </a:xfrm>
        </p:grpSpPr>
        <p:sp>
          <p:nvSpPr>
            <p:cNvPr id="58" name="梯形 57"/>
            <p:cNvSpPr/>
            <p:nvPr userDrawn="1"/>
          </p:nvSpPr>
          <p:spPr>
            <a:xfrm rot="16200000">
              <a:off x="-107121" y="-40596"/>
              <a:ext cx="375890" cy="1221064"/>
            </a:xfrm>
            <a:prstGeom prst="trapezoid">
              <a:avLst>
                <a:gd name="adj" fmla="val 7230"/>
              </a:avLst>
            </a:prstGeom>
            <a:gradFill>
              <a:gsLst>
                <a:gs pos="100000">
                  <a:schemeClr val="accent1"/>
                </a:gs>
                <a:gs pos="0">
                  <a:schemeClr val="accent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梯形 58"/>
            <p:cNvSpPr/>
            <p:nvPr userDrawn="1"/>
          </p:nvSpPr>
          <p:spPr>
            <a:xfrm rot="16200000">
              <a:off x="-79397" y="146495"/>
              <a:ext cx="267255" cy="1058332"/>
            </a:xfrm>
            <a:prstGeom prst="trapezoid">
              <a:avLst>
                <a:gd name="adj" fmla="val 723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梯形 59"/>
            <p:cNvSpPr/>
            <p:nvPr userDrawn="1"/>
          </p:nvSpPr>
          <p:spPr>
            <a:xfrm rot="16200000">
              <a:off x="-95133" y="158023"/>
              <a:ext cx="267255" cy="1058332"/>
            </a:xfrm>
            <a:prstGeom prst="trapezoid">
              <a:avLst>
                <a:gd name="adj" fmla="val 7230"/>
              </a:avLst>
            </a:prstGeom>
            <a:gradFill flip="none" rotWithShape="1">
              <a:gsLst>
                <a:gs pos="100000">
                  <a:schemeClr val="accent4"/>
                </a:gs>
                <a:gs pos="0">
                  <a:schemeClr val="accent4">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userDrawn="1"/>
        </p:nvGrpSpPr>
        <p:grpSpPr>
          <a:xfrm>
            <a:off x="587288" y="6381747"/>
            <a:ext cx="2479573" cy="304965"/>
            <a:chOff x="671368" y="6061309"/>
            <a:chExt cx="2479573" cy="304965"/>
          </a:xfrm>
          <a:solidFill>
            <a:schemeClr val="accent3"/>
          </a:solidFill>
        </p:grpSpPr>
        <p:grpSp>
          <p:nvGrpSpPr>
            <p:cNvPr id="62" name="组合 61"/>
            <p:cNvGrpSpPr/>
            <p:nvPr userDrawn="1"/>
          </p:nvGrpSpPr>
          <p:grpSpPr>
            <a:xfrm>
              <a:off x="2098445" y="6064781"/>
              <a:ext cx="1052496" cy="298683"/>
              <a:chOff x="2373567" y="1096524"/>
              <a:chExt cx="2578404" cy="731714"/>
            </a:xfrm>
            <a:grpFill/>
          </p:grpSpPr>
          <p:sp>
            <p:nvSpPr>
              <p:cNvPr id="77"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78"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79" name="组合 78"/>
              <p:cNvGrpSpPr/>
              <p:nvPr/>
            </p:nvGrpSpPr>
            <p:grpSpPr>
              <a:xfrm>
                <a:off x="2373567" y="1096524"/>
                <a:ext cx="589817" cy="731714"/>
                <a:chOff x="5548313" y="2084388"/>
                <a:chExt cx="547688" cy="679451"/>
              </a:xfrm>
              <a:grpFill/>
            </p:grpSpPr>
            <p:sp>
              <p:nvSpPr>
                <p:cNvPr id="84"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0" name="组合 79"/>
              <p:cNvGrpSpPr/>
              <p:nvPr/>
            </p:nvGrpSpPr>
            <p:grpSpPr>
              <a:xfrm>
                <a:off x="3194779" y="1296598"/>
                <a:ext cx="356817" cy="382445"/>
                <a:chOff x="3792874" y="3156423"/>
                <a:chExt cx="331330" cy="355128"/>
              </a:xfrm>
              <a:grpFill/>
            </p:grpSpPr>
            <p:sp>
              <p:nvSpPr>
                <p:cNvPr id="81"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3" name="组合 62"/>
            <p:cNvGrpSpPr/>
            <p:nvPr userDrawn="1"/>
          </p:nvGrpSpPr>
          <p:grpSpPr>
            <a:xfrm>
              <a:off x="671368" y="6061309"/>
              <a:ext cx="1100339" cy="304965"/>
              <a:chOff x="2372715" y="161759"/>
              <a:chExt cx="2695608" cy="747103"/>
            </a:xfrm>
            <a:grpFill/>
          </p:grpSpPr>
          <p:grpSp>
            <p:nvGrpSpPr>
              <p:cNvPr id="64" name="组合 63"/>
              <p:cNvGrpSpPr/>
              <p:nvPr/>
            </p:nvGrpSpPr>
            <p:grpSpPr>
              <a:xfrm>
                <a:off x="3804781" y="283376"/>
                <a:ext cx="521428" cy="548788"/>
                <a:chOff x="6113463" y="3541713"/>
                <a:chExt cx="484188" cy="509588"/>
              </a:xfrm>
              <a:grpFill/>
            </p:grpSpPr>
            <p:sp>
              <p:nvSpPr>
                <p:cNvPr id="75"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5" name="组合 64"/>
              <p:cNvGrpSpPr/>
              <p:nvPr/>
            </p:nvGrpSpPr>
            <p:grpSpPr>
              <a:xfrm>
                <a:off x="2372715" y="161759"/>
                <a:ext cx="591521" cy="747103"/>
                <a:chOff x="6108700" y="2066926"/>
                <a:chExt cx="549275" cy="693738"/>
              </a:xfrm>
              <a:grpFill/>
            </p:grpSpPr>
            <p:sp>
              <p:nvSpPr>
                <p:cNvPr id="73"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6" name="组合 65"/>
              <p:cNvGrpSpPr/>
              <p:nvPr/>
            </p:nvGrpSpPr>
            <p:grpSpPr>
              <a:xfrm>
                <a:off x="3173775" y="375308"/>
                <a:ext cx="396626" cy="341923"/>
                <a:chOff x="6186488" y="2930526"/>
                <a:chExt cx="368300" cy="317500"/>
              </a:xfrm>
              <a:grpFill/>
            </p:grpSpPr>
            <p:sp>
              <p:nvSpPr>
                <p:cNvPr id="70"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p:nvGrpSpPr>
            <p:grpSpPr>
              <a:xfrm>
                <a:off x="4613362" y="313351"/>
                <a:ext cx="454961" cy="453362"/>
                <a:chOff x="11893465" y="1994536"/>
                <a:chExt cx="274986" cy="274018"/>
              </a:xfrm>
              <a:grpFill/>
            </p:grpSpPr>
            <p:sp>
              <p:nvSpPr>
                <p:cNvPr id="68"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69"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页样式5-一段一图">
    <p:spTree>
      <p:nvGrpSpPr>
        <p:cNvPr id="1" name=""/>
        <p:cNvGrpSpPr/>
        <p:nvPr/>
      </p:nvGrpSpPr>
      <p:grpSpPr>
        <a:xfrm>
          <a:off x="0" y="0"/>
          <a:ext cx="0" cy="0"/>
          <a:chOff x="0" y="0"/>
          <a:chExt cx="0" cy="0"/>
        </a:xfrm>
      </p:grpSpPr>
      <p:sp>
        <p:nvSpPr>
          <p:cNvPr id="61" name="文本框 6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pic>
        <p:nvPicPr>
          <p:cNvPr id="86" name="图片 85"/>
          <p:cNvPicPr>
            <a:picLocks noChangeAspect="1"/>
          </p:cNvPicPr>
          <p:nvPr userDrawn="1"/>
        </p:nvPicPr>
        <p:blipFill rotWithShape="1">
          <a:blip r:embed="rId2" cstate="print"/>
          <a:srcRect l="-333"/>
          <a:stretch>
            <a:fillRect/>
          </a:stretch>
        </p:blipFill>
        <p:spPr>
          <a:xfrm>
            <a:off x="11282579" y="252089"/>
            <a:ext cx="432990" cy="4329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页样式6-常规">
    <p:spTree>
      <p:nvGrpSpPr>
        <p:cNvPr id="1" name=""/>
        <p:cNvGrpSpPr/>
        <p:nvPr/>
      </p:nvGrpSpPr>
      <p:grpSpPr>
        <a:xfrm>
          <a:off x="0" y="0"/>
          <a:ext cx="0" cy="0"/>
          <a:chOff x="0" y="0"/>
          <a:chExt cx="0" cy="0"/>
        </a:xfrm>
      </p:grpSpPr>
      <p:sp>
        <p:nvSpPr>
          <p:cNvPr id="47" name="矩形 46"/>
          <p:cNvSpPr/>
          <p:nvPr userDrawn="1"/>
        </p:nvSpPr>
        <p:spPr>
          <a:xfrm>
            <a:off x="442912" y="-82551"/>
            <a:ext cx="11306175" cy="908709"/>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userDrawn="1"/>
        </p:nvSpPr>
        <p:spPr>
          <a:xfrm>
            <a:off x="442913" y="0"/>
            <a:ext cx="11306175" cy="8261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1"/>
          <p:cNvSpPr>
            <a:spLocks noGrp="1"/>
          </p:cNvSpPr>
          <p:nvPr>
            <p:ph type="title"/>
          </p:nvPr>
        </p:nvSpPr>
        <p:spPr>
          <a:xfrm>
            <a:off x="1173494" y="249067"/>
            <a:ext cx="8048203"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endParaRPr lang="zh-CN" altLang="en-US" dirty="0"/>
          </a:p>
        </p:txBody>
      </p:sp>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2" name="图片 41"/>
          <p:cNvPicPr>
            <a:picLocks noChangeAspect="1"/>
          </p:cNvPicPr>
          <p:nvPr userDrawn="1"/>
        </p:nvPicPr>
        <p:blipFill>
          <a:blip r:embed="rId2" cstate="print"/>
          <a:stretch>
            <a:fillRect/>
          </a:stretch>
        </p:blipFill>
        <p:spPr>
          <a:xfrm>
            <a:off x="9590168" y="252089"/>
            <a:ext cx="1969223" cy="432990"/>
          </a:xfrm>
          <a:prstGeom prst="rect">
            <a:avLst/>
          </a:prstGeom>
        </p:spPr>
      </p:pic>
      <p:grpSp>
        <p:nvGrpSpPr>
          <p:cNvPr id="46" name="组合 45"/>
          <p:cNvGrpSpPr/>
          <p:nvPr userDrawn="1"/>
        </p:nvGrpSpPr>
        <p:grpSpPr>
          <a:xfrm>
            <a:off x="637534" y="199773"/>
            <a:ext cx="463263" cy="481001"/>
            <a:chOff x="598941" y="128599"/>
            <a:chExt cx="463263" cy="481001"/>
          </a:xfrm>
        </p:grpSpPr>
        <p:sp>
          <p:nvSpPr>
            <p:cNvPr id="45" name="矩形 44"/>
            <p:cNvSpPr/>
            <p:nvPr userDrawn="1"/>
          </p:nvSpPr>
          <p:spPr>
            <a:xfrm>
              <a:off x="701671" y="249067"/>
              <a:ext cx="360533" cy="3605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userDrawn="1"/>
          </p:nvSpPr>
          <p:spPr>
            <a:xfrm>
              <a:off x="701671" y="247801"/>
              <a:ext cx="275115" cy="2565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userDrawn="1"/>
          </p:nvSpPr>
          <p:spPr>
            <a:xfrm>
              <a:off x="598941" y="128599"/>
              <a:ext cx="360533" cy="3605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userDrawn="1"/>
        </p:nvGrpSpPr>
        <p:grpSpPr>
          <a:xfrm>
            <a:off x="587288" y="6381747"/>
            <a:ext cx="2479573" cy="304965"/>
            <a:chOff x="671368" y="6061309"/>
            <a:chExt cx="2479573" cy="304965"/>
          </a:xfrm>
          <a:solidFill>
            <a:schemeClr val="accent3"/>
          </a:solidFill>
        </p:grpSpPr>
        <p:grpSp>
          <p:nvGrpSpPr>
            <p:cNvPr id="37" name="组合 36"/>
            <p:cNvGrpSpPr/>
            <p:nvPr userDrawn="1"/>
          </p:nvGrpSpPr>
          <p:grpSpPr>
            <a:xfrm>
              <a:off x="2098445" y="6064781"/>
              <a:ext cx="1052496" cy="298683"/>
              <a:chOff x="2373567" y="1096524"/>
              <a:chExt cx="2578404" cy="731714"/>
            </a:xfrm>
            <a:grpFill/>
          </p:grpSpPr>
          <p:sp>
            <p:nvSpPr>
              <p:cNvPr id="6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61"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62" name="组合 61"/>
              <p:cNvGrpSpPr/>
              <p:nvPr/>
            </p:nvGrpSpPr>
            <p:grpSpPr>
              <a:xfrm>
                <a:off x="2373567" y="1096524"/>
                <a:ext cx="589817" cy="731714"/>
                <a:chOff x="5548313" y="2084388"/>
                <a:chExt cx="547688" cy="679451"/>
              </a:xfrm>
              <a:grpFill/>
            </p:grpSpPr>
            <p:sp>
              <p:nvSpPr>
                <p:cNvPr id="6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3194779" y="1296598"/>
                <a:ext cx="356817" cy="382445"/>
                <a:chOff x="3792874" y="3156423"/>
                <a:chExt cx="331330" cy="355128"/>
              </a:xfrm>
              <a:grpFill/>
            </p:grpSpPr>
            <p:sp>
              <p:nvSpPr>
                <p:cNvPr id="6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9" name="组合 38"/>
            <p:cNvGrpSpPr/>
            <p:nvPr userDrawn="1"/>
          </p:nvGrpSpPr>
          <p:grpSpPr>
            <a:xfrm>
              <a:off x="671368" y="6061309"/>
              <a:ext cx="1100339" cy="304965"/>
              <a:chOff x="2372715" y="161759"/>
              <a:chExt cx="2695608" cy="747103"/>
            </a:xfrm>
            <a:grpFill/>
          </p:grpSpPr>
          <p:grpSp>
            <p:nvGrpSpPr>
              <p:cNvPr id="40" name="组合 39"/>
              <p:cNvGrpSpPr/>
              <p:nvPr/>
            </p:nvGrpSpPr>
            <p:grpSpPr>
              <a:xfrm>
                <a:off x="3804781" y="283376"/>
                <a:ext cx="521428" cy="548788"/>
                <a:chOff x="6113463" y="3541713"/>
                <a:chExt cx="484188" cy="509588"/>
              </a:xfrm>
              <a:grpFill/>
            </p:grpSpPr>
            <p:sp>
              <p:nvSpPr>
                <p:cNvPr id="5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2372715" y="161759"/>
                <a:ext cx="591521" cy="747103"/>
                <a:chOff x="6108700" y="2066926"/>
                <a:chExt cx="549275" cy="693738"/>
              </a:xfrm>
              <a:grpFill/>
            </p:grpSpPr>
            <p:sp>
              <p:nvSpPr>
                <p:cNvPr id="5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3173775" y="375308"/>
                <a:ext cx="396626" cy="341923"/>
                <a:chOff x="6186488" y="2930526"/>
                <a:chExt cx="368300" cy="317500"/>
              </a:xfrm>
              <a:grpFill/>
            </p:grpSpPr>
            <p:sp>
              <p:nvSpPr>
                <p:cNvPr id="5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4613362" y="313351"/>
                <a:ext cx="454961" cy="453362"/>
                <a:chOff x="11893465" y="1994536"/>
                <a:chExt cx="274986" cy="274018"/>
              </a:xfrm>
              <a:grpFill/>
            </p:grpSpPr>
            <p:sp>
              <p:nvSpPr>
                <p:cNvPr id="5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5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页样式6-一段一图">
    <p:spTree>
      <p:nvGrpSpPr>
        <p:cNvPr id="1" name=""/>
        <p:cNvGrpSpPr/>
        <p:nvPr/>
      </p:nvGrpSpPr>
      <p:grpSpPr>
        <a:xfrm>
          <a:off x="0" y="0"/>
          <a:ext cx="0" cy="0"/>
          <a:chOff x="0" y="0"/>
          <a:chExt cx="0" cy="0"/>
        </a:xfrm>
      </p:grpSpPr>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sp>
        <p:nvSpPr>
          <p:cNvPr id="35" name="矩形 34"/>
          <p:cNvSpPr/>
          <p:nvPr userDrawn="1"/>
        </p:nvSpPr>
        <p:spPr>
          <a:xfrm>
            <a:off x="9402184" y="-82800"/>
            <a:ext cx="2346903" cy="907200"/>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userDrawn="1"/>
        </p:nvSpPr>
        <p:spPr>
          <a:xfrm>
            <a:off x="9402184" y="0"/>
            <a:ext cx="2346904" cy="8261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userDrawn="1"/>
        </p:nvPicPr>
        <p:blipFill>
          <a:blip r:embed="rId2" cstate="print"/>
          <a:stretch>
            <a:fillRect/>
          </a:stretch>
        </p:blipFill>
        <p:spPr>
          <a:xfrm>
            <a:off x="9590168" y="252089"/>
            <a:ext cx="1969223" cy="4329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页样式7-常规">
    <p:spTree>
      <p:nvGrpSpPr>
        <p:cNvPr id="1" name=""/>
        <p:cNvGrpSpPr/>
        <p:nvPr/>
      </p:nvGrpSpPr>
      <p:grpSpPr>
        <a:xfrm>
          <a:off x="0" y="0"/>
          <a:ext cx="0" cy="0"/>
          <a:chOff x="0" y="0"/>
          <a:chExt cx="0" cy="0"/>
        </a:xfrm>
      </p:grpSpPr>
      <p:sp>
        <p:nvSpPr>
          <p:cNvPr id="2" name="平行四边形 1"/>
          <p:cNvSpPr/>
          <p:nvPr userDrawn="1"/>
        </p:nvSpPr>
        <p:spPr>
          <a:xfrm>
            <a:off x="658714" y="482300"/>
            <a:ext cx="748201" cy="484094"/>
          </a:xfrm>
          <a:prstGeom prst="parallelogram">
            <a:avLst>
              <a:gd name="adj" fmla="val 716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userDrawn="1"/>
        </p:nvSpPr>
        <p:spPr>
          <a:xfrm>
            <a:off x="442912" y="-82800"/>
            <a:ext cx="11306175" cy="846000"/>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userDrawn="1"/>
        </p:nvSpPr>
        <p:spPr>
          <a:xfrm>
            <a:off x="442913" y="0"/>
            <a:ext cx="11306175" cy="7626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1"/>
          <p:cNvSpPr>
            <a:spLocks noGrp="1"/>
          </p:cNvSpPr>
          <p:nvPr>
            <p:ph type="title"/>
          </p:nvPr>
        </p:nvSpPr>
        <p:spPr>
          <a:xfrm>
            <a:off x="1173494" y="185567"/>
            <a:ext cx="8048203"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endParaRPr lang="zh-CN" altLang="en-US" dirty="0"/>
          </a:p>
        </p:txBody>
      </p:sp>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2" name="图片 41"/>
          <p:cNvPicPr>
            <a:picLocks noChangeAspect="1"/>
          </p:cNvPicPr>
          <p:nvPr userDrawn="1"/>
        </p:nvPicPr>
        <p:blipFill>
          <a:blip r:embed="rId2" cstate="print"/>
          <a:stretch>
            <a:fillRect/>
          </a:stretch>
        </p:blipFill>
        <p:spPr>
          <a:xfrm>
            <a:off x="9590168" y="188589"/>
            <a:ext cx="1969223" cy="432990"/>
          </a:xfrm>
          <a:prstGeom prst="rect">
            <a:avLst/>
          </a:prstGeom>
        </p:spPr>
      </p:pic>
      <p:sp>
        <p:nvSpPr>
          <p:cNvPr id="43" name="矩形 42"/>
          <p:cNvSpPr/>
          <p:nvPr userDrawn="1"/>
        </p:nvSpPr>
        <p:spPr>
          <a:xfrm>
            <a:off x="648385" y="0"/>
            <a:ext cx="413819" cy="966395"/>
          </a:xfrm>
          <a:prstGeom prst="rect">
            <a:avLst/>
          </a:prstGeom>
          <a:ln>
            <a:noFill/>
          </a:ln>
          <a:effectLst>
            <a:outerShdw blurRad="127000" dist="25400" dir="5400000" sx="102000" sy="102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userDrawn="1"/>
        </p:nvGrpSpPr>
        <p:grpSpPr>
          <a:xfrm>
            <a:off x="587288" y="6381747"/>
            <a:ext cx="2479573" cy="304965"/>
            <a:chOff x="671368" y="6061309"/>
            <a:chExt cx="2479573" cy="304965"/>
          </a:xfrm>
          <a:solidFill>
            <a:schemeClr val="accent3"/>
          </a:solidFill>
        </p:grpSpPr>
        <p:grpSp>
          <p:nvGrpSpPr>
            <p:cNvPr id="35" name="组合 34"/>
            <p:cNvGrpSpPr/>
            <p:nvPr userDrawn="1"/>
          </p:nvGrpSpPr>
          <p:grpSpPr>
            <a:xfrm>
              <a:off x="2098445" y="6064781"/>
              <a:ext cx="1052496" cy="298683"/>
              <a:chOff x="2373567" y="1096524"/>
              <a:chExt cx="2578404" cy="731714"/>
            </a:xfrm>
            <a:grpFill/>
          </p:grpSpPr>
          <p:sp>
            <p:nvSpPr>
              <p:cNvPr id="55"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56"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57" name="组合 56"/>
              <p:cNvGrpSpPr/>
              <p:nvPr/>
            </p:nvGrpSpPr>
            <p:grpSpPr>
              <a:xfrm>
                <a:off x="2373567" y="1096524"/>
                <a:ext cx="589817" cy="731714"/>
                <a:chOff x="5548313" y="2084388"/>
                <a:chExt cx="547688" cy="679451"/>
              </a:xfrm>
              <a:grpFill/>
            </p:grpSpPr>
            <p:sp>
              <p:nvSpPr>
                <p:cNvPr id="62"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 name="组合 57"/>
              <p:cNvGrpSpPr/>
              <p:nvPr/>
            </p:nvGrpSpPr>
            <p:grpSpPr>
              <a:xfrm>
                <a:off x="3194779" y="1296598"/>
                <a:ext cx="356817" cy="382445"/>
                <a:chOff x="3792874" y="3156423"/>
                <a:chExt cx="331330" cy="355128"/>
              </a:xfrm>
              <a:grpFill/>
            </p:grpSpPr>
            <p:sp>
              <p:nvSpPr>
                <p:cNvPr id="59"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6" name="组合 35"/>
            <p:cNvGrpSpPr/>
            <p:nvPr userDrawn="1"/>
          </p:nvGrpSpPr>
          <p:grpSpPr>
            <a:xfrm>
              <a:off x="671368" y="6061309"/>
              <a:ext cx="1100339" cy="304965"/>
              <a:chOff x="2372715" y="161759"/>
              <a:chExt cx="2695608" cy="747103"/>
            </a:xfrm>
            <a:grpFill/>
          </p:grpSpPr>
          <p:grpSp>
            <p:nvGrpSpPr>
              <p:cNvPr id="37" name="组合 36"/>
              <p:cNvGrpSpPr/>
              <p:nvPr/>
            </p:nvGrpSpPr>
            <p:grpSpPr>
              <a:xfrm>
                <a:off x="3804781" y="283376"/>
                <a:ext cx="521428" cy="548788"/>
                <a:chOff x="6113463" y="3541713"/>
                <a:chExt cx="484188" cy="509588"/>
              </a:xfrm>
              <a:grpFill/>
            </p:grpSpPr>
            <p:sp>
              <p:nvSpPr>
                <p:cNvPr id="53"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2372715" y="161759"/>
                <a:ext cx="591521" cy="747103"/>
                <a:chOff x="6108700" y="2066926"/>
                <a:chExt cx="549275" cy="693738"/>
              </a:xfrm>
              <a:grpFill/>
            </p:grpSpPr>
            <p:sp>
              <p:nvSpPr>
                <p:cNvPr id="51"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3173775" y="375308"/>
                <a:ext cx="396626" cy="341923"/>
                <a:chOff x="6186488" y="2930526"/>
                <a:chExt cx="368300" cy="317500"/>
              </a:xfrm>
              <a:grpFill/>
            </p:grpSpPr>
            <p:sp>
              <p:nvSpPr>
                <p:cNvPr id="48"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4613362" y="313351"/>
                <a:ext cx="454961" cy="453362"/>
                <a:chOff x="11893465" y="1994536"/>
                <a:chExt cx="274986" cy="274018"/>
              </a:xfrm>
              <a:grpFill/>
            </p:grpSpPr>
            <p:sp>
              <p:nvSpPr>
                <p:cNvPr id="45"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46"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页样式7-一段一图">
    <p:spTree>
      <p:nvGrpSpPr>
        <p:cNvPr id="1" name=""/>
        <p:cNvGrpSpPr/>
        <p:nvPr/>
      </p:nvGrpSpPr>
      <p:grpSpPr>
        <a:xfrm>
          <a:off x="0" y="0"/>
          <a:ext cx="0" cy="0"/>
          <a:chOff x="0" y="0"/>
          <a:chExt cx="0" cy="0"/>
        </a:xfrm>
      </p:grpSpPr>
      <p:sp>
        <p:nvSpPr>
          <p:cNvPr id="34" name="文本框 33"/>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fld>
            <a:endParaRPr lang="zh-CN" altLang="en-US" sz="1600" dirty="0">
              <a:solidFill>
                <a:schemeClr val="accent3"/>
              </a:solidFill>
              <a:latin typeface="微软雅黑" panose="020B0503020204020204" pitchFamily="34" charset="-122"/>
            </a:endParaRPr>
          </a:p>
        </p:txBody>
      </p:sp>
      <p:sp>
        <p:nvSpPr>
          <p:cNvPr id="7" name="矩形 6"/>
          <p:cNvSpPr/>
          <p:nvPr userDrawn="1"/>
        </p:nvSpPr>
        <p:spPr>
          <a:xfrm>
            <a:off x="9385300" y="-82550"/>
            <a:ext cx="2363787" cy="845208"/>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9385300" y="0"/>
            <a:ext cx="2363788" cy="7626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userDrawn="1"/>
        </p:nvPicPr>
        <p:blipFill>
          <a:blip r:embed="rId2" cstate="print"/>
          <a:stretch>
            <a:fillRect/>
          </a:stretch>
        </p:blipFill>
        <p:spPr>
          <a:xfrm>
            <a:off x="9590168" y="188589"/>
            <a:ext cx="1969223" cy="4329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页样式8-常规">
    <p:spTree>
      <p:nvGrpSpPr>
        <p:cNvPr id="1" name=""/>
        <p:cNvGrpSpPr/>
        <p:nvPr/>
      </p:nvGrpSpPr>
      <p:grpSpPr>
        <a:xfrm>
          <a:off x="0" y="0"/>
          <a:ext cx="0" cy="0"/>
          <a:chOff x="0" y="0"/>
          <a:chExt cx="0" cy="0"/>
        </a:xfrm>
      </p:grpSpPr>
      <p:sp>
        <p:nvSpPr>
          <p:cNvPr id="7" name="矩形 6"/>
          <p:cNvSpPr/>
          <p:nvPr userDrawn="1"/>
        </p:nvSpPr>
        <p:spPr>
          <a:xfrm>
            <a:off x="318632" y="6188075"/>
            <a:ext cx="11550080" cy="669925"/>
          </a:xfrm>
          <a:prstGeom prst="rect">
            <a:avLst/>
          </a:prstGeom>
          <a:solidFill>
            <a:schemeClr val="accent4"/>
          </a:solidFill>
          <a:ln>
            <a:no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318632" y="0"/>
            <a:ext cx="11550080" cy="873125"/>
          </a:xfrm>
          <a:prstGeom prst="rect">
            <a:avLst/>
          </a:prstGeom>
          <a:solidFill>
            <a:schemeClr val="accent1"/>
          </a:solidFill>
          <a:ln>
            <a:solidFill>
              <a:schemeClr val="accent1"/>
            </a:solid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9" name="标题 11"/>
          <p:cNvSpPr>
            <a:spLocks noGrp="1"/>
          </p:cNvSpPr>
          <p:nvPr>
            <p:ph type="title"/>
          </p:nvPr>
        </p:nvSpPr>
        <p:spPr>
          <a:xfrm>
            <a:off x="541539" y="247495"/>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solidFill>
                  <a:schemeClr val="bg1"/>
                </a:solidFill>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endParaRPr lang="zh-CN" altLang="en-US" dirty="0"/>
          </a:p>
        </p:txBody>
      </p:sp>
      <p:sp>
        <p:nvSpPr>
          <p:cNvPr id="11" name="文本框 1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fld>
            <a:endParaRPr lang="zh-CN" altLang="en-US" sz="1600" dirty="0">
              <a:solidFill>
                <a:srgbClr val="F2F2F2"/>
              </a:solidFill>
              <a:latin typeface="微软雅黑" panose="020B0503020204020204" pitchFamily="34" charset="-122"/>
            </a:endParaRPr>
          </a:p>
        </p:txBody>
      </p:sp>
      <p:pic>
        <p:nvPicPr>
          <p:cNvPr id="40" name="图片 39"/>
          <p:cNvPicPr>
            <a:picLocks noChangeAspect="1"/>
          </p:cNvPicPr>
          <p:nvPr userDrawn="1"/>
        </p:nvPicPr>
        <p:blipFill>
          <a:blip r:embed="rId2" cstate="print"/>
          <a:stretch>
            <a:fillRect/>
          </a:stretch>
        </p:blipFill>
        <p:spPr>
          <a:xfrm>
            <a:off x="9564050" y="131404"/>
            <a:ext cx="2243119" cy="627854"/>
          </a:xfrm>
          <a:prstGeom prst="rect">
            <a:avLst/>
          </a:prstGeom>
        </p:spPr>
      </p:pic>
      <p:grpSp>
        <p:nvGrpSpPr>
          <p:cNvPr id="37" name="组合 36"/>
          <p:cNvGrpSpPr/>
          <p:nvPr userDrawn="1"/>
        </p:nvGrpSpPr>
        <p:grpSpPr>
          <a:xfrm>
            <a:off x="587288" y="6381747"/>
            <a:ext cx="2479573" cy="304965"/>
            <a:chOff x="671368" y="6061309"/>
            <a:chExt cx="2479573" cy="304965"/>
          </a:xfrm>
          <a:solidFill>
            <a:schemeClr val="bg1"/>
          </a:solidFill>
        </p:grpSpPr>
        <p:grpSp>
          <p:nvGrpSpPr>
            <p:cNvPr id="38" name="组合 37"/>
            <p:cNvGrpSpPr/>
            <p:nvPr userDrawn="1"/>
          </p:nvGrpSpPr>
          <p:grpSpPr>
            <a:xfrm>
              <a:off x="2098445" y="6064781"/>
              <a:ext cx="1052496" cy="298683"/>
              <a:chOff x="2373567" y="1096524"/>
              <a:chExt cx="2578404" cy="731714"/>
            </a:xfrm>
            <a:grpFill/>
          </p:grpSpPr>
          <p:sp>
            <p:nvSpPr>
              <p:cNvPr id="54"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55"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56" name="组合 55"/>
              <p:cNvGrpSpPr/>
              <p:nvPr/>
            </p:nvGrpSpPr>
            <p:grpSpPr>
              <a:xfrm>
                <a:off x="2373567" y="1096524"/>
                <a:ext cx="589817" cy="731714"/>
                <a:chOff x="5548313" y="2084388"/>
                <a:chExt cx="547688" cy="679451"/>
              </a:xfrm>
              <a:grpFill/>
            </p:grpSpPr>
            <p:sp>
              <p:nvSpPr>
                <p:cNvPr id="61"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3194779" y="1296598"/>
                <a:ext cx="356817" cy="382445"/>
                <a:chOff x="3792874" y="3156423"/>
                <a:chExt cx="331330" cy="355128"/>
              </a:xfrm>
              <a:grpFill/>
            </p:grpSpPr>
            <p:sp>
              <p:nvSpPr>
                <p:cNvPr id="58"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9" name="组合 38"/>
            <p:cNvGrpSpPr/>
            <p:nvPr userDrawn="1"/>
          </p:nvGrpSpPr>
          <p:grpSpPr>
            <a:xfrm>
              <a:off x="671368" y="6061309"/>
              <a:ext cx="1100339" cy="304965"/>
              <a:chOff x="2372715" y="161759"/>
              <a:chExt cx="2695608" cy="747103"/>
            </a:xfrm>
            <a:grpFill/>
          </p:grpSpPr>
          <p:grpSp>
            <p:nvGrpSpPr>
              <p:cNvPr id="41" name="组合 40"/>
              <p:cNvGrpSpPr/>
              <p:nvPr/>
            </p:nvGrpSpPr>
            <p:grpSpPr>
              <a:xfrm>
                <a:off x="3804781" y="283376"/>
                <a:ext cx="521428" cy="548788"/>
                <a:chOff x="6113463" y="3541713"/>
                <a:chExt cx="484188" cy="509588"/>
              </a:xfrm>
              <a:grpFill/>
            </p:grpSpPr>
            <p:sp>
              <p:nvSpPr>
                <p:cNvPr id="52"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2372715" y="161759"/>
                <a:ext cx="591521" cy="747103"/>
                <a:chOff x="6108700" y="2066926"/>
                <a:chExt cx="549275" cy="693738"/>
              </a:xfrm>
              <a:grpFill/>
            </p:grpSpPr>
            <p:sp>
              <p:nvSpPr>
                <p:cNvPr id="50"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p:cNvGrpSpPr/>
              <p:nvPr/>
            </p:nvGrpSpPr>
            <p:grpSpPr>
              <a:xfrm>
                <a:off x="3173775" y="375308"/>
                <a:ext cx="396626" cy="341923"/>
                <a:chOff x="6186488" y="2930526"/>
                <a:chExt cx="368300" cy="317500"/>
              </a:xfrm>
              <a:grpFill/>
            </p:grpSpPr>
            <p:sp>
              <p:nvSpPr>
                <p:cNvPr id="47"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4613362" y="313351"/>
                <a:ext cx="454961" cy="453362"/>
                <a:chOff x="11893465" y="1994536"/>
                <a:chExt cx="274986" cy="274018"/>
              </a:xfrm>
              <a:grpFill/>
            </p:grpSpPr>
            <p:sp>
              <p:nvSpPr>
                <p:cNvPr id="45"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46"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内页样式8-一段一图">
    <p:spTree>
      <p:nvGrpSpPr>
        <p:cNvPr id="1" name=""/>
        <p:cNvGrpSpPr/>
        <p:nvPr/>
      </p:nvGrpSpPr>
      <p:grpSpPr>
        <a:xfrm>
          <a:off x="0" y="0"/>
          <a:ext cx="0" cy="0"/>
          <a:chOff x="0" y="0"/>
          <a:chExt cx="0" cy="0"/>
        </a:xfrm>
      </p:grpSpPr>
      <p:sp>
        <p:nvSpPr>
          <p:cNvPr id="7" name="矩形 6"/>
          <p:cNvSpPr/>
          <p:nvPr userDrawn="1"/>
        </p:nvSpPr>
        <p:spPr>
          <a:xfrm>
            <a:off x="11144922" y="6188075"/>
            <a:ext cx="723790" cy="669925"/>
          </a:xfrm>
          <a:prstGeom prst="rect">
            <a:avLst/>
          </a:prstGeom>
          <a:solidFill>
            <a:schemeClr val="accent4"/>
          </a:solidFill>
          <a:ln>
            <a:no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9488246" y="0"/>
            <a:ext cx="2380466" cy="873125"/>
          </a:xfrm>
          <a:prstGeom prst="rect">
            <a:avLst/>
          </a:prstGeom>
          <a:solidFill>
            <a:schemeClr val="accent1"/>
          </a:solidFill>
          <a:ln>
            <a:solidFill>
              <a:schemeClr val="accent1"/>
            </a:solid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1" name="文本框 1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fld>
            <a:endParaRPr lang="zh-CN" altLang="en-US" sz="1600" dirty="0">
              <a:solidFill>
                <a:srgbClr val="F2F2F2"/>
              </a:solidFill>
              <a:latin typeface="微软雅黑" panose="020B0503020204020204" pitchFamily="34" charset="-122"/>
            </a:endParaRPr>
          </a:p>
        </p:txBody>
      </p:sp>
      <p:pic>
        <p:nvPicPr>
          <p:cNvPr id="40" name="图片 39"/>
          <p:cNvPicPr>
            <a:picLocks noChangeAspect="1"/>
          </p:cNvPicPr>
          <p:nvPr userDrawn="1"/>
        </p:nvPicPr>
        <p:blipFill>
          <a:blip r:embed="rId2" cstate="print"/>
          <a:stretch>
            <a:fillRect/>
          </a:stretch>
        </p:blipFill>
        <p:spPr>
          <a:xfrm>
            <a:off x="9564050" y="131404"/>
            <a:ext cx="2243119" cy="62785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封面样式6">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stretch>
            <a:fillRect/>
          </a:stretch>
        </p:blipFill>
        <p:spPr>
          <a:xfrm>
            <a:off x="-529" y="-2924"/>
            <a:ext cx="12193057" cy="3633531"/>
          </a:xfrm>
          <a:prstGeom prst="rect">
            <a:avLst/>
          </a:prstGeom>
        </p:spPr>
      </p:pic>
      <p:sp>
        <p:nvSpPr>
          <p:cNvPr id="37" name="任意形状 36"/>
          <p:cNvSpPr/>
          <p:nvPr userDrawn="1"/>
        </p:nvSpPr>
        <p:spPr>
          <a:xfrm>
            <a:off x="-134112" y="-106934"/>
            <a:ext cx="12468264" cy="3829332"/>
          </a:xfrm>
          <a:custGeom>
            <a:avLst/>
            <a:gdLst>
              <a:gd name="connsiteX0" fmla="*/ 0 w 12192000"/>
              <a:gd name="connsiteY0" fmla="*/ 0 h 3632200"/>
              <a:gd name="connsiteX1" fmla="*/ 12192000 w 12192000"/>
              <a:gd name="connsiteY1" fmla="*/ 0 h 3632200"/>
              <a:gd name="connsiteX2" fmla="*/ 12192000 w 12192000"/>
              <a:gd name="connsiteY2" fmla="*/ 2602097 h 3632200"/>
              <a:gd name="connsiteX3" fmla="*/ 11858362 w 12192000"/>
              <a:gd name="connsiteY3" fmla="*/ 2747371 h 3632200"/>
              <a:gd name="connsiteX4" fmla="*/ 6859519 w 12192000"/>
              <a:gd name="connsiteY4" fmla="*/ 3619648 h 3632200"/>
              <a:gd name="connsiteX5" fmla="*/ 6096062 w 12192000"/>
              <a:gd name="connsiteY5" fmla="*/ 3632200 h 3632200"/>
              <a:gd name="connsiteX6" fmla="*/ 6095939 w 12192000"/>
              <a:gd name="connsiteY6" fmla="*/ 3632200 h 3632200"/>
              <a:gd name="connsiteX7" fmla="*/ 5332482 w 12192000"/>
              <a:gd name="connsiteY7" fmla="*/ 3619648 h 3632200"/>
              <a:gd name="connsiteX8" fmla="*/ 333638 w 12192000"/>
              <a:gd name="connsiteY8" fmla="*/ 2747371 h 3632200"/>
              <a:gd name="connsiteX9" fmla="*/ 0 w 12192000"/>
              <a:gd name="connsiteY9" fmla="*/ 2602097 h 363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3632200">
                <a:moveTo>
                  <a:pt x="0" y="0"/>
                </a:moveTo>
                <a:lnTo>
                  <a:pt x="12192000" y="0"/>
                </a:lnTo>
                <a:lnTo>
                  <a:pt x="12192000" y="2602097"/>
                </a:lnTo>
                <a:lnTo>
                  <a:pt x="11858362" y="2747371"/>
                </a:lnTo>
                <a:cubicBezTo>
                  <a:pt x="10640880" y="3227716"/>
                  <a:pt x="8867829" y="3553239"/>
                  <a:pt x="6859519" y="3619648"/>
                </a:cubicBezTo>
                <a:lnTo>
                  <a:pt x="6096062" y="3632200"/>
                </a:lnTo>
                <a:lnTo>
                  <a:pt x="6095939" y="3632200"/>
                </a:lnTo>
                <a:lnTo>
                  <a:pt x="5332482" y="3619648"/>
                </a:lnTo>
                <a:cubicBezTo>
                  <a:pt x="3324171" y="3553239"/>
                  <a:pt x="1551120" y="3227716"/>
                  <a:pt x="333638" y="2747371"/>
                </a:cubicBezTo>
                <a:lnTo>
                  <a:pt x="0" y="2602097"/>
                </a:ln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noAutofit/>
          </a:bodyPr>
          <a:lstStyle/>
          <a:p>
            <a:pPr marL="0" marR="0" lvl="0" indent="0" algn="l" defTabSz="914400" rtl="0" eaLnBrk="0" fontAlgn="base" latinLnBrk="0" hangingPunct="0">
              <a:lnSpc>
                <a:spcPct val="130000"/>
              </a:lnSpc>
              <a:spcBef>
                <a:spcPct val="0"/>
              </a:spcBef>
              <a:spcAft>
                <a:spcPct val="0"/>
              </a:spcAft>
              <a:buClrTx/>
              <a:buSzTx/>
              <a:buFontTx/>
              <a:buNone/>
              <a:defRPr/>
            </a:pPr>
            <a:endParaRPr kumimoji="1"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1" name="矩形 40"/>
          <p:cNvSpPr/>
          <p:nvPr userDrawn="1"/>
        </p:nvSpPr>
        <p:spPr>
          <a:xfrm>
            <a:off x="0" y="0"/>
            <a:ext cx="12192000" cy="16328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normAutofit fontScale="25000" lnSpcReduction="20000"/>
          </a:bodyPr>
          <a:lstStyle/>
          <a:p>
            <a:pPr marL="0" marR="0" lvl="0" indent="0" algn="l" defTabSz="914400" rtl="0" eaLnBrk="0" fontAlgn="base" latinLnBrk="0" hangingPunct="0">
              <a:lnSpc>
                <a:spcPct val="130000"/>
              </a:lnSpc>
              <a:spcBef>
                <a:spcPct val="0"/>
              </a:spcBef>
              <a:spcAft>
                <a:spcPct val="0"/>
              </a:spcAft>
              <a:buClrTx/>
              <a:buSzTx/>
              <a:buFontTx/>
              <a:buNone/>
              <a:defRPr/>
            </a:pPr>
            <a:endParaRPr kumimoji="1"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pic>
        <p:nvPicPr>
          <p:cNvPr id="42" name="图片 41"/>
          <p:cNvPicPr>
            <a:picLocks noChangeAspect="1"/>
          </p:cNvPicPr>
          <p:nvPr userDrawn="1"/>
        </p:nvPicPr>
        <p:blipFill>
          <a:blip r:embed="rId3" cstate="print"/>
          <a:stretch>
            <a:fillRect/>
          </a:stretch>
        </p:blipFill>
        <p:spPr>
          <a:xfrm>
            <a:off x="5502191" y="3048198"/>
            <a:ext cx="1193467" cy="1192626"/>
          </a:xfrm>
          <a:prstGeom prst="rect">
            <a:avLst/>
          </a:prstGeom>
        </p:spPr>
      </p:pic>
      <p:sp>
        <p:nvSpPr>
          <p:cNvPr id="43" name="文本框 42"/>
          <p:cNvSpPr txBox="1"/>
          <p:nvPr userDrawn="1"/>
        </p:nvSpPr>
        <p:spPr>
          <a:xfrm>
            <a:off x="150844" y="6174148"/>
            <a:ext cx="2156520" cy="617431"/>
          </a:xfrm>
          <a:prstGeom prst="rect">
            <a:avLst/>
          </a:prstGeom>
          <a:noFill/>
          <a:ln>
            <a:noFill/>
          </a:ln>
        </p:spPr>
        <p:txBody>
          <a:bodyPr wrap="square" lIns="180000" tIns="180000" rIns="180000" bIns="180000" rtlCol="0">
            <a:spAutoFit/>
          </a:bodyPr>
          <a:lstStyle/>
          <a:p>
            <a:pPr marL="0" marR="0" lvl="0" indent="0" algn="l" defTabSz="914400" rtl="0" eaLnBrk="0" fontAlgn="base" latinLnBrk="0" hangingPunct="0">
              <a:lnSpc>
                <a:spcPct val="130000"/>
              </a:lnSpc>
              <a:spcBef>
                <a:spcPct val="0"/>
              </a:spcBef>
              <a:spcAft>
                <a:spcPct val="0"/>
              </a:spcAft>
              <a:buClrTx/>
              <a:buSzTx/>
              <a:buFontTx/>
              <a:buNone/>
              <a:defRPr/>
            </a:pPr>
            <a:r>
              <a:rPr kumimoji="0" lang="en-US" altLang="zh-CN" sz="1400" b="1" i="0" u="none" strike="noStrike" kern="1200" cap="none" spc="100" normalizeH="0" baseline="0" noProof="0" dirty="0">
                <a:ln>
                  <a:noFill/>
                </a:ln>
                <a:solidFill>
                  <a:srgbClr val="A2A2A2"/>
                </a:solidFill>
                <a:effectLst/>
                <a:uLnTx/>
                <a:uFillTx/>
                <a:latin typeface="微软雅黑" panose="020B0503020204020204" pitchFamily="34" charset="-122"/>
                <a:ea typeface="微软雅黑" panose="020B0503020204020204" pitchFamily="34" charset="-122"/>
                <a:cs typeface="+mn-cs"/>
              </a:rPr>
              <a:t>BIT</a:t>
            </a:r>
            <a:r>
              <a:rPr kumimoji="0" lang="en-US" altLang="zh-CN" sz="1400" b="0" i="0" u="none" strike="noStrike" kern="1200" cap="none" spc="100" normalizeH="0" baseline="0" noProof="0" dirty="0">
                <a:ln>
                  <a:noFill/>
                </a:ln>
                <a:solidFill>
                  <a:srgbClr val="A2A2A2"/>
                </a:solidFill>
                <a:effectLst/>
                <a:uLnTx/>
                <a:uFillTx/>
                <a:latin typeface="微软雅黑" panose="020B0503020204020204" pitchFamily="34" charset="-122"/>
                <a:ea typeface="微软雅黑" panose="020B0503020204020204" pitchFamily="34" charset="-122"/>
                <a:cs typeface="+mn-cs"/>
              </a:rPr>
              <a:t> </a:t>
            </a:r>
            <a:r>
              <a:rPr kumimoji="0" lang="en-US" altLang="zh-CN" sz="1400" b="1" i="0" u="none" strike="noStrike" kern="1200" cap="none" spc="100" normalizeH="0" baseline="0" noProof="0" dirty="0">
                <a:ln>
                  <a:noFill/>
                </a:ln>
                <a:solidFill>
                  <a:srgbClr val="A2A2A2"/>
                </a:solidFill>
                <a:effectLst/>
                <a:uLnTx/>
                <a:uFillTx/>
                <a:latin typeface="微软雅黑" panose="020B0503020204020204" pitchFamily="34" charset="-122"/>
                <a:ea typeface="微软雅黑" panose="020B0503020204020204" pitchFamily="34" charset="-122"/>
                <a:cs typeface="+mn-cs"/>
              </a:rPr>
              <a:t>|</a:t>
            </a:r>
            <a:r>
              <a:rPr kumimoji="0" lang="en-US" altLang="zh-CN" sz="1400" b="0" i="0" u="none" strike="noStrike" kern="1200" cap="none" spc="100" normalizeH="0" baseline="0" noProof="0" dirty="0">
                <a:ln>
                  <a:noFill/>
                </a:ln>
                <a:solidFill>
                  <a:srgbClr val="A2A2A2"/>
                </a:solidFill>
                <a:effectLst/>
                <a:uLnTx/>
                <a:uFillTx/>
                <a:latin typeface="微软雅黑" panose="020B0503020204020204" pitchFamily="34" charset="-122"/>
                <a:ea typeface="微软雅黑" panose="020B0503020204020204" pitchFamily="34" charset="-122"/>
                <a:cs typeface="+mn-cs"/>
              </a:rPr>
              <a:t> </a:t>
            </a:r>
            <a:r>
              <a:rPr kumimoji="0" lang="en-US" altLang="zh-CN" sz="1400" b="1" i="0" u="none" strike="noStrike" kern="1200" cap="none" spc="100" normalizeH="0" baseline="0" noProof="0" dirty="0">
                <a:ln>
                  <a:noFill/>
                </a:ln>
                <a:solidFill>
                  <a:srgbClr val="A2A2A2"/>
                </a:solidFill>
                <a:effectLst/>
                <a:uLnTx/>
                <a:uFillTx/>
                <a:latin typeface="微软雅黑" panose="020B0503020204020204" pitchFamily="34" charset="-122"/>
                <a:ea typeface="微软雅黑" panose="020B0503020204020204" pitchFamily="34" charset="-122"/>
                <a:cs typeface="+mn-cs"/>
              </a:rPr>
              <a:t>SINCE 1940</a:t>
            </a:r>
            <a:endParaRPr kumimoji="0" lang="zh-CN" altLang="en-US" sz="1400" b="1" i="0" u="none" strike="noStrike" kern="1200" cap="none" spc="100" normalizeH="0" baseline="0" noProof="0" dirty="0">
              <a:ln>
                <a:noFill/>
              </a:ln>
              <a:solidFill>
                <a:srgbClr val="A2A2A2"/>
              </a:solidFill>
              <a:effectLst/>
              <a:uLnTx/>
              <a:uFillTx/>
              <a:latin typeface="微软雅黑 Light" panose="020B0502040204020203" pitchFamily="34" charset="-122"/>
              <a:ea typeface="微软雅黑 Light" panose="020B0502040204020203" pitchFamily="34" charset="-122"/>
              <a:cs typeface="+mn-cs"/>
            </a:endParaRPr>
          </a:p>
        </p:txBody>
      </p:sp>
      <p:grpSp>
        <p:nvGrpSpPr>
          <p:cNvPr id="31" name="组合 30"/>
          <p:cNvGrpSpPr/>
          <p:nvPr userDrawn="1"/>
        </p:nvGrpSpPr>
        <p:grpSpPr>
          <a:xfrm>
            <a:off x="10272478" y="6396638"/>
            <a:ext cx="1629576" cy="198576"/>
            <a:chOff x="10272478" y="6308389"/>
            <a:chExt cx="1629576" cy="198576"/>
          </a:xfrm>
        </p:grpSpPr>
        <p:grpSp>
          <p:nvGrpSpPr>
            <p:cNvPr id="32" name="组合 31"/>
            <p:cNvGrpSpPr/>
            <p:nvPr userDrawn="1"/>
          </p:nvGrpSpPr>
          <p:grpSpPr>
            <a:xfrm>
              <a:off x="11216726" y="6310650"/>
              <a:ext cx="685328" cy="194486"/>
              <a:chOff x="2373567" y="1096524"/>
              <a:chExt cx="2578404" cy="731714"/>
            </a:xfrm>
          </p:grpSpPr>
          <p:sp>
            <p:nvSpPr>
              <p:cNvPr id="75"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6" name="Freeform 6"/>
              <p:cNvSpPr/>
              <p:nvPr/>
            </p:nvSpPr>
            <p:spPr bwMode="auto">
              <a:xfrm>
                <a:off x="4620306" y="1229886"/>
                <a:ext cx="331665" cy="499208"/>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nvGrpSpPr>
              <p:cNvPr id="77" name="组合 76"/>
              <p:cNvGrpSpPr/>
              <p:nvPr/>
            </p:nvGrpSpPr>
            <p:grpSpPr>
              <a:xfrm>
                <a:off x="2373567" y="1096524"/>
                <a:ext cx="589817" cy="731714"/>
                <a:chOff x="5548313" y="2084388"/>
                <a:chExt cx="547688" cy="679451"/>
              </a:xfrm>
              <a:solidFill>
                <a:schemeClr val="accent3"/>
              </a:solidFill>
            </p:grpSpPr>
            <p:sp>
              <p:nvSpPr>
                <p:cNvPr id="82"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3"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78" name="组合 77"/>
              <p:cNvGrpSpPr/>
              <p:nvPr/>
            </p:nvGrpSpPr>
            <p:grpSpPr>
              <a:xfrm>
                <a:off x="3194779" y="1296598"/>
                <a:ext cx="356817" cy="382445"/>
                <a:chOff x="3792874" y="3156423"/>
                <a:chExt cx="331330" cy="355128"/>
              </a:xfrm>
              <a:solidFill>
                <a:schemeClr val="accent3"/>
              </a:solidFill>
            </p:grpSpPr>
            <p:sp>
              <p:nvSpPr>
                <p:cNvPr id="79"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0"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1"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nvGrpSpPr>
            <p:cNvPr id="33" name="组合 32"/>
            <p:cNvGrpSpPr/>
            <p:nvPr userDrawn="1"/>
          </p:nvGrpSpPr>
          <p:grpSpPr>
            <a:xfrm>
              <a:off x="10272478" y="6308389"/>
              <a:ext cx="716480" cy="198576"/>
              <a:chOff x="2372715" y="161759"/>
              <a:chExt cx="2695608" cy="747103"/>
            </a:xfrm>
          </p:grpSpPr>
          <p:grpSp>
            <p:nvGrpSpPr>
              <p:cNvPr id="34" name="组合 33"/>
              <p:cNvGrpSpPr/>
              <p:nvPr/>
            </p:nvGrpSpPr>
            <p:grpSpPr>
              <a:xfrm>
                <a:off x="3804781" y="283376"/>
                <a:ext cx="521428" cy="548788"/>
                <a:chOff x="6113463" y="3541713"/>
                <a:chExt cx="484188" cy="509588"/>
              </a:xfrm>
              <a:solidFill>
                <a:schemeClr val="accent3"/>
              </a:solidFill>
            </p:grpSpPr>
            <p:sp>
              <p:nvSpPr>
                <p:cNvPr id="73"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4"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35" name="组合 34"/>
              <p:cNvGrpSpPr/>
              <p:nvPr/>
            </p:nvGrpSpPr>
            <p:grpSpPr>
              <a:xfrm>
                <a:off x="2372715" y="161759"/>
                <a:ext cx="591521" cy="747103"/>
                <a:chOff x="6108700" y="2066926"/>
                <a:chExt cx="549275" cy="693738"/>
              </a:xfrm>
              <a:solidFill>
                <a:schemeClr val="accent3"/>
              </a:solidFill>
            </p:grpSpPr>
            <p:sp>
              <p:nvSpPr>
                <p:cNvPr id="71"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2"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36" name="组合 35"/>
              <p:cNvGrpSpPr/>
              <p:nvPr/>
            </p:nvGrpSpPr>
            <p:grpSpPr>
              <a:xfrm>
                <a:off x="3173775" y="375308"/>
                <a:ext cx="396626" cy="341923"/>
                <a:chOff x="6186488" y="2930526"/>
                <a:chExt cx="368300" cy="317500"/>
              </a:xfrm>
              <a:solidFill>
                <a:schemeClr val="accent3"/>
              </a:solidFill>
            </p:grpSpPr>
            <p:sp>
              <p:nvSpPr>
                <p:cNvPr id="68"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69"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0"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38" name="组合 37"/>
              <p:cNvGrpSpPr/>
              <p:nvPr/>
            </p:nvGrpSpPr>
            <p:grpSpPr>
              <a:xfrm>
                <a:off x="4613362" y="313351"/>
                <a:ext cx="454961" cy="453362"/>
                <a:chOff x="11893465" y="1994536"/>
                <a:chExt cx="274986" cy="274018"/>
              </a:xfrm>
              <a:solidFill>
                <a:schemeClr val="accent3"/>
              </a:solidFill>
            </p:grpSpPr>
            <p:sp>
              <p:nvSpPr>
                <p:cNvPr id="39"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40"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0" y="228600"/>
            <a:ext cx="6705600" cy="45720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914400" y="990600"/>
            <a:ext cx="5080000" cy="51054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990600"/>
            <a:ext cx="5080000" cy="51054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r>
              <a:rPr lang="en-US" altLang="zh-CN"/>
              <a:t>2014.04</a:t>
            </a:r>
            <a:endParaRPr lang="en-US" altLang="zh-CN"/>
          </a:p>
        </p:txBody>
      </p:sp>
      <p:sp>
        <p:nvSpPr>
          <p:cNvPr id="6" name="Rectangle 5"/>
          <p:cNvSpPr>
            <a:spLocks noGrp="1" noChangeArrowheads="1"/>
          </p:cNvSpPr>
          <p:nvPr>
            <p:ph type="sldNum" sz="quarter" idx="11"/>
          </p:nvPr>
        </p:nvSpPr>
        <p:spPr/>
        <p:txBody>
          <a:bodyPr/>
          <a:lstStyle>
            <a:lvl1pPr>
              <a:defRPr/>
            </a:lvl1pPr>
          </a:lstStyle>
          <a:p>
            <a:fld id="{92C86B52-54F9-447C-8C5A-133FC0520FAF}" type="slidenum">
              <a:rPr lang="en-US" altLang="zh-CN"/>
            </a:fld>
            <a:endParaRPr lang="en-US" altLang="zh-CN"/>
          </a:p>
        </p:txBody>
      </p:sp>
      <p:sp>
        <p:nvSpPr>
          <p:cNvPr id="7" name="Rectangle 7"/>
          <p:cNvSpPr>
            <a:spLocks noGrp="1" noChangeArrowheads="1"/>
          </p:cNvSpPr>
          <p:nvPr>
            <p:ph type="ftr" sz="quarter" idx="12"/>
          </p:nvPr>
        </p:nvSpPr>
        <p:spPr/>
        <p:txBody>
          <a:bodyPr/>
          <a:lstStyle>
            <a:lvl1pPr>
              <a:defRPr/>
            </a:lvl1pPr>
          </a:lstStyle>
          <a:p>
            <a:pPr>
              <a:defRPr/>
            </a:pPr>
            <a:r>
              <a:rPr lang="zh-CN" altLang="en-US"/>
              <a:t>北京理工大学计算机学院</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目录样式4">
    <p:spTree>
      <p:nvGrpSpPr>
        <p:cNvPr id="1" name=""/>
        <p:cNvGrpSpPr/>
        <p:nvPr/>
      </p:nvGrpSpPr>
      <p:grpSpPr>
        <a:xfrm>
          <a:off x="0" y="0"/>
          <a:ext cx="0" cy="0"/>
          <a:chOff x="0" y="0"/>
          <a:chExt cx="0" cy="0"/>
        </a:xfrm>
      </p:grpSpPr>
      <p:sp>
        <p:nvSpPr>
          <p:cNvPr id="89" name="椭圆 88"/>
          <p:cNvSpPr/>
          <p:nvPr userDrawn="1"/>
        </p:nvSpPr>
        <p:spPr>
          <a:xfrm>
            <a:off x="-3816599" y="-1541834"/>
            <a:ext cx="8697505" cy="9941668"/>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8" name="椭圆 87"/>
          <p:cNvSpPr/>
          <p:nvPr userDrawn="1"/>
        </p:nvSpPr>
        <p:spPr>
          <a:xfrm>
            <a:off x="-3999568" y="-1541834"/>
            <a:ext cx="8697505" cy="9941668"/>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7" name="图片 86"/>
          <p:cNvPicPr>
            <a:picLocks noChangeAspect="1"/>
          </p:cNvPicPr>
          <p:nvPr userDrawn="1"/>
        </p:nvPicPr>
        <p:blipFill rotWithShape="1">
          <a:blip r:embed="rId2" cstate="print"/>
          <a:srcRect l="18116" t="7030" r="31559" b="11337"/>
          <a:stretch>
            <a:fillRect/>
          </a:stretch>
        </p:blipFill>
        <p:spPr>
          <a:xfrm>
            <a:off x="-1260196" y="1"/>
            <a:ext cx="5919101" cy="6857999"/>
          </a:xfrm>
          <a:custGeom>
            <a:avLst/>
            <a:gdLst>
              <a:gd name="connsiteX0" fmla="*/ 0 w 5919101"/>
              <a:gd name="connsiteY0" fmla="*/ 0 h 6858000"/>
              <a:gd name="connsiteX1" fmla="*/ 4714485 w 5919101"/>
              <a:gd name="connsiteY1" fmla="*/ 0 h 6858000"/>
              <a:gd name="connsiteX2" fmla="*/ 4786974 w 5919101"/>
              <a:gd name="connsiteY2" fmla="*/ 86723 h 6858000"/>
              <a:gd name="connsiteX3" fmla="*/ 5919101 w 5919101"/>
              <a:gd name="connsiteY3" fmla="*/ 3429000 h 6858000"/>
              <a:gd name="connsiteX4" fmla="*/ 4786974 w 5919101"/>
              <a:gd name="connsiteY4" fmla="*/ 6771277 h 6858000"/>
              <a:gd name="connsiteX5" fmla="*/ 4714485 w 5919101"/>
              <a:gd name="connsiteY5" fmla="*/ 6858000 h 6858000"/>
              <a:gd name="connsiteX6" fmla="*/ 0 w 59191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19101" h="6858000">
                <a:moveTo>
                  <a:pt x="0" y="0"/>
                </a:moveTo>
                <a:lnTo>
                  <a:pt x="4714485" y="0"/>
                </a:lnTo>
                <a:lnTo>
                  <a:pt x="4786974" y="86723"/>
                </a:lnTo>
                <a:cubicBezTo>
                  <a:pt x="5490384" y="969480"/>
                  <a:pt x="5919101" y="2142133"/>
                  <a:pt x="5919101" y="3429000"/>
                </a:cubicBezTo>
                <a:cubicBezTo>
                  <a:pt x="5919101" y="4715867"/>
                  <a:pt x="5490384" y="5888521"/>
                  <a:pt x="4786974" y="6771277"/>
                </a:cubicBezTo>
                <a:lnTo>
                  <a:pt x="4714485" y="6858000"/>
                </a:lnTo>
                <a:lnTo>
                  <a:pt x="0" y="6858000"/>
                </a:lnTo>
                <a:close/>
              </a:path>
            </a:pathLst>
          </a:custGeom>
        </p:spPr>
      </p:pic>
      <p:sp>
        <p:nvSpPr>
          <p:cNvPr id="86" name="椭圆 85"/>
          <p:cNvSpPr/>
          <p:nvPr userDrawn="1"/>
        </p:nvSpPr>
        <p:spPr>
          <a:xfrm>
            <a:off x="-4038600" y="-1541834"/>
            <a:ext cx="8697505" cy="9941668"/>
          </a:xfrm>
          <a:prstGeom prst="ellipse">
            <a:avLst/>
          </a:prstGeom>
          <a:solidFill>
            <a:schemeClr val="accent1">
              <a:alpha val="88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0" name="图片 89"/>
          <p:cNvPicPr>
            <a:picLocks noChangeAspect="1"/>
          </p:cNvPicPr>
          <p:nvPr userDrawn="1"/>
        </p:nvPicPr>
        <p:blipFill>
          <a:blip r:embed="rId3" cstate="print"/>
          <a:stretch>
            <a:fillRect/>
          </a:stretch>
        </p:blipFill>
        <p:spPr>
          <a:xfrm>
            <a:off x="9837818" y="252089"/>
            <a:ext cx="1969223" cy="432990"/>
          </a:xfrm>
          <a:prstGeom prst="rect">
            <a:avLst/>
          </a:prstGeom>
        </p:spPr>
      </p:pic>
    </p:spTree>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dirty="0"/>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dirty="0"/>
          </a:p>
        </p:txBody>
      </p:sp>
      <p:sp>
        <p:nvSpPr>
          <p:cNvPr id="6" name="标题 5"/>
          <p:cNvSpPr>
            <a:spLocks noGrp="1"/>
          </p:cNvSpPr>
          <p:nvPr>
            <p:ph type="title"/>
            <p:custDataLst>
              <p:tags r:id="rId5"/>
            </p:custDataLst>
          </p:nvPr>
        </p:nvSpPr>
        <p:spPr/>
        <p:txBody>
          <a:bodyPr/>
          <a:lstStyle>
            <a:lvl1pPr algn="ctr">
              <a:defRPr/>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目录样式5">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srcRect r="30571" b="46397"/>
          <a:stretch>
            <a:fillRect/>
          </a:stretch>
        </p:blipFill>
        <p:spPr>
          <a:xfrm>
            <a:off x="9019185" y="4400550"/>
            <a:ext cx="3194586" cy="2469325"/>
          </a:xfrm>
          <a:prstGeom prst="rect">
            <a:avLst/>
          </a:prstGeom>
        </p:spPr>
      </p:pic>
      <p:pic>
        <p:nvPicPr>
          <p:cNvPr id="8" name="图片 7"/>
          <p:cNvPicPr>
            <a:picLocks noChangeAspect="1"/>
          </p:cNvPicPr>
          <p:nvPr userDrawn="1"/>
        </p:nvPicPr>
        <p:blipFill rotWithShape="1">
          <a:blip r:embed="rId3" cstate="print"/>
          <a:srcRect t="-74" b="12515"/>
          <a:stretch>
            <a:fillRect/>
          </a:stretch>
        </p:blipFill>
        <p:spPr>
          <a:xfrm>
            <a:off x="0" y="0"/>
            <a:ext cx="12191999" cy="4400550"/>
          </a:xfrm>
          <a:prstGeom prst="rect">
            <a:avLst/>
          </a:prstGeom>
        </p:spPr>
      </p:pic>
      <p:sp>
        <p:nvSpPr>
          <p:cNvPr id="9" name="矩形 8"/>
          <p:cNvSpPr/>
          <p:nvPr userDrawn="1"/>
        </p:nvSpPr>
        <p:spPr>
          <a:xfrm>
            <a:off x="0" y="4398806"/>
            <a:ext cx="12192001" cy="196858"/>
          </a:xfrm>
          <a:prstGeom prst="rect">
            <a:avLst/>
          </a:prstGeom>
          <a:solidFill>
            <a:schemeClr val="accent4"/>
          </a:solidFill>
          <a:ln>
            <a:noFill/>
          </a:ln>
          <a:effectLst>
            <a:outerShdw blurRad="127000" dist="63500" dir="5400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0" y="0"/>
            <a:ext cx="12192001" cy="440055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userDrawn="1"/>
        </p:nvPicPr>
        <p:blipFill>
          <a:blip r:embed="rId4" cstate="print"/>
          <a:stretch>
            <a:fillRect/>
          </a:stretch>
        </p:blipFill>
        <p:spPr>
          <a:xfrm>
            <a:off x="9701847" y="142154"/>
            <a:ext cx="2242503" cy="627682"/>
          </a:xfrm>
          <a:prstGeom prst="rect">
            <a:avLst/>
          </a:prstGeom>
        </p:spPr>
      </p:pic>
      <p:pic>
        <p:nvPicPr>
          <p:cNvPr id="14" name="图片 13"/>
          <p:cNvPicPr>
            <a:picLocks noChangeAspect="1"/>
          </p:cNvPicPr>
          <p:nvPr userDrawn="1"/>
        </p:nvPicPr>
        <p:blipFill rotWithShape="1">
          <a:blip r:embed="rId3" cstate="print"/>
          <a:srcRect t="-74" b="12515"/>
          <a:stretch>
            <a:fillRect/>
          </a:stretch>
        </p:blipFill>
        <p:spPr>
          <a:xfrm>
            <a:off x="0" y="0"/>
            <a:ext cx="12191999" cy="4400550"/>
          </a:xfrm>
          <a:prstGeom prst="rect">
            <a:avLst/>
          </a:prstGeom>
        </p:spPr>
      </p:pic>
      <p:sp>
        <p:nvSpPr>
          <p:cNvPr id="15" name="矩形 14"/>
          <p:cNvSpPr/>
          <p:nvPr userDrawn="1"/>
        </p:nvSpPr>
        <p:spPr>
          <a:xfrm>
            <a:off x="0" y="0"/>
            <a:ext cx="12192001" cy="440055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userDrawn="1"/>
        </p:nvCxnSpPr>
        <p:spPr>
          <a:xfrm>
            <a:off x="-71956" y="4398806"/>
            <a:ext cx="1233987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圆角 162"/>
          <p:cNvSpPr/>
          <p:nvPr userDrawn="1"/>
        </p:nvSpPr>
        <p:spPr>
          <a:xfrm>
            <a:off x="1664486" y="3107981"/>
            <a:ext cx="8945408" cy="3014890"/>
          </a:xfrm>
          <a:prstGeom prst="roundRect">
            <a:avLst>
              <a:gd name="adj" fmla="val 3205"/>
            </a:avLst>
          </a:prstGeom>
          <a:solidFill>
            <a:sysClr val="window" lastClr="FFFFFF">
              <a:alpha val="8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19" name="矩形: 圆角 163"/>
          <p:cNvSpPr/>
          <p:nvPr userDrawn="1"/>
        </p:nvSpPr>
        <p:spPr>
          <a:xfrm>
            <a:off x="1463942" y="3222979"/>
            <a:ext cx="9346497" cy="2899892"/>
          </a:xfrm>
          <a:prstGeom prst="roundRect">
            <a:avLst>
              <a:gd name="adj" fmla="val 3205"/>
            </a:avLst>
          </a:prstGeom>
          <a:solidFill>
            <a:sysClr val="window" lastClr="FFFFFF">
              <a:alpha val="94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20" name="矩形: 圆角 164"/>
          <p:cNvSpPr/>
          <p:nvPr userDrawn="1"/>
        </p:nvSpPr>
        <p:spPr>
          <a:xfrm>
            <a:off x="1200150" y="3365257"/>
            <a:ext cx="9791700" cy="2757614"/>
          </a:xfrm>
          <a:prstGeom prst="roundRect">
            <a:avLst>
              <a:gd name="adj" fmla="val 3205"/>
            </a:avLst>
          </a:prstGeom>
          <a:gradFill flip="none" rotWithShape="1">
            <a:gsLst>
              <a:gs pos="0">
                <a:sysClr val="window" lastClr="FFFFFF"/>
              </a:gs>
              <a:gs pos="100000">
                <a:srgbClr val="F8F8F8"/>
              </a:gs>
            </a:gsLst>
            <a:lin ang="5400000" scaled="1"/>
            <a:tileRect/>
          </a:gradFill>
          <a:ln w="12700" cap="flat" cmpd="sng" algn="ctr">
            <a:noFill/>
            <a:prstDash val="solid"/>
            <a:miter lim="800000"/>
          </a:ln>
          <a:effectLst>
            <a:outerShdw blurRad="317500" sx="102000" sy="102000" algn="ctr" rotWithShape="0">
              <a:sysClr val="window" lastClr="FFFFFF">
                <a:lumMod val="75000"/>
                <a:alpha val="40000"/>
              </a:sysClr>
            </a:outerShdw>
          </a:effectLst>
        </p:spPr>
        <p:txBody>
          <a:bodyPr rot="0" spcFirstLastPara="0" vertOverflow="overflow" horzOverflow="overflow" vert="horz" wrap="square" lIns="540000" tIns="72000" rIns="540000" bIns="72000" numCol="1" spcCol="0" rtlCol="0" fromWordArt="0" anchor="ctr" anchorCtr="0" forceAA="0" compatLnSpc="1">
            <a:noAutofit/>
          </a:bodyPr>
          <a:lstStyle/>
          <a:p>
            <a:pPr marL="0" marR="0" lvl="0" indent="457200" defTabSz="914400" eaLnBrk="1" fontAlgn="auto" latinLnBrk="0" hangingPunct="1">
              <a:lnSpc>
                <a:spcPct val="12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307D9317-7C4B-477D-9FCD-CD5482370328}"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EC0B3BC9-7090-482A-AB63-1945A9C9F1E4}"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2" Type="http://schemas.openxmlformats.org/officeDocument/2006/relationships/notesSlide" Target="../notesSlides/notesSlide2.xml"/><Relationship Id="rId11" Type="http://schemas.openxmlformats.org/officeDocument/2006/relationships/slideLayout" Target="../slideLayouts/slideLayout21.xml"/><Relationship Id="rId10" Type="http://schemas.openxmlformats.org/officeDocument/2006/relationships/tags" Target="../tags/tag17.xml"/><Relationship Id="rId1" Type="http://schemas.openxmlformats.org/officeDocument/2006/relationships/tags" Target="../tags/tag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2.xml"/><Relationship Id="rId1" Type="http://schemas.openxmlformats.org/officeDocument/2006/relationships/chart" Target="../charts/chart1.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tags" Target="../tags/tag19.xml"/><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tags" Target="../tags/tag20.xml"/><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tags" Target="../tags/tag23.xml"/><Relationship Id="rId2" Type="http://schemas.openxmlformats.org/officeDocument/2006/relationships/image" Target="../media/image17.png"/><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tags" Target="../tags/tag24.xml"/><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xml"/><Relationship Id="rId5" Type="http://schemas.openxmlformats.org/officeDocument/2006/relationships/tags" Target="../tags/tag25.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tags" Target="../tags/tag26.xml"/><Relationship Id="rId2" Type="http://schemas.openxmlformats.org/officeDocument/2006/relationships/image" Target="../media/image23.GIF"/><Relationship Id="rId1"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2.xml"/><Relationship Id="rId1" Type="http://schemas.openxmlformats.org/officeDocument/2006/relationships/chart" Target="../charts/chart2.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tags" Target="../tags/tag28.xml"/><Relationship Id="rId1" Type="http://schemas.openxmlformats.org/officeDocument/2006/relationships/tags" Target="../tags/tag27.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tags" Target="../tags/tag33.xml"/><Relationship Id="rId1" Type="http://schemas.openxmlformats.org/officeDocument/2006/relationships/tags" Target="../tags/tag3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tags" Target="../tags/tag35.xml"/><Relationship Id="rId1" Type="http://schemas.openxmlformats.org/officeDocument/2006/relationships/tags" Target="../tags/tag34.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tags" Target="../tags/tag37.xml"/><Relationship Id="rId1" Type="http://schemas.openxmlformats.org/officeDocument/2006/relationships/tags" Target="../tags/tag36.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tags" Target="../tags/tag39.xml"/><Relationship Id="rId1" Type="http://schemas.openxmlformats.org/officeDocument/2006/relationships/tags" Target="../tags/tag38.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tags" Target="../tags/tag41.xml"/><Relationship Id="rId1" Type="http://schemas.openxmlformats.org/officeDocument/2006/relationships/tags" Target="../tags/tag40.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tags" Target="../tags/tag43.xml"/><Relationship Id="rId1" Type="http://schemas.openxmlformats.org/officeDocument/2006/relationships/tags" Target="../tags/tag4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image" Target="../media/image26.png"/><Relationship Id="rId1"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2.xml"/><Relationship Id="rId1" Type="http://schemas.openxmlformats.org/officeDocument/2006/relationships/chart" Target="../charts/char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image" Target="../media/image28.png"/><Relationship Id="rId1" Type="http://schemas.openxmlformats.org/officeDocument/2006/relationships/image" Target="../media/image27.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themeOverride" Target="../theme/themeOverride4.xml"/><Relationship Id="rId1" Type="http://schemas.openxmlformats.org/officeDocument/2006/relationships/image" Target="../media/image29.png"/></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51.xml"/><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3.xml"/><Relationship Id="rId1" Type="http://schemas.openxmlformats.org/officeDocument/2006/relationships/tags" Target="../tags/tag5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1.png"/><Relationship Id="rId1"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5.xml"/><Relationship Id="rId1" Type="http://schemas.openxmlformats.org/officeDocument/2006/relationships/tags" Target="../tags/tag5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2.xml"/><Relationship Id="rId1" Type="http://schemas.openxmlformats.org/officeDocument/2006/relationships/chart" Target="../charts/chart4.xml"/></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1.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s>
</file>

<file path=ppt/slides/_rels/slide38.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0" Type="http://schemas.openxmlformats.org/officeDocument/2006/relationships/slideLayout" Target="../slideLayouts/slideLayout1.xml"/><Relationship Id="rId1" Type="http://schemas.openxmlformats.org/officeDocument/2006/relationships/tags" Target="../tags/tag6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xml"/><Relationship Id="rId2" Type="http://schemas.openxmlformats.org/officeDocument/2006/relationships/image" Target="../media/image33.png"/><Relationship Id="rId1" Type="http://schemas.openxmlformats.org/officeDocument/2006/relationships/image" Target="../media/image3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666750" y="4322118"/>
            <a:ext cx="10858500" cy="892503"/>
          </a:xfrm>
          <a:prstGeom prst="rect">
            <a:avLst/>
          </a:prstGeom>
        </p:spPr>
        <p:txBody>
          <a:bodyPr tIns="0" bIns="0" anchor="ctr" anchorCtr="0">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800" b="1" dirty="0"/>
              <a:t>principles for network congestion management</a:t>
            </a:r>
            <a:endParaRPr lang="en-US" sz="2800" b="1" dirty="0"/>
          </a:p>
          <a:p>
            <a:pPr algn="ctr"/>
            <a:r>
              <a:rPr lang="en-US" altLang="zh-CN" sz="2800" b="1" dirty="0"/>
              <a:t>      </a:t>
            </a:r>
            <a:r>
              <a:rPr lang="zh-CN" altLang="en-US" sz="2800" b="1" dirty="0"/>
              <a:t>互联网拥塞管理协议　</a:t>
            </a:r>
            <a:r>
              <a:rPr lang="en-US" altLang="zh-CN" sz="2800" b="1" dirty="0">
                <a:solidFill>
                  <a:schemeClr val="bg1"/>
                </a:solidFill>
              </a:rPr>
              <a:t>_</a:t>
            </a:r>
            <a:r>
              <a:rPr lang="en-US" altLang="zh-CN" sz="1800" b="1" dirty="0">
                <a:solidFill>
                  <a:schemeClr val="bg1"/>
                </a:solidFill>
              </a:rPr>
              <a:t>_</a:t>
            </a:r>
            <a:endParaRPr lang="en-US" altLang="zh-CN" sz="1800" b="1" dirty="0">
              <a:solidFill>
                <a:schemeClr val="bg1"/>
              </a:solidFill>
            </a:endParaRPr>
          </a:p>
        </p:txBody>
      </p:sp>
      <p:sp>
        <p:nvSpPr>
          <p:cNvPr id="3" name="文本框 2"/>
          <p:cNvSpPr txBox="1"/>
          <p:nvPr/>
        </p:nvSpPr>
        <p:spPr>
          <a:xfrm>
            <a:off x="1635760" y="5362575"/>
            <a:ext cx="10181590" cy="829945"/>
          </a:xfrm>
          <a:prstGeom prst="rect">
            <a:avLst/>
          </a:prstGeom>
          <a:noFill/>
        </p:spPr>
        <p:txBody>
          <a:bodyPr wrap="square" rtlCol="0">
            <a:spAutoFit/>
          </a:bodyPr>
          <a:p>
            <a:r>
              <a:rPr lang="zh-CN" altLang="en-US" sz="2400" b="1"/>
              <a:t>汇报人（顺序）：刘松昊、贾皓</a:t>
            </a:r>
            <a:r>
              <a:rPr lang="zh-CN" altLang="en-US" sz="2400" b="1">
                <a:sym typeface="+mn-ea"/>
              </a:rPr>
              <a:t>、邓伟仕</a:t>
            </a:r>
            <a:r>
              <a:rPr lang="zh-CN" altLang="en-US" sz="2400" b="1"/>
              <a:t>、杨隆宇</a:t>
            </a:r>
            <a:endParaRPr lang="zh-CN" altLang="en-US" sz="2400" b="1"/>
          </a:p>
          <a:p>
            <a:r>
              <a:rPr lang="zh-CN" altLang="en-US" sz="2400" b="1"/>
              <a:t>汇报时间：</a:t>
            </a:r>
            <a:r>
              <a:rPr lang="en-US" altLang="zh-CN" sz="2400" b="1"/>
              <a:t>2024/10/30</a:t>
            </a:r>
            <a:endParaRPr lang="zh-CN" altLang="en-US" sz="24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bwMode="auto">
          <a:xfrm>
            <a:off x="3262558" y="112345"/>
            <a:ext cx="952500" cy="1446212"/>
          </a:xfrm>
          <a:prstGeom prst="rect">
            <a:avLst/>
          </a:prstGeom>
        </p:spPr>
        <p:txBody>
          <a:bodyPr>
            <a:spAutoFit/>
          </a:bodyPr>
          <a:lstStyle/>
          <a:p>
            <a:pPr eaLnBrk="1" fontAlgn="auto" hangingPunct="1">
              <a:spcBef>
                <a:spcPts val="0"/>
              </a:spcBef>
              <a:spcAft>
                <a:spcPts val="0"/>
              </a:spcAft>
              <a:defRPr/>
            </a:pPr>
            <a:endParaRPr lang="zh-CN" altLang="en-US" sz="8800" dirty="0">
              <a:solidFill>
                <a:schemeClr val="tx1">
                  <a:lumMod val="65000"/>
                  <a:lumOff val="35000"/>
                </a:schemeClr>
              </a:solidFill>
              <a:latin typeface="+mn-ea"/>
              <a:ea typeface="+mn-ea"/>
              <a:cs typeface="+mn-ea"/>
              <a:sym typeface="+mn-lt"/>
            </a:endParaRPr>
          </a:p>
        </p:txBody>
      </p:sp>
      <p:sp>
        <p:nvSpPr>
          <p:cNvPr id="68" name="文本框 67"/>
          <p:cNvSpPr txBox="1"/>
          <p:nvPr/>
        </p:nvSpPr>
        <p:spPr bwMode="auto">
          <a:xfrm>
            <a:off x="1609892" y="700899"/>
            <a:ext cx="861774" cy="5243358"/>
          </a:xfrm>
          <a:prstGeom prst="rect">
            <a:avLst/>
          </a:prstGeom>
          <a:noFill/>
        </p:spPr>
        <p:txBody>
          <a:bodyPr vert="eaVert" wrap="none">
            <a:spAutoFit/>
          </a:bodyPr>
          <a:lstStyle/>
          <a:p>
            <a:pPr algn="ctr" eaLnBrk="1" fontAlgn="auto" hangingPunct="1">
              <a:spcBef>
                <a:spcPts val="0"/>
              </a:spcBef>
              <a:spcAft>
                <a:spcPts val="0"/>
              </a:spcAft>
              <a:defRPr/>
            </a:pPr>
            <a:r>
              <a:rPr lang="zh-CN" altLang="en-US" sz="4400" b="1" spc="200" dirty="0">
                <a:solidFill>
                  <a:schemeClr val="tx2"/>
                </a:solidFill>
                <a:latin typeface="+mn-lt"/>
                <a:ea typeface="+mn-ea"/>
                <a:cs typeface="+mn-ea"/>
                <a:sym typeface="+mn-lt"/>
              </a:rPr>
              <a:t>目录 </a:t>
            </a:r>
            <a:r>
              <a:rPr lang="en-US" altLang="zh-CN" sz="4400" b="1" spc="200" dirty="0">
                <a:solidFill>
                  <a:schemeClr val="tx2"/>
                </a:solidFill>
                <a:latin typeface="+mn-ea"/>
                <a:ea typeface="+mn-ea"/>
                <a:cs typeface="+mn-ea"/>
                <a:sym typeface="+mn-lt"/>
              </a:rPr>
              <a:t>|</a:t>
            </a:r>
            <a:r>
              <a:rPr lang="en-US" altLang="zh-CN" sz="4400" b="1" spc="200" dirty="0">
                <a:solidFill>
                  <a:schemeClr val="tx2"/>
                </a:solidFill>
                <a:latin typeface="+mn-lt"/>
                <a:ea typeface="+mn-ea"/>
                <a:cs typeface="+mn-ea"/>
                <a:sym typeface="+mn-lt"/>
              </a:rPr>
              <a:t> </a:t>
            </a:r>
            <a:r>
              <a:rPr lang="en-US" altLang="zh-CN" sz="4400" b="1" spc="200" dirty="0">
                <a:latin typeface="+mn-lt"/>
                <a:ea typeface="+mn-ea"/>
                <a:cs typeface="+mn-ea"/>
                <a:sym typeface="+mn-lt"/>
              </a:rPr>
              <a:t>CONTENTS</a:t>
            </a:r>
            <a:endParaRPr lang="en-US" altLang="zh-CN" sz="4400" b="1" spc="200" dirty="0">
              <a:latin typeface="+mn-lt"/>
              <a:ea typeface="+mn-ea"/>
              <a:cs typeface="+mn-ea"/>
              <a:sym typeface="+mn-lt"/>
            </a:endParaRPr>
          </a:p>
        </p:txBody>
      </p:sp>
      <p:grpSp>
        <p:nvGrpSpPr>
          <p:cNvPr id="2" name="组合 1"/>
          <p:cNvGrpSpPr/>
          <p:nvPr>
            <p:custDataLst>
              <p:tags r:id="rId1"/>
            </p:custDataLst>
          </p:nvPr>
        </p:nvGrpSpPr>
        <p:grpSpPr>
          <a:xfrm>
            <a:off x="3467120" y="1546817"/>
            <a:ext cx="5144506" cy="4716069"/>
            <a:chOff x="6597449" y="1148208"/>
            <a:chExt cx="5144506" cy="4716069"/>
          </a:xfrm>
        </p:grpSpPr>
        <p:grpSp>
          <p:nvGrpSpPr>
            <p:cNvPr id="3" name="组合 2"/>
            <p:cNvGrpSpPr/>
            <p:nvPr/>
          </p:nvGrpSpPr>
          <p:grpSpPr>
            <a:xfrm>
              <a:off x="6597449" y="1148208"/>
              <a:ext cx="5144506" cy="1001882"/>
              <a:chOff x="5855427" y="1647453"/>
              <a:chExt cx="5144506" cy="1001882"/>
            </a:xfrm>
          </p:grpSpPr>
          <p:sp>
            <p:nvSpPr>
              <p:cNvPr id="5" name="文本框 4"/>
              <p:cNvSpPr txBox="1"/>
              <p:nvPr>
                <p:custDataLst>
                  <p:tags r:id="rId2"/>
                </p:custDataLst>
              </p:nvPr>
            </p:nvSpPr>
            <p:spPr>
              <a:xfrm>
                <a:off x="6549853" y="1696200"/>
                <a:ext cx="4450080" cy="953135"/>
              </a:xfrm>
              <a:prstGeom prst="rect">
                <a:avLst/>
              </a:prstGeom>
              <a:noFill/>
            </p:spPr>
            <p:txBody>
              <a:bodyPr wrap="none">
                <a:spAutoFit/>
              </a:bodyPr>
              <a:lstStyle/>
              <a:p>
                <a:pPr algn="l" eaLnBrk="1" fontAlgn="auto" hangingPunct="1">
                  <a:spcBef>
                    <a:spcPts val="0"/>
                  </a:spcBef>
                  <a:spcAft>
                    <a:spcPts val="0"/>
                  </a:spcAft>
                  <a:defRPr/>
                </a:pPr>
                <a:r>
                  <a:rPr lang="zh-CN" altLang="en-US" sz="2800" b="1" noProof="0" dirty="0">
                    <a:ln>
                      <a:noFill/>
                    </a:ln>
                    <a:solidFill>
                      <a:sysClr val="windowText" lastClr="000000"/>
                    </a:solidFill>
                    <a:effectLst/>
                    <a:uLnTx/>
                    <a:uFillTx/>
                    <a:latin typeface="Arial" panose="020B0604020202020204"/>
                    <a:ea typeface="微软雅黑" panose="020B0503020204020204" pitchFamily="34" charset="-122"/>
                    <a:cs typeface="+mj-cs"/>
                    <a:sym typeface="+mn-ea"/>
                  </a:rPr>
                  <a:t>网络拥塞控制算法简要概述</a:t>
                </a:r>
                <a:endParaRPr kumimoji="0" lang="zh-CN" altLang="en-US" sz="2800" b="1"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j-cs"/>
                </a:endParaRPr>
              </a:p>
              <a:p>
                <a:pPr eaLnBrk="1" fontAlgn="auto" hangingPunct="1">
                  <a:spcBef>
                    <a:spcPts val="0"/>
                  </a:spcBef>
                  <a:spcAft>
                    <a:spcPts val="0"/>
                  </a:spcAft>
                  <a:defRPr/>
                </a:pPr>
                <a:endParaRPr lang="zh-CN" altLang="en-US" sz="2800" b="1" dirty="0">
                  <a:sym typeface="+mn-lt"/>
                </a:endParaRPr>
              </a:p>
            </p:txBody>
          </p:sp>
          <p:sp>
            <p:nvSpPr>
              <p:cNvPr id="33" name="椭圆 32"/>
              <p:cNvSpPr/>
              <p:nvPr>
                <p:custDataLst>
                  <p:tags r:id="rId3"/>
                </p:custDataLst>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pitchFamily="34" charset="-122"/>
                  </a:rPr>
                  <a:t>1</a:t>
                </a:r>
                <a:endParaRPr lang="zh-CN" altLang="en-US" sz="3200" b="1" dirty="0">
                  <a:latin typeface="Century Gothic" panose="020B0502020202020204" pitchFamily="34" charset="0"/>
                  <a:ea typeface="微软雅黑" panose="020B0503020204020204" pitchFamily="34" charset="-122"/>
                </a:endParaRPr>
              </a:p>
            </p:txBody>
          </p:sp>
        </p:grpSp>
        <p:grpSp>
          <p:nvGrpSpPr>
            <p:cNvPr id="71" name="组合 70"/>
            <p:cNvGrpSpPr/>
            <p:nvPr/>
          </p:nvGrpSpPr>
          <p:grpSpPr>
            <a:xfrm>
              <a:off x="6597449" y="2185044"/>
              <a:ext cx="4064000" cy="633730"/>
              <a:chOff x="5855427" y="1647453"/>
              <a:chExt cx="4064000" cy="633730"/>
            </a:xfrm>
          </p:grpSpPr>
          <p:sp>
            <p:nvSpPr>
              <p:cNvPr id="72" name="文本框 71"/>
              <p:cNvSpPr txBox="1"/>
              <p:nvPr>
                <p:custDataLst>
                  <p:tags r:id="rId4"/>
                </p:custDataLst>
              </p:nvPr>
            </p:nvSpPr>
            <p:spPr>
              <a:xfrm>
                <a:off x="6550117" y="1696348"/>
                <a:ext cx="3369310" cy="584835"/>
              </a:xfrm>
              <a:prstGeom prst="rect">
                <a:avLst/>
              </a:prstGeom>
              <a:noFill/>
            </p:spPr>
            <p:txBody>
              <a:bodyPr wrap="square">
                <a:noAutofit/>
              </a:bodyPr>
              <a:lstStyle/>
              <a:p>
                <a:pPr eaLnBrk="1" fontAlgn="auto" hangingPunct="1">
                  <a:spcBef>
                    <a:spcPts val="0"/>
                  </a:spcBef>
                  <a:spcAft>
                    <a:spcPts val="0"/>
                  </a:spcAft>
                  <a:defRPr/>
                </a:pPr>
                <a:r>
                  <a:rPr lang="en-US" altLang="zh-CN" sz="2800" b="1" dirty="0">
                    <a:sym typeface="+mn-lt"/>
                  </a:rPr>
                  <a:t>RCS</a:t>
                </a:r>
                <a:r>
                  <a:rPr lang="zh-CN" altLang="en-US" sz="2800" b="1" dirty="0">
                    <a:sym typeface="+mn-lt"/>
                  </a:rPr>
                  <a:t>的提出</a:t>
                </a:r>
                <a:endParaRPr lang="zh-CN" altLang="en-US" sz="2800" b="1" dirty="0">
                  <a:sym typeface="+mn-lt"/>
                </a:endParaRPr>
              </a:p>
            </p:txBody>
          </p:sp>
          <p:sp>
            <p:nvSpPr>
              <p:cNvPr id="73" name="椭圆 72"/>
              <p:cNvSpPr/>
              <p:nvPr>
                <p:custDataLst>
                  <p:tags r:id="rId5"/>
                </p:custDataLst>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pitchFamily="34" charset="-122"/>
                  </a:rPr>
                  <a:t>2</a:t>
                </a:r>
                <a:endParaRPr lang="zh-CN" altLang="en-US" sz="3200" b="1" dirty="0">
                  <a:latin typeface="Century Gothic" panose="020B0502020202020204" pitchFamily="34" charset="0"/>
                  <a:ea typeface="微软雅黑" panose="020B0503020204020204" pitchFamily="34" charset="-122"/>
                </a:endParaRPr>
              </a:p>
            </p:txBody>
          </p:sp>
        </p:grpSp>
        <p:grpSp>
          <p:nvGrpSpPr>
            <p:cNvPr id="75" name="组合 74"/>
            <p:cNvGrpSpPr/>
            <p:nvPr/>
          </p:nvGrpSpPr>
          <p:grpSpPr>
            <a:xfrm>
              <a:off x="6597449" y="3221216"/>
              <a:ext cx="4932045" cy="620713"/>
              <a:chOff x="5855427" y="1647453"/>
              <a:chExt cx="4932045" cy="620713"/>
            </a:xfrm>
          </p:grpSpPr>
          <p:sp>
            <p:nvSpPr>
              <p:cNvPr id="76" name="文本框 75"/>
              <p:cNvSpPr txBox="1"/>
              <p:nvPr>
                <p:custDataLst>
                  <p:tags r:id="rId6"/>
                </p:custDataLst>
              </p:nvPr>
            </p:nvSpPr>
            <p:spPr>
              <a:xfrm>
                <a:off x="6550117" y="1696348"/>
                <a:ext cx="4237355" cy="522605"/>
              </a:xfrm>
              <a:prstGeom prst="rect">
                <a:avLst/>
              </a:prstGeom>
              <a:noFill/>
            </p:spPr>
            <p:txBody>
              <a:bodyPr wrap="none">
                <a:noAutofit/>
              </a:bodyPr>
              <a:lstStyle/>
              <a:p>
                <a:pPr algn="l" eaLnBrk="1" fontAlgn="auto" hangingPunct="1">
                  <a:spcBef>
                    <a:spcPts val="0"/>
                  </a:spcBef>
                  <a:spcAft>
                    <a:spcPts val="0"/>
                  </a:spcAft>
                  <a:defRPr/>
                </a:pPr>
                <a:r>
                  <a:rPr lang="zh-CN" altLang="en-US" sz="2800" b="1" dirty="0">
                    <a:sym typeface="+mn-ea"/>
                  </a:rPr>
                  <a:t>RCS框架的实现策略</a:t>
                </a:r>
                <a:endParaRPr lang="zh-CN" altLang="en-US" sz="2800" b="1" dirty="0">
                  <a:sym typeface="+mn-lt"/>
                </a:endParaRPr>
              </a:p>
              <a:p>
                <a:pPr eaLnBrk="1" fontAlgn="auto" hangingPunct="1">
                  <a:spcBef>
                    <a:spcPts val="0"/>
                  </a:spcBef>
                  <a:spcAft>
                    <a:spcPts val="0"/>
                  </a:spcAft>
                  <a:defRPr/>
                </a:pPr>
                <a:endParaRPr lang="zh-CN" altLang="en-US" sz="2800" b="1" dirty="0">
                  <a:sym typeface="+mn-lt"/>
                </a:endParaRPr>
              </a:p>
            </p:txBody>
          </p:sp>
          <p:sp>
            <p:nvSpPr>
              <p:cNvPr id="77" name="椭圆 76"/>
              <p:cNvSpPr/>
              <p:nvPr>
                <p:custDataLst>
                  <p:tags r:id="rId7"/>
                </p:custDataLst>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pitchFamily="34" charset="-122"/>
                  </a:rPr>
                  <a:t>3</a:t>
                </a:r>
                <a:endParaRPr lang="zh-CN" altLang="en-US" sz="3200" b="1" dirty="0">
                  <a:latin typeface="Century Gothic" panose="020B0502020202020204" pitchFamily="34" charset="0"/>
                  <a:ea typeface="微软雅黑" panose="020B0503020204020204" pitchFamily="34" charset="-122"/>
                </a:endParaRPr>
              </a:p>
            </p:txBody>
          </p:sp>
        </p:grpSp>
        <p:grpSp>
          <p:nvGrpSpPr>
            <p:cNvPr id="79" name="组合 78"/>
            <p:cNvGrpSpPr/>
            <p:nvPr/>
          </p:nvGrpSpPr>
          <p:grpSpPr>
            <a:xfrm>
              <a:off x="6597449" y="4257388"/>
              <a:ext cx="3455670" cy="621665"/>
              <a:chOff x="5855427" y="1647453"/>
              <a:chExt cx="3455670" cy="621665"/>
            </a:xfrm>
          </p:grpSpPr>
          <p:sp>
            <p:nvSpPr>
              <p:cNvPr id="80" name="文本框 79"/>
              <p:cNvSpPr txBox="1"/>
              <p:nvPr>
                <p:custDataLst>
                  <p:tags r:id="rId8"/>
                </p:custDataLst>
              </p:nvPr>
            </p:nvSpPr>
            <p:spPr>
              <a:xfrm>
                <a:off x="6550117" y="1696348"/>
                <a:ext cx="2760980" cy="572770"/>
              </a:xfrm>
              <a:prstGeom prst="rect">
                <a:avLst/>
              </a:prstGeom>
              <a:noFill/>
            </p:spPr>
            <p:txBody>
              <a:bodyPr wrap="none">
                <a:noAutofit/>
              </a:bodyPr>
              <a:lstStyle/>
              <a:p>
                <a:pPr algn="l" eaLnBrk="1" fontAlgn="auto" hangingPunct="1">
                  <a:spcBef>
                    <a:spcPts val="0"/>
                  </a:spcBef>
                  <a:spcAft>
                    <a:spcPts val="0"/>
                  </a:spcAft>
                  <a:defRPr/>
                </a:pPr>
                <a:r>
                  <a:rPr lang="zh-CN" altLang="en-US" sz="2800" b="1" dirty="0">
                    <a:sym typeface="+mn-ea"/>
                  </a:rPr>
                  <a:t>实验实施与总结</a:t>
                </a:r>
                <a:endParaRPr lang="zh-CN" altLang="en-US" sz="2800" b="1" dirty="0">
                  <a:sym typeface="+mn-lt"/>
                </a:endParaRPr>
              </a:p>
              <a:p>
                <a:pPr algn="l" eaLnBrk="1" fontAlgn="auto" hangingPunct="1">
                  <a:spcBef>
                    <a:spcPts val="0"/>
                  </a:spcBef>
                  <a:spcAft>
                    <a:spcPts val="0"/>
                  </a:spcAft>
                  <a:defRPr/>
                </a:pPr>
                <a:endParaRPr lang="zh-CN" altLang="en-US" sz="2800" b="1" dirty="0">
                  <a:sym typeface="+mn-lt"/>
                </a:endParaRPr>
              </a:p>
            </p:txBody>
          </p:sp>
          <p:sp>
            <p:nvSpPr>
              <p:cNvPr id="81" name="椭圆 80"/>
              <p:cNvSpPr/>
              <p:nvPr>
                <p:custDataLst>
                  <p:tags r:id="rId9"/>
                </p:custDataLst>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latin typeface="Century Gothic" panose="020B0502020202020204" pitchFamily="34" charset="0"/>
                    <a:ea typeface="微软雅黑" panose="020B0503020204020204" pitchFamily="34" charset="-122"/>
                  </a:rPr>
                  <a:t>4</a:t>
                </a:r>
                <a:endParaRPr lang="zh-CN" altLang="en-US" sz="3200" b="1" dirty="0">
                  <a:latin typeface="Century Gothic" panose="020B0502020202020204" pitchFamily="34" charset="0"/>
                  <a:ea typeface="微软雅黑" panose="020B0503020204020204" pitchFamily="34" charset="-122"/>
                </a:endParaRPr>
              </a:p>
            </p:txBody>
          </p:sp>
        </p:grpSp>
        <p:sp>
          <p:nvSpPr>
            <p:cNvPr id="18" name="文本框 17"/>
            <p:cNvSpPr txBox="1"/>
            <p:nvPr>
              <p:custDataLst>
                <p:tags r:id="rId10"/>
              </p:custDataLst>
            </p:nvPr>
          </p:nvSpPr>
          <p:spPr>
            <a:xfrm>
              <a:off x="7291875" y="5342307"/>
              <a:ext cx="309880" cy="521970"/>
            </a:xfrm>
            <a:prstGeom prst="rect">
              <a:avLst/>
            </a:prstGeom>
            <a:noFill/>
          </p:spPr>
          <p:txBody>
            <a:bodyPr wrap="none">
              <a:spAutoFit/>
            </a:bodyPr>
            <a:lstStyle/>
            <a:p>
              <a:pPr algn="l" eaLnBrk="1" fontAlgn="auto" hangingPunct="1">
                <a:spcBef>
                  <a:spcPts val="0"/>
                </a:spcBef>
                <a:spcAft>
                  <a:spcPts val="0"/>
                </a:spcAft>
                <a:defRPr/>
              </a:pPr>
              <a:endParaRPr lang="zh-CN" altLang="en-US" sz="2800" b="1" dirty="0">
                <a:sym typeface="+mn-lt"/>
              </a:endParaRPr>
            </a:p>
          </p:txBody>
        </p:sp>
      </p:gr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74"/>
          <p:cNvSpPr txBox="1"/>
          <p:nvPr/>
        </p:nvSpPr>
        <p:spPr>
          <a:xfrm>
            <a:off x="3885565" y="4213225"/>
            <a:ext cx="6947535" cy="102044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lang="zh-CN" altLang="en-US" sz="4400" kern="1200" dirty="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4400" b="0"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j-cs"/>
              </a:rPr>
              <a:t>网</a:t>
            </a:r>
            <a:r>
              <a:rPr kumimoji="0" lang="en-US" altLang="zh-CN" sz="4400" b="0"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j-cs"/>
              </a:rPr>
              <a:t>络拥塞控制算法简要概述</a:t>
            </a:r>
            <a:endParaRPr kumimoji="0" lang="zh-CN" altLang="en-US" sz="4400" b="0"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j-cs"/>
            </a:endParaRPr>
          </a:p>
        </p:txBody>
      </p:sp>
      <p:graphicFrame>
        <p:nvGraphicFramePr>
          <p:cNvPr id="24" name="图表 23"/>
          <p:cNvGraphicFramePr/>
          <p:nvPr/>
        </p:nvGraphicFramePr>
        <p:xfrm>
          <a:off x="1381561" y="3754939"/>
          <a:ext cx="2906485" cy="1937657"/>
        </p:xfrm>
        <a:graphic>
          <a:graphicData uri="http://schemas.openxmlformats.org/drawingml/2006/chart">
            <c:chart xmlns:c="http://schemas.openxmlformats.org/drawingml/2006/chart" xmlns:r="http://schemas.openxmlformats.org/officeDocument/2006/relationships" r:id="rId1"/>
          </a:graphicData>
        </a:graphic>
      </p:graphicFrame>
      <p:sp>
        <p:nvSpPr>
          <p:cNvPr id="25" name="椭圆 24"/>
          <p:cNvSpPr/>
          <p:nvPr/>
        </p:nvSpPr>
        <p:spPr>
          <a:xfrm>
            <a:off x="2414176" y="4099848"/>
            <a:ext cx="1247839" cy="1247839"/>
          </a:xfrm>
          <a:prstGeom prst="ellipse">
            <a:avLst/>
          </a:prstGeom>
          <a:solidFill>
            <a:srgbClr val="006C39"/>
          </a:solidFill>
          <a:ln w="12700" cap="flat" cmpd="sng" algn="ctr">
            <a:noFill/>
            <a:prstDash val="solid"/>
            <a:miter lim="800000"/>
          </a:ln>
          <a:effectLst>
            <a:outerShdw blurRad="101600" dist="38100" dir="5400000" algn="t" rotWithShape="0">
              <a:srgbClr val="E7E6E6">
                <a:lumMod val="50000"/>
                <a:alpha val="40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prstClr val="white"/>
                </a:solidFill>
                <a:effectLst>
                  <a:innerShdw blurRad="127000">
                    <a:prstClr val="white">
                      <a:lumMod val="50000"/>
                      <a:alpha val="85000"/>
                    </a:prstClr>
                  </a:innerShdw>
                </a:effectLst>
                <a:uLnTx/>
                <a:uFillTx/>
                <a:latin typeface="Century Gothic" panose="020B0502020202020204" pitchFamily="34" charset="0"/>
                <a:ea typeface="微软雅黑" panose="020B0503020204020204" pitchFamily="34" charset="-122"/>
                <a:cs typeface="+mn-ea"/>
                <a:sym typeface="+mn-lt"/>
              </a:rPr>
              <a:t>1</a:t>
            </a:r>
            <a:endParaRPr kumimoji="0" lang="zh-CN" altLang="en-US" sz="5400" b="1" i="0" u="none" strike="noStrike" kern="0" cap="none" spc="0" normalizeH="0" baseline="0" noProof="0" dirty="0">
              <a:ln>
                <a:noFill/>
              </a:ln>
              <a:solidFill>
                <a:prstClr val="white"/>
              </a:solidFill>
              <a:effectLst>
                <a:innerShdw blurRad="127000">
                  <a:prstClr val="white">
                    <a:lumMod val="50000"/>
                    <a:alpha val="85000"/>
                  </a:prstClr>
                </a:innerShdw>
              </a:effectLst>
              <a:uLnTx/>
              <a:uFillTx/>
              <a:latin typeface="Century Gothic" panose="020B0502020202020204" pitchFamily="34" charset="0"/>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289743"/>
            <a:ext cx="8643848" cy="589280"/>
          </a:xfrm>
        </p:spPr>
        <p:txBody>
          <a:bodyPr/>
          <a:lstStyle/>
          <a:p>
            <a:r>
              <a:rPr lang="en-US" altLang="zh-CN" sz="3600" dirty="0"/>
              <a:t>1.1 </a:t>
            </a:r>
            <a:r>
              <a:rPr lang="zh-CN" altLang="en-US" sz="3600" dirty="0"/>
              <a:t>什么是网络</a:t>
            </a:r>
            <a:r>
              <a:rPr lang="zh-CN" altLang="en-US" sz="3600" dirty="0"/>
              <a:t>拥塞？</a:t>
            </a:r>
            <a:endParaRPr lang="zh-CN" altLang="en-US" sz="3600" dirty="0"/>
          </a:p>
        </p:txBody>
      </p:sp>
      <p:sp>
        <p:nvSpPr>
          <p:cNvPr id="3" name="文本框 2"/>
          <p:cNvSpPr txBox="1"/>
          <p:nvPr/>
        </p:nvSpPr>
        <p:spPr>
          <a:xfrm>
            <a:off x="307975" y="1936750"/>
            <a:ext cx="5788025" cy="2984500"/>
          </a:xfrm>
          <a:prstGeom prst="rect">
            <a:avLst/>
          </a:prstGeom>
          <a:noFill/>
        </p:spPr>
        <p:txBody>
          <a:bodyPr wrap="square" rtlCol="0">
            <a:noAutofit/>
          </a:bodyPr>
          <a:p>
            <a:pPr marL="342900" indent="-342900" algn="just">
              <a:lnSpc>
                <a:spcPct val="100000"/>
              </a:lnSpc>
              <a:buFont typeface="Wingdings" panose="05000000000000000000" charset="0"/>
              <a:buChar char="n"/>
            </a:pPr>
            <a:r>
              <a:rPr lang="zh-CN" altLang="en-US" sz="2000" b="1"/>
              <a:t>网络拥塞（network congestion）</a:t>
            </a:r>
            <a:r>
              <a:rPr lang="zh-CN" altLang="en-US" sz="2000"/>
              <a:t>是指在分组交换网络中传送分组的数目太多时，由于存储转发节点的资源有限而造成网络传输性能下降的情况。当网络发生拥塞时，一般会出现数据丢失，时延增加，吞吐量下降，严重时甚至会导致“拥塞崩溃”（congestion collapse）。通常情况下，当网络中负载过度增加致使网络性能下降时，就会发生网络拥塞。</a:t>
            </a:r>
            <a:endParaRPr lang="zh-CN" altLang="en-US" sz="2000"/>
          </a:p>
          <a:p>
            <a:pPr indent="457200" algn="just"/>
            <a:endParaRPr lang="zh-CN" altLang="en-US" sz="2000"/>
          </a:p>
          <a:p>
            <a:pPr indent="457200" algn="just"/>
            <a:endParaRPr lang="zh-CN" altLang="en-US" sz="2000"/>
          </a:p>
        </p:txBody>
      </p:sp>
      <p:sp>
        <p:nvSpPr>
          <p:cNvPr id="9" name="矩形 8"/>
          <p:cNvSpPr/>
          <p:nvPr/>
        </p:nvSpPr>
        <p:spPr>
          <a:xfrm>
            <a:off x="840740" y="5542280"/>
            <a:ext cx="9274175" cy="521970"/>
          </a:xfrm>
          <a:prstGeom prst="rect">
            <a:avLst/>
          </a:prstGeom>
          <a:noFill/>
          <a:ln>
            <a:noFill/>
          </a:ln>
        </p:spPr>
        <p:txBody>
          <a:bodyPr wrap="square" rtlCol="0" anchor="t">
            <a:spAutoFit/>
            <a:scene3d>
              <a:camera prst="orthographicFront"/>
              <a:lightRig rig="soft" dir="t">
                <a:rot lat="0" lon="0" rev="15600000"/>
              </a:lightRig>
            </a:scene3d>
            <a:sp3d extrusionH="57150" prstMaterial="softEdge">
              <a:bevelT w="25400" h="38100"/>
            </a:sp3d>
          </a:bodyPr>
          <a:p>
            <a:pPr algn="ctr"/>
            <a:r>
              <a:rPr lang="zh-CN" altLang="en-US" sz="2800" b="1">
                <a:solidFill>
                  <a:schemeClr val="accent4"/>
                </a:solidFill>
                <a:effectLst/>
              </a:rPr>
              <a:t>而解决网络拥塞的方法是</a:t>
            </a:r>
            <a:r>
              <a:rPr lang="zh-CN" altLang="en-US" sz="2800" b="1">
                <a:solidFill>
                  <a:srgbClr val="FF0000"/>
                </a:solidFill>
                <a:effectLst/>
              </a:rPr>
              <a:t>拥塞控制</a:t>
            </a:r>
            <a:r>
              <a:rPr lang="zh-CN" altLang="en-US" sz="2800" b="1">
                <a:solidFill>
                  <a:schemeClr val="accent4"/>
                </a:solidFill>
                <a:effectLst/>
              </a:rPr>
              <a:t>（</a:t>
            </a:r>
            <a:r>
              <a:rPr lang="zh-CN" altLang="en-US" sz="2800" b="1">
                <a:solidFill>
                  <a:schemeClr val="accent4"/>
                </a:solidFill>
                <a:effectLst/>
                <a:latin typeface="Times New Roman" panose="02020603050405020304" charset="0"/>
                <a:cs typeface="Times New Roman" panose="02020603050405020304" charset="0"/>
              </a:rPr>
              <a:t>congestion control</a:t>
            </a:r>
            <a:r>
              <a:rPr lang="zh-CN" altLang="en-US" sz="2800" b="1">
                <a:solidFill>
                  <a:schemeClr val="accent4"/>
                </a:solidFill>
                <a:effectLst/>
              </a:rPr>
              <a:t>）</a:t>
            </a:r>
            <a:endParaRPr lang="zh-CN" altLang="en-US" sz="2800" b="1">
              <a:solidFill>
                <a:schemeClr val="accent4"/>
              </a:solidFill>
              <a:effectLst/>
            </a:endParaRPr>
          </a:p>
        </p:txBody>
      </p:sp>
      <p:pic>
        <p:nvPicPr>
          <p:cNvPr id="12" name="图片 11"/>
          <p:cNvPicPr>
            <a:picLocks noChangeAspect="1"/>
          </p:cNvPicPr>
          <p:nvPr/>
        </p:nvPicPr>
        <p:blipFill>
          <a:blip r:embed="rId1"/>
          <a:stretch>
            <a:fillRect/>
          </a:stretch>
        </p:blipFill>
        <p:spPr>
          <a:xfrm>
            <a:off x="6197600" y="1134745"/>
            <a:ext cx="5715000" cy="387858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289743"/>
            <a:ext cx="8643848" cy="589280"/>
          </a:xfrm>
        </p:spPr>
        <p:txBody>
          <a:bodyPr/>
          <a:lstStyle/>
          <a:p>
            <a:r>
              <a:rPr lang="en-US" altLang="zh-CN" sz="3600" dirty="0"/>
              <a:t>1.2 </a:t>
            </a:r>
            <a:r>
              <a:rPr lang="zh-CN" altLang="en-US" sz="3600" dirty="0"/>
              <a:t>网络拥塞</a:t>
            </a:r>
            <a:r>
              <a:rPr lang="zh-CN" altLang="en-US" sz="3600" dirty="0"/>
              <a:t>控制</a:t>
            </a:r>
            <a:endParaRPr lang="zh-CN" altLang="en-US" sz="3600" dirty="0"/>
          </a:p>
        </p:txBody>
      </p:sp>
      <p:sp>
        <p:nvSpPr>
          <p:cNvPr id="3" name="文本框 2"/>
          <p:cNvSpPr txBox="1"/>
          <p:nvPr/>
        </p:nvSpPr>
        <p:spPr>
          <a:xfrm>
            <a:off x="271145" y="1370330"/>
            <a:ext cx="5405755" cy="4117975"/>
          </a:xfrm>
          <a:prstGeom prst="rect">
            <a:avLst/>
          </a:prstGeom>
          <a:noFill/>
        </p:spPr>
        <p:txBody>
          <a:bodyPr wrap="square" rtlCol="0">
            <a:noAutofit/>
          </a:bodyPr>
          <a:p>
            <a:pPr marL="342900" indent="-342900" algn="just">
              <a:buFont typeface="Wingdings" panose="05000000000000000000" charset="0"/>
              <a:buChar char="l"/>
            </a:pPr>
            <a:r>
              <a:rPr lang="zh-CN" altLang="en-US" sz="2000"/>
              <a:t>当网络的吞吐量明显地小于理想的吞吐量时，网络就进入了轻度拥塞的状态。</a:t>
            </a:r>
            <a:endParaRPr lang="zh-CN" altLang="en-US" sz="2000"/>
          </a:p>
          <a:p>
            <a:pPr marL="342900" indent="-342900" algn="just">
              <a:buFont typeface="Wingdings" panose="05000000000000000000" charset="0"/>
              <a:buChar char="l"/>
            </a:pPr>
            <a:r>
              <a:rPr lang="zh-CN" altLang="en-US" sz="2000"/>
              <a:t>更值得注意的是，当输入负载到达某一数值时，网络的吞吐量反而随着负载的增大而减小，这是网络就进入了拥塞状态。</a:t>
            </a:r>
            <a:endParaRPr lang="zh-CN" altLang="en-US" sz="2000"/>
          </a:p>
          <a:p>
            <a:pPr marL="342900" indent="-342900" algn="just">
              <a:buFont typeface="Wingdings" panose="05000000000000000000" charset="0"/>
              <a:buChar char="l"/>
            </a:pPr>
            <a:r>
              <a:rPr lang="zh-CN" altLang="en-US" sz="2000"/>
              <a:t>当输入负载继续增大到某一数值时，网络的吞吐量就减小为0，此时网络就无法工作了，这就是所谓的死锁。</a:t>
            </a:r>
            <a:endParaRPr lang="zh-CN" altLang="en-US" sz="2000"/>
          </a:p>
          <a:p>
            <a:pPr marL="342900" indent="-342900" algn="just">
              <a:buFont typeface="Wingdings" panose="05000000000000000000" charset="0"/>
              <a:buChar char="l"/>
            </a:pPr>
            <a:endParaRPr lang="zh-CN" altLang="en-US" sz="2000"/>
          </a:p>
          <a:p>
            <a:pPr marL="342900" indent="-342900" algn="just">
              <a:buFont typeface="Wingdings" panose="05000000000000000000" charset="0"/>
              <a:buChar char="l"/>
            </a:pPr>
            <a:endParaRPr lang="zh-CN" altLang="en-US" sz="2000"/>
          </a:p>
          <a:p>
            <a:pPr indent="457200" algn="just">
              <a:buFont typeface="Wingdings" panose="05000000000000000000" charset="0"/>
              <a:buNone/>
            </a:pPr>
            <a:r>
              <a:rPr lang="zh-CN" altLang="en-US" sz="2000"/>
              <a:t>因此，进行拥塞控制是非常有必要的，实际的拥塞曲线，应该尽量接近理想的拥塞控制曲线。</a:t>
            </a:r>
            <a:endParaRPr lang="zh-CN" altLang="en-US" sz="2000"/>
          </a:p>
          <a:p>
            <a:pPr indent="457200" algn="just"/>
            <a:endParaRPr lang="zh-CN" altLang="en-US" sz="2000"/>
          </a:p>
          <a:p>
            <a:pPr indent="457200" algn="just"/>
            <a:r>
              <a:rPr lang="zh-CN" altLang="en-US" sz="2000"/>
              <a:t>                           </a:t>
            </a:r>
            <a:endParaRPr lang="zh-CN" altLang="en-US" sz="2000"/>
          </a:p>
        </p:txBody>
      </p:sp>
      <p:pic>
        <p:nvPicPr>
          <p:cNvPr id="4" name="图片 3"/>
          <p:cNvPicPr>
            <a:picLocks noChangeAspect="1"/>
          </p:cNvPicPr>
          <p:nvPr/>
        </p:nvPicPr>
        <p:blipFill>
          <a:blip r:embed="rId1"/>
          <a:stretch>
            <a:fillRect/>
          </a:stretch>
        </p:blipFill>
        <p:spPr>
          <a:xfrm>
            <a:off x="5749290" y="1513840"/>
            <a:ext cx="6442710" cy="313118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289743"/>
            <a:ext cx="8643848" cy="589280"/>
          </a:xfrm>
        </p:spPr>
        <p:txBody>
          <a:bodyPr/>
          <a:lstStyle/>
          <a:p>
            <a:r>
              <a:rPr lang="en-US" altLang="zh-CN" sz="3600" dirty="0"/>
              <a:t>1.3 TCP</a:t>
            </a:r>
            <a:r>
              <a:rPr lang="zh-CN" altLang="en-US" sz="3600" dirty="0"/>
              <a:t>拥塞控制的</a:t>
            </a:r>
            <a:r>
              <a:rPr lang="zh-CN" altLang="en-US" sz="3600" dirty="0"/>
              <a:t>四种算法</a:t>
            </a:r>
            <a:endParaRPr lang="zh-CN" altLang="en-US" sz="3600" dirty="0"/>
          </a:p>
        </p:txBody>
      </p:sp>
      <p:sp>
        <p:nvSpPr>
          <p:cNvPr id="3" name="文本框 2"/>
          <p:cNvSpPr txBox="1"/>
          <p:nvPr/>
        </p:nvSpPr>
        <p:spPr>
          <a:xfrm>
            <a:off x="161925" y="1255395"/>
            <a:ext cx="5982970" cy="1539875"/>
          </a:xfrm>
          <a:prstGeom prst="rect">
            <a:avLst/>
          </a:prstGeom>
          <a:noFill/>
        </p:spPr>
        <p:txBody>
          <a:bodyPr wrap="square" rtlCol="0">
            <a:noAutofit/>
          </a:bodyPr>
          <a:p>
            <a:pPr marL="342900" indent="-342900" algn="just">
              <a:buFont typeface="Wingdings" panose="05000000000000000000" charset="0"/>
              <a:buChar char="l"/>
            </a:pPr>
            <a:r>
              <a:rPr lang="en-US" altLang="zh-CN" sz="2000" b="1"/>
              <a:t>CWND</a:t>
            </a:r>
            <a:r>
              <a:rPr lang="en-US" altLang="zh-CN" sz="2000"/>
              <a:t>(</a:t>
            </a:r>
            <a:r>
              <a:rPr lang="zh-CN" altLang="en-US" sz="2000"/>
              <a:t>Congestion Window</a:t>
            </a:r>
            <a:r>
              <a:rPr lang="en-US" altLang="zh-CN" sz="2000"/>
              <a:t>)</a:t>
            </a:r>
            <a:r>
              <a:rPr lang="zh-CN" altLang="en-US" sz="2000"/>
              <a:t>，拥塞窗口。</a:t>
            </a:r>
            <a:endParaRPr lang="zh-CN" altLang="en-US" sz="2000"/>
          </a:p>
          <a:p>
            <a:pPr marL="342900" indent="-342900" algn="just">
              <a:buFont typeface="Wingdings" panose="05000000000000000000" charset="0"/>
              <a:buChar char="l"/>
            </a:pPr>
            <a:r>
              <a:rPr lang="en-US" altLang="zh-CN" sz="2000" b="1"/>
              <a:t>RWND</a:t>
            </a:r>
            <a:r>
              <a:rPr lang="en-US" altLang="zh-CN" sz="2000"/>
              <a:t>(</a:t>
            </a:r>
            <a:r>
              <a:rPr lang="zh-CN" altLang="en-US" sz="2000"/>
              <a:t>Receive Window</a:t>
            </a:r>
            <a:r>
              <a:rPr lang="en-US" altLang="zh-CN" sz="2000"/>
              <a:t>)</a:t>
            </a:r>
            <a:r>
              <a:rPr lang="zh-CN" altLang="en-US" sz="2000"/>
              <a:t>，接收窗口。</a:t>
            </a:r>
            <a:endParaRPr lang="zh-CN" altLang="en-US" sz="2000"/>
          </a:p>
          <a:p>
            <a:pPr indent="0" algn="just">
              <a:buFont typeface="Wingdings" panose="05000000000000000000" charset="0"/>
              <a:buNone/>
            </a:pPr>
            <a:endParaRPr lang="zh-CN" altLang="en-US" sz="2000"/>
          </a:p>
        </p:txBody>
      </p:sp>
      <p:pic>
        <p:nvPicPr>
          <p:cNvPr id="6" name="图片 5"/>
          <p:cNvPicPr>
            <a:picLocks noChangeAspect="1"/>
          </p:cNvPicPr>
          <p:nvPr/>
        </p:nvPicPr>
        <p:blipFill>
          <a:blip r:embed="rId1"/>
          <a:stretch>
            <a:fillRect/>
          </a:stretch>
        </p:blipFill>
        <p:spPr>
          <a:xfrm>
            <a:off x="1581150" y="2614295"/>
            <a:ext cx="8669020" cy="3568065"/>
          </a:xfrm>
          <a:prstGeom prst="rect">
            <a:avLst/>
          </a:prstGeom>
        </p:spPr>
      </p:pic>
      <p:sp>
        <p:nvSpPr>
          <p:cNvPr id="7" name="文本框 6"/>
          <p:cNvSpPr txBox="1"/>
          <p:nvPr/>
        </p:nvSpPr>
        <p:spPr>
          <a:xfrm>
            <a:off x="6285230" y="1227455"/>
            <a:ext cx="5317490" cy="1567815"/>
          </a:xfrm>
          <a:prstGeom prst="rect">
            <a:avLst/>
          </a:prstGeom>
          <a:noFill/>
        </p:spPr>
        <p:txBody>
          <a:bodyPr wrap="square" rtlCol="0">
            <a:noAutofit/>
          </a:bodyPr>
          <a:p>
            <a:pPr marL="342900" indent="-342900" algn="just">
              <a:buFont typeface="Wingdings" panose="05000000000000000000" charset="0"/>
              <a:buChar char="l"/>
            </a:pPr>
            <a:r>
              <a:rPr lang="zh-CN" altLang="en-US" b="1">
                <a:sym typeface="+mn-ea"/>
              </a:rPr>
              <a:t>ssthresh</a:t>
            </a:r>
            <a:r>
              <a:rPr lang="zh-CN" altLang="en-US">
                <a:sym typeface="+mn-ea"/>
              </a:rPr>
              <a:t>：慢启动阈值，慢启动阶段，若cwnd的大小达到这个值，将转换到拥塞避免模式。</a:t>
            </a:r>
            <a:endParaRPr lang="zh-CN" altLang="en-US"/>
          </a:p>
          <a:p>
            <a:pPr marL="342900" indent="-342900" algn="just">
              <a:buFont typeface="Wingdings" panose="05000000000000000000" charset="0"/>
              <a:buChar char="l"/>
            </a:pPr>
            <a:r>
              <a:rPr lang="zh-CN" altLang="en-US" b="1">
                <a:sym typeface="+mn-ea"/>
              </a:rPr>
              <a:t>RTT</a:t>
            </a:r>
            <a:r>
              <a:rPr lang="zh-CN" altLang="en-US">
                <a:sym typeface="+mn-ea"/>
              </a:rPr>
              <a:t>：往返时间，发送方发送一个报文，到接收这个报文的确认报文所经历的时间。</a:t>
            </a:r>
            <a:endParaRPr lang="zh-CN" altLang="en-US"/>
          </a:p>
          <a:p>
            <a:pPr marL="342900" indent="-342900" algn="just">
              <a:buFont typeface="Wingdings" panose="05000000000000000000" charset="0"/>
              <a:buChar char="l"/>
            </a:pPr>
            <a:endParaRPr lang="zh-CN" altLang="en-US"/>
          </a:p>
          <a:p>
            <a:pPr indent="457200" algn="just"/>
            <a:endParaRPr lang="zh-CN" altLang="en-US"/>
          </a:p>
          <a:p>
            <a:pPr indent="457200" algn="just"/>
            <a:r>
              <a:rPr lang="zh-CN" altLang="en-US">
                <a:sym typeface="+mn-ea"/>
              </a:rPr>
              <a:t>                           </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289743"/>
            <a:ext cx="8643848" cy="589280"/>
          </a:xfrm>
        </p:spPr>
        <p:txBody>
          <a:bodyPr/>
          <a:lstStyle/>
          <a:p>
            <a:r>
              <a:rPr lang="en-US" altLang="zh-CN" sz="3600" dirty="0"/>
              <a:t>1.4 </a:t>
            </a:r>
            <a:r>
              <a:rPr sz="3600" dirty="0"/>
              <a:t>典型的网络</a:t>
            </a:r>
            <a:r>
              <a:rPr lang="zh-CN" altLang="en-US" sz="3600" dirty="0"/>
              <a:t>拥塞控制算法</a:t>
            </a:r>
            <a:endParaRPr lang="zh-CN" altLang="en-US" sz="3600" dirty="0"/>
          </a:p>
        </p:txBody>
      </p:sp>
      <p:sp>
        <p:nvSpPr>
          <p:cNvPr id="4" name="矩形 3"/>
          <p:cNvSpPr/>
          <p:nvPr/>
        </p:nvSpPr>
        <p:spPr>
          <a:xfrm>
            <a:off x="781050" y="1094105"/>
            <a:ext cx="2131060" cy="92329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a:p>
        </p:txBody>
      </p:sp>
      <p:sp>
        <p:nvSpPr>
          <p:cNvPr id="5" name="文本框 4"/>
          <p:cNvSpPr txBox="1"/>
          <p:nvPr/>
        </p:nvSpPr>
        <p:spPr>
          <a:xfrm>
            <a:off x="3068320" y="1294765"/>
            <a:ext cx="8605520" cy="521970"/>
          </a:xfrm>
          <a:prstGeom prst="rect">
            <a:avLst/>
          </a:prstGeom>
          <a:noFill/>
        </p:spPr>
        <p:txBody>
          <a:bodyPr wrap="square" rtlCol="0">
            <a:spAutoFit/>
          </a:bodyPr>
          <a:p>
            <a:pPr marL="285750" indent="-285750" algn="just">
              <a:buFont typeface="Wingdings" panose="05000000000000000000" charset="0"/>
              <a:buChar char="Ø"/>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Reno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是 TCP 拥塞控制的经典算法，主要通过</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慢启动</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和</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拥塞避免</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机制调节数据传输速度。它通过丢包事件来判断网络拥塞，并根据网络状态调整拥塞窗口的大小。</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p:cNvPicPr>
            <a:picLocks noChangeAspect="1"/>
          </p:cNvPicPr>
          <p:nvPr/>
        </p:nvPicPr>
        <p:blipFill>
          <a:blip r:embed="rId1"/>
          <a:srcRect l="8377" t="17275" b="4286"/>
          <a:stretch>
            <a:fillRect/>
          </a:stretch>
        </p:blipFill>
        <p:spPr>
          <a:xfrm>
            <a:off x="367030" y="2028825"/>
            <a:ext cx="6604635" cy="3879850"/>
          </a:xfrm>
          <a:prstGeom prst="rect">
            <a:avLst/>
          </a:prstGeom>
        </p:spPr>
      </p:pic>
      <p:graphicFrame>
        <p:nvGraphicFramePr>
          <p:cNvPr id="9" name="表格 8"/>
          <p:cNvGraphicFramePr/>
          <p:nvPr>
            <p:custDataLst>
              <p:tags r:id="rId2"/>
            </p:custDataLst>
          </p:nvPr>
        </p:nvGraphicFramePr>
        <p:xfrm>
          <a:off x="7465060" y="1862455"/>
          <a:ext cx="3599180" cy="1983740"/>
        </p:xfrm>
        <a:graphic>
          <a:graphicData uri="http://schemas.openxmlformats.org/drawingml/2006/table">
            <a:tbl>
              <a:tblPr firstRow="1" bandRow="1">
                <a:tableStyleId>{5C22544A-7EE6-4342-B048-85BDC9FD1C3A}</a:tableStyleId>
              </a:tblPr>
              <a:tblGrid>
                <a:gridCol w="3599180"/>
              </a:tblGrid>
              <a:tr h="495935">
                <a:tc>
                  <a:txBody>
                    <a:bodyPr/>
                    <a:p>
                      <a:pPr algn="ctr">
                        <a:buNone/>
                      </a:pPr>
                      <a:r>
                        <a:rPr lang="en-US" altLang="zh-CN" sz="1400"/>
                        <a:t>Reno</a:t>
                      </a:r>
                      <a:r>
                        <a:rPr lang="zh-CN" altLang="en-US" sz="1400"/>
                        <a:t>的假设</a:t>
                      </a:r>
                      <a:endParaRPr lang="zh-CN" altLang="en-US" sz="1400"/>
                    </a:p>
                  </a:txBody>
                  <a:tcPr anchor="ctr" anchorCtr="0"/>
                </a:tc>
              </a:tr>
              <a:tr h="495935">
                <a:tc>
                  <a:txBody>
                    <a:bodyPr/>
                    <a:p>
                      <a:pPr marL="285750" indent="-285750">
                        <a:buFont typeface="Wingdings" panose="05000000000000000000" charset="0"/>
                        <a:buChar char="l"/>
                      </a:pPr>
                      <a:r>
                        <a:rPr lang="zh-CN" altLang="en-US" sz="1400"/>
                        <a:t>丢包一定是因为网络出现拥塞</a:t>
                      </a:r>
                      <a:endParaRPr lang="zh-CN" altLang="en-US" sz="1400"/>
                    </a:p>
                  </a:txBody>
                  <a:tcPr anchor="ctr" anchorCtr="0"/>
                </a:tc>
              </a:tr>
              <a:tr h="495935">
                <a:tc>
                  <a:txBody>
                    <a:bodyPr/>
                    <a:p>
                      <a:pPr marL="285750" indent="-285750">
                        <a:buFont typeface="Wingdings" panose="05000000000000000000" charset="0"/>
                        <a:buChar char="l"/>
                      </a:pPr>
                      <a:r>
                        <a:rPr lang="zh-CN" altLang="en-US" sz="1400"/>
                        <a:t>网络的</a:t>
                      </a:r>
                      <a:r>
                        <a:rPr lang="en-US" altLang="zh-CN" sz="1400"/>
                        <a:t>RTT</a:t>
                      </a:r>
                      <a:r>
                        <a:rPr lang="zh-CN" altLang="en-US" sz="1400"/>
                        <a:t>和带宽稳定不容易变化</a:t>
                      </a:r>
                      <a:endParaRPr lang="zh-CN" altLang="en-US" sz="1400"/>
                    </a:p>
                  </a:txBody>
                  <a:tcPr anchor="ctr" anchorCtr="0"/>
                </a:tc>
              </a:tr>
              <a:tr h="495935">
                <a:tc>
                  <a:txBody>
                    <a:bodyPr/>
                    <a:p>
                      <a:pPr marL="285750" indent="-285750">
                        <a:buFont typeface="Wingdings" panose="05000000000000000000" charset="0"/>
                        <a:buChar char="l"/>
                      </a:pPr>
                      <a:r>
                        <a:rPr lang="zh-CN" altLang="en-US" sz="1400"/>
                        <a:t>将速率减半以后，一定能清空缓冲区</a:t>
                      </a:r>
                      <a:endParaRPr lang="zh-CN" altLang="en-US" sz="1400"/>
                    </a:p>
                  </a:txBody>
                  <a:tcPr anchor="ctr" anchorCtr="0"/>
                </a:tc>
              </a:tr>
            </a:tbl>
          </a:graphicData>
        </a:graphic>
      </p:graphicFrame>
      <p:sp>
        <p:nvSpPr>
          <p:cNvPr id="10" name="矩形 9"/>
          <p:cNvSpPr/>
          <p:nvPr/>
        </p:nvSpPr>
        <p:spPr>
          <a:xfrm>
            <a:off x="1041083" y="1094105"/>
            <a:ext cx="1610995" cy="768350"/>
          </a:xfrm>
          <a:prstGeom prst="rect">
            <a:avLst/>
          </a:prstGeom>
          <a:noFill/>
          <a:ln>
            <a:noFill/>
          </a:ln>
        </p:spPr>
        <p:txBody>
          <a:bodyPr wrap="none" rtlCol="0" anchor="t">
            <a:spAutoFit/>
          </a:bodyPr>
          <a:p>
            <a:pPr algn="ctr"/>
            <a:r>
              <a:rPr lang="en-US" altLang="zh-CN" sz="44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Reno</a:t>
            </a:r>
            <a:endParaRPr lang="en-US" altLang="zh-CN" sz="44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12" name="文本框 11"/>
          <p:cNvSpPr txBox="1"/>
          <p:nvPr/>
        </p:nvSpPr>
        <p:spPr>
          <a:xfrm>
            <a:off x="6936105" y="4331335"/>
            <a:ext cx="4737735" cy="1198880"/>
          </a:xfrm>
          <a:prstGeom prst="rect">
            <a:avLst/>
          </a:prstGeom>
          <a:noFill/>
        </p:spPr>
        <p:txBody>
          <a:bodyPr wrap="square" rtlCol="0">
            <a:spAutoFit/>
          </a:bodyPr>
          <a:p>
            <a:r>
              <a:rPr lang="en-US" altLang="zh-CN"/>
              <a:t>Reno</a:t>
            </a:r>
            <a:r>
              <a:rPr lang="zh-CN" altLang="en-US"/>
              <a:t>的</a:t>
            </a:r>
            <a:r>
              <a:rPr lang="zh-CN" altLang="en-US"/>
              <a:t>问题</a:t>
            </a:r>
            <a:endParaRPr lang="zh-CN" altLang="en-US"/>
          </a:p>
          <a:p>
            <a:pPr marL="285750" indent="-285750">
              <a:buFont typeface="Wingdings" panose="05000000000000000000" charset="0"/>
              <a:buChar char="u"/>
            </a:pPr>
            <a:r>
              <a:rPr lang="zh-CN" altLang="en-US"/>
              <a:t>受链路缓冲区影响</a:t>
            </a:r>
            <a:r>
              <a:rPr lang="zh-CN" altLang="en-US"/>
              <a:t>较大</a:t>
            </a:r>
            <a:endParaRPr lang="zh-CN" altLang="en-US"/>
          </a:p>
          <a:p>
            <a:pPr marL="285750" indent="-285750">
              <a:buFont typeface="Wingdings" panose="05000000000000000000" charset="0"/>
              <a:buChar char="u"/>
            </a:pPr>
            <a:r>
              <a:rPr lang="zh-CN" altLang="en-US"/>
              <a:t>对高带宽网络利用率</a:t>
            </a:r>
            <a:r>
              <a:rPr lang="zh-CN" altLang="en-US"/>
              <a:t>较低</a:t>
            </a:r>
            <a:endParaRPr lang="zh-CN" altLang="en-US"/>
          </a:p>
          <a:p>
            <a:pPr marL="285750" indent="-285750">
              <a:buFont typeface="Wingdings" panose="05000000000000000000" charset="0"/>
              <a:buChar char="u"/>
            </a:pPr>
            <a:r>
              <a:rPr lang="zh-CN" altLang="en-US"/>
              <a:t>对共享链路的其他</a:t>
            </a:r>
            <a:r>
              <a:rPr lang="en-US" altLang="zh-CN"/>
              <a:t>RTT</a:t>
            </a:r>
            <a:r>
              <a:rPr lang="zh-CN" altLang="en-US"/>
              <a:t>较大的连接</a:t>
            </a:r>
            <a:r>
              <a:rPr lang="zh-CN" altLang="en-US"/>
              <a:t>不友好</a:t>
            </a:r>
            <a:endParaRPr lang="zh-CN" alt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289743"/>
            <a:ext cx="8643848" cy="589280"/>
          </a:xfrm>
        </p:spPr>
        <p:txBody>
          <a:bodyPr/>
          <a:lstStyle/>
          <a:p>
            <a:r>
              <a:rPr lang="en-US" altLang="zh-CN" sz="3600" dirty="0"/>
              <a:t>1.4 </a:t>
            </a:r>
            <a:r>
              <a:rPr sz="3600" dirty="0"/>
              <a:t>典型的网络</a:t>
            </a:r>
            <a:r>
              <a:rPr lang="zh-CN" altLang="en-US" sz="3600" dirty="0"/>
              <a:t>拥塞控制算法</a:t>
            </a:r>
            <a:endParaRPr lang="zh-CN" altLang="en-US" sz="3600" dirty="0"/>
          </a:p>
        </p:txBody>
      </p:sp>
      <p:sp>
        <p:nvSpPr>
          <p:cNvPr id="4" name="矩形 3"/>
          <p:cNvSpPr/>
          <p:nvPr/>
        </p:nvSpPr>
        <p:spPr>
          <a:xfrm>
            <a:off x="781050" y="1094105"/>
            <a:ext cx="2131060" cy="92329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a:p>
        </p:txBody>
      </p:sp>
      <p:sp>
        <p:nvSpPr>
          <p:cNvPr id="5" name="文本框 4"/>
          <p:cNvSpPr txBox="1"/>
          <p:nvPr/>
        </p:nvSpPr>
        <p:spPr>
          <a:xfrm>
            <a:off x="3068320" y="1294765"/>
            <a:ext cx="8605520" cy="737235"/>
          </a:xfrm>
          <a:prstGeom prst="rect">
            <a:avLst/>
          </a:prstGeom>
          <a:noFill/>
        </p:spPr>
        <p:txBody>
          <a:bodyPr wrap="square" rtlCol="0">
            <a:spAutoFit/>
          </a:bodyPr>
          <a:p>
            <a:pPr marL="285750" indent="-285750" algn="just">
              <a:buFont typeface="Wingdings" panose="05000000000000000000" charset="0"/>
              <a:buChar char="Ø"/>
            </a:pP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Cubic</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 </a:t>
            </a:r>
            <a:r>
              <a:rPr sz="1400">
                <a:latin typeface="微软雅黑" panose="020B0503020204020204" pitchFamily="34" charset="-122"/>
                <a:ea typeface="微软雅黑" panose="020B0503020204020204" pitchFamily="34" charset="-122"/>
                <a:cs typeface="微软雅黑" panose="020B0503020204020204" pitchFamily="34" charset="-122"/>
              </a:rPr>
              <a:t>这是一个广泛应用于 Linux 系统的算法，设计目的是在高带宽、高延迟的网络条件下，提供比 Reno 更好的性能。Cubic 的增长速度不是线性的，而是按照一个立方函数增长，因此在高带宽情况下能够更快地占用带宽</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矩形 9"/>
          <p:cNvSpPr/>
          <p:nvPr/>
        </p:nvSpPr>
        <p:spPr>
          <a:xfrm>
            <a:off x="972820" y="1094105"/>
            <a:ext cx="1747520" cy="768350"/>
          </a:xfrm>
          <a:prstGeom prst="rect">
            <a:avLst/>
          </a:prstGeom>
          <a:noFill/>
          <a:ln>
            <a:noFill/>
          </a:ln>
        </p:spPr>
        <p:txBody>
          <a:bodyPr wrap="none" rtlCol="0" anchor="t">
            <a:spAutoFit/>
          </a:bodyPr>
          <a:p>
            <a:pPr algn="ctr"/>
            <a:r>
              <a:rPr lang="en-US" altLang="zh-CN" sz="44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Cubic</a:t>
            </a:r>
            <a:endParaRPr lang="en-US" altLang="zh-CN" sz="44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3" name="图片 2"/>
          <p:cNvPicPr>
            <a:picLocks noChangeAspect="1"/>
          </p:cNvPicPr>
          <p:nvPr/>
        </p:nvPicPr>
        <p:blipFill>
          <a:blip r:embed="rId1"/>
          <a:srcRect l="3174" t="17897" r="2974"/>
          <a:stretch>
            <a:fillRect/>
          </a:stretch>
        </p:blipFill>
        <p:spPr>
          <a:xfrm>
            <a:off x="228600" y="2338705"/>
            <a:ext cx="5671185" cy="3347085"/>
          </a:xfrm>
          <a:prstGeom prst="rect">
            <a:avLst/>
          </a:prstGeom>
        </p:spPr>
      </p:pic>
      <p:pic>
        <p:nvPicPr>
          <p:cNvPr id="11" name="图片 10"/>
          <p:cNvPicPr/>
          <p:nvPr/>
        </p:nvPicPr>
        <p:blipFill>
          <a:blip r:embed="rId2"/>
          <a:srcRect t="18731"/>
          <a:stretch>
            <a:fillRect/>
          </a:stretch>
        </p:blipFill>
        <p:spPr>
          <a:xfrm>
            <a:off x="5702300" y="2118360"/>
            <a:ext cx="6294120" cy="375158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289743"/>
            <a:ext cx="8643848" cy="589280"/>
          </a:xfrm>
        </p:spPr>
        <p:txBody>
          <a:bodyPr/>
          <a:lstStyle/>
          <a:p>
            <a:r>
              <a:rPr lang="en-US" altLang="zh-CN" sz="3600" dirty="0"/>
              <a:t>1.4 </a:t>
            </a:r>
            <a:r>
              <a:rPr sz="3600" dirty="0"/>
              <a:t>典型的网络</a:t>
            </a:r>
            <a:r>
              <a:rPr lang="zh-CN" altLang="en-US" sz="3600" dirty="0"/>
              <a:t>拥塞控制算法</a:t>
            </a:r>
            <a:endParaRPr lang="zh-CN" altLang="en-US" sz="3600" dirty="0"/>
          </a:p>
        </p:txBody>
      </p:sp>
      <p:sp>
        <p:nvSpPr>
          <p:cNvPr id="4" name="矩形 3"/>
          <p:cNvSpPr/>
          <p:nvPr/>
        </p:nvSpPr>
        <p:spPr>
          <a:xfrm>
            <a:off x="781050" y="1094105"/>
            <a:ext cx="2131060" cy="92329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a:p>
        </p:txBody>
      </p:sp>
      <p:sp>
        <p:nvSpPr>
          <p:cNvPr id="5" name="文本框 4"/>
          <p:cNvSpPr txBox="1"/>
          <p:nvPr/>
        </p:nvSpPr>
        <p:spPr>
          <a:xfrm>
            <a:off x="3068320" y="1294765"/>
            <a:ext cx="8605520" cy="521970"/>
          </a:xfrm>
          <a:prstGeom prst="rect">
            <a:avLst/>
          </a:prstGeom>
          <a:noFill/>
        </p:spPr>
        <p:txBody>
          <a:bodyPr wrap="square" rtlCol="0">
            <a:spAutoFit/>
          </a:bodyPr>
          <a:p>
            <a:pPr marL="285750" indent="-285750" algn="just">
              <a:buFont typeface="Wingdings" panose="05000000000000000000" charset="0"/>
              <a:buChar char="Ø"/>
            </a:pP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Vegas</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 </a:t>
            </a:r>
            <a:r>
              <a:rPr sz="1400">
                <a:latin typeface="微软雅黑" panose="020B0503020204020204" pitchFamily="34" charset="-122"/>
                <a:ea typeface="微软雅黑" panose="020B0503020204020204" pitchFamily="34" charset="-122"/>
                <a:cs typeface="微软雅黑" panose="020B0503020204020204" pitchFamily="34" charset="-122"/>
              </a:rPr>
              <a:t>是一种基于 RTT（往返时间）的拥塞控制算法。它通过监控数据包的 RTT 来估计网络拥塞程度，比基于丢包的算法更早检测到拥塞</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矩形 9"/>
          <p:cNvSpPr/>
          <p:nvPr/>
        </p:nvSpPr>
        <p:spPr>
          <a:xfrm>
            <a:off x="927735" y="1094105"/>
            <a:ext cx="1837690" cy="768350"/>
          </a:xfrm>
          <a:prstGeom prst="rect">
            <a:avLst/>
          </a:prstGeom>
          <a:noFill/>
          <a:ln>
            <a:noFill/>
          </a:ln>
        </p:spPr>
        <p:txBody>
          <a:bodyPr wrap="none" rtlCol="0" anchor="t">
            <a:spAutoFit/>
          </a:bodyPr>
          <a:p>
            <a:pPr algn="ctr"/>
            <a:r>
              <a:rPr lang="en-US" altLang="zh-CN" sz="44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Vegas</a:t>
            </a:r>
            <a:endParaRPr lang="en-US" altLang="zh-CN" sz="44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12" name="图片 11"/>
          <p:cNvPicPr>
            <a:picLocks noChangeAspect="1"/>
          </p:cNvPicPr>
          <p:nvPr/>
        </p:nvPicPr>
        <p:blipFill>
          <a:blip r:embed="rId1"/>
          <a:srcRect l="8611" t="20972"/>
          <a:stretch>
            <a:fillRect/>
          </a:stretch>
        </p:blipFill>
        <p:spPr>
          <a:xfrm>
            <a:off x="927735" y="2522220"/>
            <a:ext cx="5222875" cy="3065145"/>
          </a:xfrm>
          <a:prstGeom prst="rect">
            <a:avLst/>
          </a:prstGeom>
        </p:spPr>
      </p:pic>
      <p:sp>
        <p:nvSpPr>
          <p:cNvPr id="6" name="文本框 5"/>
          <p:cNvSpPr txBox="1"/>
          <p:nvPr/>
        </p:nvSpPr>
        <p:spPr>
          <a:xfrm>
            <a:off x="6655435" y="2292985"/>
            <a:ext cx="5155565" cy="1198880"/>
          </a:xfrm>
          <a:prstGeom prst="rect">
            <a:avLst/>
          </a:prstGeom>
          <a:noFill/>
        </p:spPr>
        <p:txBody>
          <a:bodyPr wrap="square" rtlCol="0">
            <a:spAutoFit/>
          </a:bodyPr>
          <a:p>
            <a:r>
              <a:rPr lang="zh-CN" altLang="en-US"/>
              <a:t>工作</a:t>
            </a:r>
            <a:r>
              <a:rPr lang="zh-CN" altLang="en-US"/>
              <a:t>过程：</a:t>
            </a:r>
            <a:endParaRPr lang="zh-CN" altLang="en-US"/>
          </a:p>
          <a:p>
            <a:pPr marL="285750" indent="-285750">
              <a:buFont typeface="Wingdings" panose="05000000000000000000" charset="0"/>
              <a:buChar char="l"/>
            </a:pPr>
            <a:r>
              <a:rPr lang="zh-CN" altLang="en-US"/>
              <a:t>监控</a:t>
            </a:r>
            <a:r>
              <a:rPr lang="en-US" altLang="zh-CN"/>
              <a:t>RTT</a:t>
            </a:r>
            <a:endParaRPr lang="en-US" altLang="zh-CN"/>
          </a:p>
          <a:p>
            <a:pPr marL="285750" indent="-285750">
              <a:buFont typeface="Wingdings" panose="05000000000000000000" charset="0"/>
              <a:buChar char="l"/>
            </a:pPr>
            <a:r>
              <a:rPr lang="zh-CN" altLang="en-US"/>
              <a:t>尝试增加发送速率来探测</a:t>
            </a:r>
            <a:r>
              <a:rPr lang="zh-CN" altLang="en-US"/>
              <a:t>链路带宽</a:t>
            </a:r>
            <a:endParaRPr lang="zh-CN" altLang="en-US"/>
          </a:p>
          <a:p>
            <a:pPr marL="285750" indent="-285750">
              <a:buFont typeface="Wingdings" panose="05000000000000000000" charset="0"/>
              <a:buChar char="l"/>
            </a:pPr>
            <a:r>
              <a:rPr lang="zh-CN" altLang="en-US"/>
              <a:t>如果丢包或者</a:t>
            </a:r>
            <a:r>
              <a:rPr lang="en-US" altLang="zh-CN"/>
              <a:t>RTT</a:t>
            </a:r>
            <a:r>
              <a:rPr lang="zh-CN" altLang="en-US"/>
              <a:t>增大就降低发送</a:t>
            </a:r>
            <a:r>
              <a:rPr lang="zh-CN" altLang="en-US"/>
              <a:t>速率</a:t>
            </a:r>
            <a:endParaRPr lang="zh-CN" altLang="en-US"/>
          </a:p>
        </p:txBody>
      </p:sp>
      <p:sp>
        <p:nvSpPr>
          <p:cNvPr id="7" name="文本框 6"/>
          <p:cNvSpPr txBox="1"/>
          <p:nvPr/>
        </p:nvSpPr>
        <p:spPr>
          <a:xfrm>
            <a:off x="6655435" y="3833495"/>
            <a:ext cx="4657090" cy="1753870"/>
          </a:xfrm>
          <a:prstGeom prst="rect">
            <a:avLst/>
          </a:prstGeom>
          <a:noFill/>
        </p:spPr>
        <p:txBody>
          <a:bodyPr wrap="square" rtlCol="0">
            <a:noAutofit/>
          </a:bodyPr>
          <a:p>
            <a:r>
              <a:rPr lang="zh-CN" altLang="en-US"/>
              <a:t>缺点：</a:t>
            </a:r>
            <a:endParaRPr lang="zh-CN" altLang="en-US"/>
          </a:p>
          <a:p>
            <a:pPr marL="285750" indent="-285750">
              <a:buFont typeface="Wingdings" panose="05000000000000000000" charset="0"/>
              <a:buChar char="l"/>
            </a:pPr>
            <a:r>
              <a:rPr lang="en-US" altLang="zh-CN"/>
              <a:t>cwnd</a:t>
            </a:r>
            <a:r>
              <a:rPr lang="zh-CN" altLang="en-US"/>
              <a:t>线性增长，不能很好利用网络的传输</a:t>
            </a:r>
            <a:r>
              <a:rPr lang="zh-CN" altLang="en-US"/>
              <a:t>速率</a:t>
            </a:r>
            <a:endParaRPr lang="zh-CN" altLang="en-US"/>
          </a:p>
          <a:p>
            <a:pPr marL="285750" indent="-285750">
              <a:buFont typeface="Wingdings" panose="05000000000000000000" charset="0"/>
              <a:buChar char="l"/>
            </a:pPr>
            <a:r>
              <a:rPr lang="zh-CN" altLang="en-US"/>
              <a:t>不能跟基于丢包的算法</a:t>
            </a:r>
            <a:r>
              <a:rPr lang="zh-CN" altLang="en-US"/>
              <a:t>共存</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289743"/>
            <a:ext cx="8643848" cy="589280"/>
          </a:xfrm>
        </p:spPr>
        <p:txBody>
          <a:bodyPr/>
          <a:lstStyle/>
          <a:p>
            <a:r>
              <a:rPr lang="en-US" altLang="zh-CN" sz="3600" dirty="0"/>
              <a:t>1.4 </a:t>
            </a:r>
            <a:r>
              <a:rPr sz="3600" dirty="0"/>
              <a:t>典型的网络</a:t>
            </a:r>
            <a:r>
              <a:rPr lang="zh-CN" altLang="en-US" sz="3600" dirty="0"/>
              <a:t>拥塞控制算法</a:t>
            </a:r>
            <a:endParaRPr lang="zh-CN" altLang="en-US" sz="3600" dirty="0"/>
          </a:p>
        </p:txBody>
      </p:sp>
      <p:sp>
        <p:nvSpPr>
          <p:cNvPr id="5" name="文本框 4"/>
          <p:cNvSpPr txBox="1"/>
          <p:nvPr/>
        </p:nvSpPr>
        <p:spPr>
          <a:xfrm>
            <a:off x="970280" y="1123315"/>
            <a:ext cx="6254750" cy="2305685"/>
          </a:xfrm>
          <a:prstGeom prst="rect">
            <a:avLst/>
          </a:prstGeom>
          <a:noFill/>
        </p:spPr>
        <p:txBody>
          <a:bodyPr wrap="square" rtlCol="0">
            <a:noAutofit/>
          </a:bodyPr>
          <a:p>
            <a:pPr marL="285750" indent="-285750" algn="just">
              <a:buFont typeface="Wingdings" panose="05000000000000000000" charset="0"/>
              <a:buChar char="Ø"/>
            </a:pP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BtlBw</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（Bottleneck Bandwidth）</a:t>
            </a: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瓶颈带宽，指的是网络路径中最小的带宽，即限制数据传输速率的链路带宽。BtlBw 是一个关键参数，因为它决定了数据传输的最大速率。</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a:buFont typeface="Wingdings" panose="05000000000000000000" charset="0"/>
              <a:buChar char="Ø"/>
            </a:pP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RTprop</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（Round-Trip propagation time）</a:t>
            </a: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往返传播时间，指的是在网络中，一个数据包从发送端到接收端再返回发送端所需的时间，不包括任何处理或排队延迟，仅考虑信号在物理介质中的传播延迟。这个时间主要受物理距离和信号传播速度的影响，因此，它是由网络的物理特性决定的一个固定值。</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a:buFont typeface="Wingdings" panose="05000000000000000000" charset="0"/>
              <a:buChar char="Ø"/>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BDP（Bandwidth-Delay Product）</a:t>
            </a:r>
            <a:r>
              <a:rPr lang="en-US" altLang="zh-CN" sz="14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带宽-延迟乘积，是一个重要的网络性能参数，它描述了在网络中可以同时存在的数据量。</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718820" y="3429000"/>
            <a:ext cx="2871470" cy="698500"/>
          </a:xfrm>
          <a:prstGeom prst="rect">
            <a:avLst/>
          </a:prstGeom>
        </p:spPr>
      </p:pic>
      <p:pic>
        <p:nvPicPr>
          <p:cNvPr id="8" name="图片 7"/>
          <p:cNvPicPr>
            <a:picLocks noChangeAspect="1"/>
          </p:cNvPicPr>
          <p:nvPr/>
        </p:nvPicPr>
        <p:blipFill>
          <a:blip r:embed="rId2"/>
          <a:stretch>
            <a:fillRect/>
          </a:stretch>
        </p:blipFill>
        <p:spPr>
          <a:xfrm>
            <a:off x="788035" y="4192905"/>
            <a:ext cx="5872480" cy="789305"/>
          </a:xfrm>
          <a:prstGeom prst="rect">
            <a:avLst/>
          </a:prstGeom>
        </p:spPr>
      </p:pic>
      <p:pic>
        <p:nvPicPr>
          <p:cNvPr id="9" name="图片 8"/>
          <p:cNvPicPr>
            <a:picLocks noChangeAspect="1"/>
          </p:cNvPicPr>
          <p:nvPr/>
        </p:nvPicPr>
        <p:blipFill>
          <a:blip r:embed="rId3"/>
          <a:stretch>
            <a:fillRect/>
          </a:stretch>
        </p:blipFill>
        <p:spPr>
          <a:xfrm>
            <a:off x="788035" y="5269230"/>
            <a:ext cx="4554220" cy="633095"/>
          </a:xfrm>
          <a:prstGeom prst="rect">
            <a:avLst/>
          </a:prstGeom>
        </p:spPr>
      </p:pic>
      <p:pic>
        <p:nvPicPr>
          <p:cNvPr id="14" name="图片 13"/>
          <p:cNvPicPr>
            <a:picLocks noChangeAspect="1"/>
          </p:cNvPicPr>
          <p:nvPr/>
        </p:nvPicPr>
        <p:blipFill>
          <a:blip r:embed="rId4"/>
          <a:stretch>
            <a:fillRect/>
          </a:stretch>
        </p:blipFill>
        <p:spPr>
          <a:xfrm>
            <a:off x="7225030" y="1524000"/>
            <a:ext cx="4671060" cy="3810000"/>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550" y="289743"/>
            <a:ext cx="8643848" cy="589280"/>
          </a:xfrm>
        </p:spPr>
        <p:txBody>
          <a:bodyPr/>
          <a:lstStyle/>
          <a:p>
            <a:r>
              <a:rPr lang="en-US" altLang="zh-CN" sz="3600" dirty="0"/>
              <a:t>1.4 </a:t>
            </a:r>
            <a:r>
              <a:rPr sz="3600" dirty="0"/>
              <a:t>典型的网络</a:t>
            </a:r>
            <a:r>
              <a:rPr lang="zh-CN" altLang="en-US" sz="3600" dirty="0"/>
              <a:t>拥塞控制算法</a:t>
            </a:r>
            <a:endParaRPr lang="zh-CN" altLang="en-US" sz="3600" dirty="0"/>
          </a:p>
        </p:txBody>
      </p:sp>
      <p:sp>
        <p:nvSpPr>
          <p:cNvPr id="4" name="矩形 3"/>
          <p:cNvSpPr/>
          <p:nvPr/>
        </p:nvSpPr>
        <p:spPr>
          <a:xfrm>
            <a:off x="781050" y="1094105"/>
            <a:ext cx="2131060" cy="92329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a:p>
        </p:txBody>
      </p:sp>
      <p:sp>
        <p:nvSpPr>
          <p:cNvPr id="5" name="文本框 4"/>
          <p:cNvSpPr txBox="1"/>
          <p:nvPr/>
        </p:nvSpPr>
        <p:spPr>
          <a:xfrm>
            <a:off x="3068320" y="1094105"/>
            <a:ext cx="8605520" cy="953135"/>
          </a:xfrm>
          <a:prstGeom prst="rect">
            <a:avLst/>
          </a:prstGeom>
          <a:noFill/>
        </p:spPr>
        <p:txBody>
          <a:bodyPr wrap="square" rtlCol="0">
            <a:spAutoFit/>
          </a:bodyPr>
          <a:p>
            <a:pPr marL="285750" indent="-285750" algn="just">
              <a:buFont typeface="Wingdings" panose="05000000000000000000" charset="0"/>
              <a:buChar char="Ø"/>
            </a:pPr>
            <a:r>
              <a:rPr sz="1400" b="1">
                <a:latin typeface="微软雅黑" panose="020B0503020204020204" pitchFamily="34" charset="-122"/>
                <a:ea typeface="微软雅黑" panose="020B0503020204020204" pitchFamily="34" charset="-122"/>
                <a:cs typeface="微软雅黑" panose="020B0503020204020204" pitchFamily="34" charset="-122"/>
              </a:rPr>
              <a:t>BBR（Bottleneck Bandwidth and Round-trip propagation time）</a:t>
            </a:r>
            <a:r>
              <a:rPr sz="1400">
                <a:latin typeface="微软雅黑" panose="020B0503020204020204" pitchFamily="34" charset="-122"/>
                <a:ea typeface="微软雅黑" panose="020B0503020204020204" pitchFamily="34" charset="-122"/>
                <a:cs typeface="微软雅黑" panose="020B0503020204020204" pitchFamily="34" charset="-122"/>
              </a:rPr>
              <a:t>是一种由Google开发的网络拥塞控制算法，它基于带宽和延迟反馈来控制数据的发送速率。BBR算法的核心思想是找到网络路径中的瓶颈带宽（BtlBw）和最小延迟（Min RTT），并据此来调整发送端的发送速率，以充分利用可用带宽并最小化传输延迟</a:t>
            </a:r>
            <a:endParaRPr sz="14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矩形 9"/>
          <p:cNvSpPr/>
          <p:nvPr/>
        </p:nvSpPr>
        <p:spPr>
          <a:xfrm>
            <a:off x="1177925" y="1094105"/>
            <a:ext cx="1337310" cy="768350"/>
          </a:xfrm>
          <a:prstGeom prst="rect">
            <a:avLst/>
          </a:prstGeom>
          <a:noFill/>
          <a:ln>
            <a:noFill/>
          </a:ln>
        </p:spPr>
        <p:txBody>
          <a:bodyPr wrap="none" rtlCol="0" anchor="t">
            <a:spAutoFit/>
          </a:bodyPr>
          <a:p>
            <a:pPr algn="ctr"/>
            <a:r>
              <a:rPr lang="en-US" altLang="zh-CN" sz="44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BB</a:t>
            </a:r>
            <a:r>
              <a:rPr lang="en-US" altLang="zh-CN" sz="44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R</a:t>
            </a:r>
            <a:endParaRPr lang="en-US" altLang="zh-CN" sz="44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7" name="图片 6"/>
          <p:cNvPicPr>
            <a:picLocks noChangeAspect="1"/>
          </p:cNvPicPr>
          <p:nvPr/>
        </p:nvPicPr>
        <p:blipFill>
          <a:blip r:embed="rId1"/>
          <a:stretch>
            <a:fillRect/>
          </a:stretch>
        </p:blipFill>
        <p:spPr>
          <a:xfrm>
            <a:off x="7015480" y="1862455"/>
            <a:ext cx="4658360" cy="4250055"/>
          </a:xfrm>
          <a:prstGeom prst="rect">
            <a:avLst/>
          </a:prstGeom>
        </p:spPr>
      </p:pic>
      <p:pic>
        <p:nvPicPr>
          <p:cNvPr id="8" name="图片 7" descr="v2-3ea60e2729362a5926d38fd2e4de207c_b"/>
          <p:cNvPicPr>
            <a:picLocks noChangeAspect="1"/>
          </p:cNvPicPr>
          <p:nvPr/>
        </p:nvPicPr>
        <p:blipFill>
          <a:blip r:embed="rId2"/>
          <a:stretch>
            <a:fillRect/>
          </a:stretch>
        </p:blipFill>
        <p:spPr>
          <a:xfrm>
            <a:off x="564515" y="2463165"/>
            <a:ext cx="6096000" cy="304800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74"/>
          <p:cNvSpPr txBox="1"/>
          <p:nvPr/>
        </p:nvSpPr>
        <p:spPr>
          <a:xfrm>
            <a:off x="3980815" y="4222750"/>
            <a:ext cx="6056630" cy="102044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lang="zh-CN" altLang="en-US" sz="4400" kern="1200" dirty="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en-US" altLang="zh-CN" sz="4400" b="0"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j-cs"/>
              </a:rPr>
              <a:t>RSC</a:t>
            </a:r>
            <a:r>
              <a:rPr kumimoji="0" sz="4400" b="0"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j-cs"/>
              </a:rPr>
              <a:t>的</a:t>
            </a:r>
            <a:r>
              <a:rPr kumimoji="0" sz="4400" b="0"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j-cs"/>
              </a:rPr>
              <a:t>提出</a:t>
            </a:r>
            <a:endParaRPr kumimoji="0" sz="4400" b="0"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j-cs"/>
            </a:endParaRPr>
          </a:p>
        </p:txBody>
      </p:sp>
      <p:graphicFrame>
        <p:nvGraphicFramePr>
          <p:cNvPr id="24" name="图表 23"/>
          <p:cNvGraphicFramePr/>
          <p:nvPr/>
        </p:nvGraphicFramePr>
        <p:xfrm>
          <a:off x="1381561" y="3754939"/>
          <a:ext cx="2906485" cy="1937657"/>
        </p:xfrm>
        <a:graphic>
          <a:graphicData uri="http://schemas.openxmlformats.org/drawingml/2006/chart">
            <c:chart xmlns:c="http://schemas.openxmlformats.org/drawingml/2006/chart" xmlns:r="http://schemas.openxmlformats.org/officeDocument/2006/relationships" r:id="rId1"/>
          </a:graphicData>
        </a:graphic>
      </p:graphicFrame>
      <p:sp>
        <p:nvSpPr>
          <p:cNvPr id="25" name="椭圆 24"/>
          <p:cNvSpPr/>
          <p:nvPr/>
        </p:nvSpPr>
        <p:spPr>
          <a:xfrm>
            <a:off x="2414176" y="4099848"/>
            <a:ext cx="1247839" cy="1247839"/>
          </a:xfrm>
          <a:prstGeom prst="ellipse">
            <a:avLst/>
          </a:prstGeom>
          <a:solidFill>
            <a:srgbClr val="006C39"/>
          </a:solidFill>
          <a:ln w="12700" cap="flat" cmpd="sng" algn="ctr">
            <a:noFill/>
            <a:prstDash val="solid"/>
            <a:miter lim="800000"/>
          </a:ln>
          <a:effectLst>
            <a:outerShdw blurRad="101600" dist="38100" dir="5400000" algn="t" rotWithShape="0">
              <a:srgbClr val="E7E6E6">
                <a:lumMod val="50000"/>
                <a:alpha val="40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prstClr val="white"/>
                </a:solidFill>
                <a:effectLst>
                  <a:innerShdw blurRad="127000">
                    <a:prstClr val="white">
                      <a:lumMod val="50000"/>
                      <a:alpha val="85000"/>
                    </a:prstClr>
                  </a:innerShdw>
                </a:effectLst>
                <a:uLnTx/>
                <a:uFillTx/>
                <a:latin typeface="Century Gothic" panose="020B0502020202020204" pitchFamily="34" charset="0"/>
                <a:ea typeface="微软雅黑" panose="020B0503020204020204" pitchFamily="34" charset="-122"/>
                <a:cs typeface="+mn-ea"/>
                <a:sym typeface="+mn-lt"/>
              </a:rPr>
              <a:t>2</a:t>
            </a:r>
            <a:endParaRPr kumimoji="0" lang="zh-CN" altLang="en-US" sz="5400" b="1" i="0" u="none" strike="noStrike" kern="0" cap="none" spc="0" normalizeH="0" baseline="0" noProof="0" dirty="0">
              <a:ln>
                <a:noFill/>
              </a:ln>
              <a:solidFill>
                <a:prstClr val="white"/>
              </a:solidFill>
              <a:effectLst>
                <a:innerShdw blurRad="127000">
                  <a:prstClr val="white">
                    <a:lumMod val="50000"/>
                    <a:alpha val="85000"/>
                  </a:prstClr>
                </a:innerShdw>
              </a:effectLst>
              <a:uLnTx/>
              <a:uFillTx/>
              <a:latin typeface="Century Gothic" panose="020B0502020202020204" pitchFamily="34" charset="0"/>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dirty="0">
                <a:sym typeface="+mn-ea"/>
              </a:rPr>
              <a:t>2.1 TCPF的弊端以及如何替换</a:t>
            </a:r>
            <a:endParaRPr lang="en-US" altLang="zh-CN" sz="3600" dirty="0"/>
          </a:p>
        </p:txBody>
      </p:sp>
      <p:sp>
        <p:nvSpPr>
          <p:cNvPr id="5" name="矩形 4"/>
          <p:cNvSpPr/>
          <p:nvPr>
            <p:custDataLst>
              <p:tags r:id="rId1"/>
            </p:custDataLst>
          </p:nvPr>
        </p:nvSpPr>
        <p:spPr>
          <a:xfrm>
            <a:off x="701040" y="1560195"/>
            <a:ext cx="10800715" cy="4092575"/>
          </a:xfrm>
          <a:prstGeom prst="rect">
            <a:avLst/>
          </a:prstGeom>
          <a:solidFill>
            <a:srgbClr val="FFFFFF"/>
          </a:solidFill>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pPr>
            <a:endParaRPr kumimoji="1" lang="zh-CN" altLang="en-US" sz="1600" b="1"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
        <p:nvSpPr>
          <p:cNvPr id="11" name="Title 6"/>
          <p:cNvSpPr txBox="1"/>
          <p:nvPr>
            <p:custDataLst>
              <p:tags r:id="rId2"/>
            </p:custDataLst>
          </p:nvPr>
        </p:nvSpPr>
        <p:spPr>
          <a:xfrm>
            <a:off x="856615" y="1569720"/>
            <a:ext cx="10527030" cy="4007485"/>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fontAlgn="auto">
              <a:lnSpc>
                <a:spcPct val="120000"/>
              </a:lnSpc>
              <a:buFont typeface="Arial" panose="020B0604020202020204" pitchFamily="34" charset="0"/>
              <a:buChar char="•"/>
            </a:pPr>
            <a:r>
              <a:rPr sz="2400">
                <a:solidFill>
                  <a:srgbClr val="121212"/>
                </a:solidFill>
                <a:latin typeface="pf1-ffc00000000"/>
                <a:ea typeface="pf1-ffc00000000"/>
                <a:sym typeface="+mn-ea"/>
              </a:rPr>
              <a:t>一个流所接收的带宽在很大程度上取决于其 CCA 的激进程度。</a:t>
            </a:r>
            <a:endParaRPr sz="2400">
              <a:solidFill>
                <a:srgbClr val="121212"/>
              </a:solidFill>
              <a:latin typeface="pf1-ffc00000000"/>
              <a:ea typeface="pf1-ffc00000000"/>
              <a:sym typeface="+mn-ea"/>
            </a:endParaRPr>
          </a:p>
          <a:p>
            <a:pPr marL="342900" indent="-342900" fontAlgn="auto">
              <a:lnSpc>
                <a:spcPct val="120000"/>
              </a:lnSpc>
              <a:buFont typeface="Arial" panose="020B0604020202020204" pitchFamily="34" charset="0"/>
              <a:buChar char="•"/>
            </a:pPr>
            <a:r>
              <a:rPr sz="2400">
                <a:solidFill>
                  <a:srgbClr val="121212"/>
                </a:solidFill>
                <a:latin typeface="pf1-ffc00000000"/>
                <a:ea typeface="pf1-ffc00000000"/>
                <a:sym typeface="+mn-ea"/>
              </a:rPr>
              <a:t>因为CCA大多都是基于TCP的</a:t>
            </a:r>
            <a:r>
              <a:rPr lang="zh-CN" altLang="en-US" sz="2400">
                <a:solidFill>
                  <a:srgbClr val="121212"/>
                </a:solidFill>
                <a:latin typeface="pf1-ffc00000000"/>
                <a:ea typeface="宋体" panose="02010600030101010101" pitchFamily="2" charset="-122"/>
                <a:sym typeface="+mn-ea"/>
              </a:rPr>
              <a:t>，</a:t>
            </a:r>
            <a:r>
              <a:rPr sz="2400">
                <a:solidFill>
                  <a:srgbClr val="121212"/>
                </a:solidFill>
                <a:latin typeface="pf1-ffc00000000"/>
                <a:ea typeface="pf1-ffc00000000"/>
                <a:sym typeface="+mn-ea"/>
              </a:rPr>
              <a:t>使用更激进的CCA方法不受TCP的限制可以得到更多网速带宽</a:t>
            </a:r>
            <a:r>
              <a:rPr lang="zh-CN" altLang="en-US" sz="2400">
                <a:solidFill>
                  <a:srgbClr val="121212"/>
                </a:solidFill>
                <a:latin typeface="pf1-ffc00000000"/>
                <a:ea typeface="宋体" panose="02010600030101010101" pitchFamily="2" charset="-122"/>
                <a:sym typeface="+mn-ea"/>
              </a:rPr>
              <a:t>，</a:t>
            </a:r>
            <a:r>
              <a:rPr sz="2400">
                <a:solidFill>
                  <a:srgbClr val="121212"/>
                </a:solidFill>
                <a:latin typeface="pf1-ffc00000000"/>
                <a:ea typeface="pf1-ffc00000000"/>
                <a:sym typeface="+mn-ea"/>
              </a:rPr>
              <a:t>但是会导致网络过载</a:t>
            </a:r>
            <a:r>
              <a:rPr lang="zh-CN" altLang="en-US" sz="2400">
                <a:solidFill>
                  <a:srgbClr val="121212"/>
                </a:solidFill>
                <a:latin typeface="pf1-ffc00000000"/>
                <a:ea typeface="宋体" panose="02010600030101010101" pitchFamily="2" charset="-122"/>
                <a:sym typeface="+mn-ea"/>
              </a:rPr>
              <a:t>。</a:t>
            </a:r>
            <a:r>
              <a:rPr sz="2400">
                <a:solidFill>
                  <a:srgbClr val="121212"/>
                </a:solidFill>
                <a:latin typeface="pf1-ffc00000000"/>
                <a:ea typeface="pf1-ffc00000000"/>
                <a:sym typeface="+mn-ea"/>
              </a:rPr>
              <a:t>为了防止这种情况</a:t>
            </a:r>
            <a:r>
              <a:rPr lang="zh-CN" altLang="en-US" sz="2400">
                <a:solidFill>
                  <a:srgbClr val="121212"/>
                </a:solidFill>
                <a:latin typeface="pf1-ffc00000000"/>
                <a:ea typeface="宋体" panose="02010600030101010101" pitchFamily="2" charset="-122"/>
                <a:sym typeface="+mn-ea"/>
              </a:rPr>
              <a:t>，</a:t>
            </a:r>
            <a:r>
              <a:rPr sz="2400">
                <a:solidFill>
                  <a:srgbClr val="121212"/>
                </a:solidFill>
                <a:latin typeface="pf1-ffc00000000"/>
                <a:ea typeface="pf1-ffc00000000"/>
                <a:sym typeface="+mn-ea"/>
              </a:rPr>
              <a:t>互联网社区就提出了要求所有CCA都是TCP</a:t>
            </a:r>
            <a:r>
              <a:rPr lang="zh-CN" altLang="en-US" sz="2400">
                <a:solidFill>
                  <a:srgbClr val="121212"/>
                </a:solidFill>
                <a:latin typeface="pf1-ffc00000000"/>
                <a:ea typeface="宋体" panose="02010600030101010101" pitchFamily="2" charset="-122"/>
                <a:sym typeface="+mn-ea"/>
              </a:rPr>
              <a:t>友好的，简称</a:t>
            </a:r>
            <a:r>
              <a:rPr altLang="zh-CN" sz="2400">
                <a:solidFill>
                  <a:srgbClr val="121212"/>
                </a:solidFill>
                <a:latin typeface="pf1-ffc00000000"/>
                <a:ea typeface="宋体" panose="02010600030101010101" pitchFamily="2" charset="-122"/>
                <a:sym typeface="+mn-ea"/>
              </a:rPr>
              <a:t>TCPF</a:t>
            </a:r>
            <a:r>
              <a:rPr lang="zh-CN" altLang="en-US" sz="2400">
                <a:solidFill>
                  <a:srgbClr val="121212"/>
                </a:solidFill>
                <a:latin typeface="pf1-ffc00000000"/>
                <a:ea typeface="宋体" panose="02010600030101010101" pitchFamily="2" charset="-122"/>
                <a:sym typeface="+mn-ea"/>
              </a:rPr>
              <a:t>。</a:t>
            </a:r>
            <a:endParaRPr lang="zh-CN" altLang="en-US" sz="2400">
              <a:solidFill>
                <a:srgbClr val="121212"/>
              </a:solidFill>
              <a:latin typeface="pf1-ffc00000000"/>
              <a:ea typeface="宋体" panose="02010600030101010101" pitchFamily="2" charset="-122"/>
              <a:sym typeface="+mn-ea"/>
            </a:endParaRPr>
          </a:p>
          <a:p>
            <a:pPr marL="342900" indent="-342900" fontAlgn="auto">
              <a:lnSpc>
                <a:spcPct val="120000"/>
              </a:lnSpc>
              <a:buFont typeface="Arial" panose="020B0604020202020204" pitchFamily="34" charset="0"/>
              <a:buChar char="•"/>
            </a:pPr>
            <a:r>
              <a:rPr sz="2400">
                <a:solidFill>
                  <a:srgbClr val="121212"/>
                </a:solidFill>
                <a:latin typeface="pf1-ffc00000000"/>
                <a:ea typeface="pf1-ffc00000000"/>
                <a:sym typeface="+mn-ea"/>
              </a:rPr>
              <a:t>但是TCPF存在许多实际和技术问题</a:t>
            </a:r>
            <a:r>
              <a:rPr lang="zh-CN" altLang="en-US" sz="2400">
                <a:solidFill>
                  <a:srgbClr val="121212"/>
                </a:solidFill>
                <a:latin typeface="pf1-ffc00000000"/>
                <a:ea typeface="宋体" panose="02010600030101010101" pitchFamily="2" charset="-122"/>
                <a:sym typeface="+mn-ea"/>
              </a:rPr>
              <a:t>，</a:t>
            </a:r>
            <a:r>
              <a:rPr sz="2400">
                <a:solidFill>
                  <a:srgbClr val="121212"/>
                </a:solidFill>
                <a:latin typeface="pf1-ffc00000000"/>
                <a:ea typeface="pf1-ffc00000000"/>
                <a:sym typeface="+mn-ea"/>
              </a:rPr>
              <a:t>在这种情况下CCA无法快速提升和实现全效率</a:t>
            </a:r>
            <a:r>
              <a:rPr lang="zh-CN" altLang="en-US" sz="2400">
                <a:solidFill>
                  <a:srgbClr val="121212"/>
                </a:solidFill>
                <a:latin typeface="pf1-ffc00000000"/>
                <a:ea typeface="宋体" panose="02010600030101010101" pitchFamily="2" charset="-122"/>
                <a:sym typeface="+mn-ea"/>
              </a:rPr>
              <a:t>。</a:t>
            </a:r>
            <a:r>
              <a:rPr altLang="zh-CN" sz="2400">
                <a:solidFill>
                  <a:srgbClr val="121212"/>
                </a:solidFill>
                <a:latin typeface="pf1-ffc00000000"/>
                <a:ea typeface="pf1-ffc00000000"/>
                <a:sym typeface="+mn-ea"/>
              </a:rPr>
              <a:t>TCPF</a:t>
            </a:r>
            <a:r>
              <a:rPr lang="zh-CN" altLang="en-US" sz="2400">
                <a:solidFill>
                  <a:srgbClr val="121212"/>
                </a:solidFill>
                <a:latin typeface="pf1-ffc00000000"/>
                <a:ea typeface="pf1-ffc00000000"/>
                <a:sym typeface="+mn-ea"/>
              </a:rPr>
              <a:t>不再是部署</a:t>
            </a:r>
            <a:r>
              <a:rPr altLang="zh-CN" sz="2400">
                <a:solidFill>
                  <a:srgbClr val="121212"/>
                </a:solidFill>
                <a:latin typeface="pf1-ffc00000000"/>
                <a:ea typeface="pf1-ffc00000000"/>
                <a:sym typeface="+mn-ea"/>
              </a:rPr>
              <a:t>CCA</a:t>
            </a:r>
            <a:r>
              <a:rPr lang="zh-CN" altLang="en-US" sz="2400">
                <a:solidFill>
                  <a:srgbClr val="121212"/>
                </a:solidFill>
                <a:latin typeface="pf1-ffc00000000"/>
                <a:ea typeface="pf1-ffc00000000"/>
                <a:sym typeface="+mn-ea"/>
              </a:rPr>
              <a:t>的严格要求，实际上，非</a:t>
            </a:r>
            <a:r>
              <a:rPr altLang="zh-CN" sz="2400">
                <a:solidFill>
                  <a:srgbClr val="121212"/>
                </a:solidFill>
                <a:latin typeface="pf1-ffc00000000"/>
                <a:ea typeface="pf1-ffc00000000"/>
                <a:sym typeface="+mn-ea"/>
              </a:rPr>
              <a:t>TCPF CCA</a:t>
            </a:r>
            <a:r>
              <a:rPr lang="zh-CN" altLang="en-US" sz="2400">
                <a:solidFill>
                  <a:srgbClr val="121212"/>
                </a:solidFill>
                <a:latin typeface="pf1-ffc00000000"/>
                <a:ea typeface="pf1-ffc00000000"/>
                <a:sym typeface="+mn-ea"/>
              </a:rPr>
              <a:t>被广泛部署。</a:t>
            </a:r>
            <a:endParaRPr lang="zh-CN" altLang="en-US" sz="2400">
              <a:solidFill>
                <a:srgbClr val="121212"/>
              </a:solidFill>
              <a:latin typeface="pf1-ffc00000000"/>
              <a:ea typeface="pf1-ffc00000000"/>
              <a:sym typeface="+mn-ea"/>
            </a:endParaRPr>
          </a:p>
          <a:p>
            <a:pPr marL="342900" indent="-342900" fontAlgn="auto">
              <a:lnSpc>
                <a:spcPct val="120000"/>
              </a:lnSpc>
              <a:buFont typeface="Arial" panose="020B0604020202020204" pitchFamily="34" charset="0"/>
              <a:buChar char="•"/>
            </a:pPr>
            <a:r>
              <a:rPr lang="zh-CN" altLang="en-US" sz="2400">
                <a:solidFill>
                  <a:srgbClr val="121212"/>
                </a:solidFill>
                <a:latin typeface="pf1-ffc00000000"/>
                <a:ea typeface="pf1-ffc00000000"/>
                <a:sym typeface="+mn-ea"/>
              </a:rPr>
              <a:t>对</a:t>
            </a:r>
            <a:r>
              <a:rPr altLang="zh-CN" sz="2400">
                <a:solidFill>
                  <a:srgbClr val="121212"/>
                </a:solidFill>
                <a:latin typeface="pf1-ffc00000000"/>
                <a:ea typeface="pf1-ffc00000000"/>
                <a:sym typeface="+mn-ea"/>
              </a:rPr>
              <a:t>TCP</a:t>
            </a:r>
            <a:r>
              <a:rPr lang="zh-CN" altLang="en-US" sz="2400">
                <a:solidFill>
                  <a:srgbClr val="121212"/>
                </a:solidFill>
                <a:latin typeface="pf1-ffc00000000"/>
                <a:ea typeface="pf1-ffc00000000"/>
                <a:sym typeface="+mn-ea"/>
              </a:rPr>
              <a:t>不友好的</a:t>
            </a:r>
            <a:r>
              <a:rPr altLang="zh-CN" sz="2400">
                <a:solidFill>
                  <a:srgbClr val="121212"/>
                </a:solidFill>
                <a:latin typeface="pf1-ffc00000000"/>
                <a:ea typeface="pf1-ffc00000000"/>
                <a:sym typeface="+mn-ea"/>
              </a:rPr>
              <a:t>CCA BBR </a:t>
            </a:r>
            <a:r>
              <a:rPr lang="zh-CN" altLang="en-US" sz="2400">
                <a:solidFill>
                  <a:srgbClr val="121212"/>
                </a:solidFill>
                <a:latin typeface="pf1-ffc00000000"/>
                <a:ea typeface="pf1-ffc00000000"/>
                <a:sym typeface="+mn-ea"/>
              </a:rPr>
              <a:t>已被</a:t>
            </a:r>
            <a:r>
              <a:rPr altLang="zh-CN" sz="2400">
                <a:solidFill>
                  <a:srgbClr val="121212"/>
                </a:solidFill>
                <a:ea typeface="+mj-lt"/>
                <a:cs typeface="+mj-lt"/>
                <a:sym typeface="+mn-ea"/>
              </a:rPr>
              <a:t>Google、Amazon、Akamai、Dropbox和Spotify</a:t>
            </a:r>
            <a:r>
              <a:rPr lang="zh-CN" altLang="en-US" sz="2400">
                <a:solidFill>
                  <a:srgbClr val="121212"/>
                </a:solidFill>
                <a:latin typeface="pf1-ffc00000000"/>
                <a:ea typeface="pf1-ffc00000000"/>
                <a:sym typeface="+mn-ea"/>
              </a:rPr>
              <a:t>广泛采用，用于其流量的很大一部分。</a:t>
            </a:r>
            <a:endParaRPr lang="zh-CN" altLang="en-US" sz="2400" b="0" i="0" spc="150">
              <a:solidFill>
                <a:srgbClr val="121212"/>
              </a:solidFill>
              <a:uFillTx/>
              <a:latin typeface="pf1-ffc00000000"/>
              <a:ea typeface="pf1-ffc00000000"/>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 name="任意多边形 35"/>
          <p:cNvSpPr/>
          <p:nvPr>
            <p:custDataLst>
              <p:tags r:id="rId1"/>
            </p:custDataLst>
          </p:nvPr>
        </p:nvSpPr>
        <p:spPr>
          <a:xfrm>
            <a:off x="7085013" y="1000125"/>
            <a:ext cx="4245178" cy="1367280"/>
          </a:xfrm>
          <a:custGeom>
            <a:avLst/>
            <a:gdLst/>
            <a:ahLst/>
            <a:cxnLst>
              <a:cxn ang="3">
                <a:pos x="hc" y="t"/>
              </a:cxn>
              <a:cxn ang="cd2">
                <a:pos x="l" y="vc"/>
              </a:cxn>
              <a:cxn ang="cd4">
                <a:pos x="hc" y="b"/>
              </a:cxn>
              <a:cxn ang="0">
                <a:pos x="r" y="vc"/>
              </a:cxn>
            </a:cxnLst>
            <a:rect l="l" t="t" r="r" b="b"/>
            <a:pathLst>
              <a:path w="3988" h="1731">
                <a:moveTo>
                  <a:pt x="3123" y="0"/>
                </a:moveTo>
                <a:lnTo>
                  <a:pt x="3988" y="866"/>
                </a:lnTo>
                <a:lnTo>
                  <a:pt x="3122" y="1731"/>
                </a:lnTo>
                <a:lnTo>
                  <a:pt x="3122" y="1358"/>
                </a:lnTo>
                <a:lnTo>
                  <a:pt x="0" y="1358"/>
                </a:lnTo>
                <a:lnTo>
                  <a:pt x="0" y="866"/>
                </a:lnTo>
                <a:cubicBezTo>
                  <a:pt x="0" y="594"/>
                  <a:pt x="220" y="374"/>
                  <a:pt x="492" y="374"/>
                </a:cubicBezTo>
                <a:lnTo>
                  <a:pt x="3123" y="374"/>
                </a:lnTo>
                <a:lnTo>
                  <a:pt x="3123" y="0"/>
                </a:lnTo>
                <a:close/>
              </a:path>
            </a:pathLst>
          </a:custGeom>
          <a:solidFill>
            <a:srgbClr val="00B050"/>
          </a:solidFill>
          <a:ln>
            <a:noFill/>
          </a:ln>
          <a:effectLst>
            <a:outerShdw blurRad="508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1755" tIns="71755" rIns="360045" bIns="71755"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r>
              <a:rPr lang="en-US" altLang="zh-CN" sz="3200" b="1">
                <a:sym typeface="+mn-ea"/>
              </a:rPr>
              <a:t>CCAI</a:t>
            </a:r>
            <a:endParaRPr lang="en-US" altLang="zh-CN" sz="3200" b="1">
              <a:solidFill>
                <a:srgbClr val="FFFFFF"/>
              </a:solidFill>
              <a:latin typeface="+mj-ea"/>
              <a:ea typeface="+mj-ea"/>
              <a:sym typeface="+mn-ea"/>
            </a:endParaRPr>
          </a:p>
        </p:txBody>
      </p:sp>
      <p:sp>
        <p:nvSpPr>
          <p:cNvPr id="2" name="标题 1"/>
          <p:cNvSpPr>
            <a:spLocks noGrp="1"/>
          </p:cNvSpPr>
          <p:nvPr>
            <p:ph type="title"/>
          </p:nvPr>
        </p:nvSpPr>
        <p:spPr>
          <a:xfrm>
            <a:off x="1606550" y="289743"/>
            <a:ext cx="8643848" cy="589280"/>
          </a:xfrm>
        </p:spPr>
        <p:txBody>
          <a:bodyPr/>
          <a:p>
            <a:pPr algn="l">
              <a:buClrTx/>
              <a:buSzTx/>
              <a:buFontTx/>
            </a:pPr>
            <a:r>
              <a:rPr lang="en-US" altLang="zh-CN" sz="3600" dirty="0">
                <a:sym typeface="+mn-ea"/>
              </a:rPr>
              <a:t>2.1 TCPF的弊端以及如何替换</a:t>
            </a:r>
            <a:endParaRPr lang="en-US" altLang="zh-CN" sz="3600" dirty="0"/>
          </a:p>
        </p:txBody>
      </p:sp>
      <p:sp>
        <p:nvSpPr>
          <p:cNvPr id="3" name="任意多边形 2"/>
          <p:cNvSpPr/>
          <p:nvPr>
            <p:custDataLst>
              <p:tags r:id="rId2"/>
            </p:custDataLst>
          </p:nvPr>
        </p:nvSpPr>
        <p:spPr>
          <a:xfrm>
            <a:off x="3764598" y="1701800"/>
            <a:ext cx="4245178" cy="1367280"/>
          </a:xfrm>
          <a:custGeom>
            <a:avLst/>
            <a:gdLst/>
            <a:ahLst/>
            <a:cxnLst>
              <a:cxn ang="3">
                <a:pos x="hc" y="t"/>
              </a:cxn>
              <a:cxn ang="cd2">
                <a:pos x="l" y="vc"/>
              </a:cxn>
              <a:cxn ang="cd4">
                <a:pos x="hc" y="b"/>
              </a:cxn>
              <a:cxn ang="0">
                <a:pos x="r" y="vc"/>
              </a:cxn>
            </a:cxnLst>
            <a:rect l="l" t="t" r="r" b="b"/>
            <a:pathLst>
              <a:path w="3988" h="1731">
                <a:moveTo>
                  <a:pt x="3123" y="0"/>
                </a:moveTo>
                <a:lnTo>
                  <a:pt x="3988" y="866"/>
                </a:lnTo>
                <a:lnTo>
                  <a:pt x="3122" y="1731"/>
                </a:lnTo>
                <a:lnTo>
                  <a:pt x="3122" y="1358"/>
                </a:lnTo>
                <a:lnTo>
                  <a:pt x="0" y="1358"/>
                </a:lnTo>
                <a:lnTo>
                  <a:pt x="0" y="866"/>
                </a:lnTo>
                <a:cubicBezTo>
                  <a:pt x="0" y="594"/>
                  <a:pt x="220" y="374"/>
                  <a:pt x="492" y="374"/>
                </a:cubicBezTo>
                <a:lnTo>
                  <a:pt x="3123" y="374"/>
                </a:lnTo>
                <a:lnTo>
                  <a:pt x="3123" y="0"/>
                </a:lnTo>
                <a:close/>
              </a:path>
            </a:pathLst>
          </a:custGeom>
          <a:solidFill>
            <a:srgbClr val="92D050"/>
          </a:solidFill>
          <a:ln>
            <a:noFill/>
          </a:ln>
          <a:effectLst>
            <a:outerShdw blurRad="508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1755" tIns="71755" rIns="360045" bIns="71755"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r>
              <a:rPr lang="zh-CN" altLang="en-US" sz="2000" b="1">
                <a:sym typeface="+mn-ea"/>
              </a:rPr>
              <a:t>每流公平性和网络效用最大化</a:t>
            </a:r>
            <a:endParaRPr lang="zh-CN" altLang="en-US" sz="2000" b="1">
              <a:sym typeface="+mn-ea"/>
            </a:endParaRPr>
          </a:p>
        </p:txBody>
      </p:sp>
      <p:sp>
        <p:nvSpPr>
          <p:cNvPr id="4" name="任意多边形 3"/>
          <p:cNvSpPr/>
          <p:nvPr>
            <p:custDataLst>
              <p:tags r:id="rId3"/>
            </p:custDataLst>
          </p:nvPr>
        </p:nvSpPr>
        <p:spPr>
          <a:xfrm>
            <a:off x="443548" y="2378075"/>
            <a:ext cx="4245178" cy="1367280"/>
          </a:xfrm>
          <a:custGeom>
            <a:avLst/>
            <a:gdLst/>
            <a:ahLst/>
            <a:cxnLst>
              <a:cxn ang="3">
                <a:pos x="hc" y="t"/>
              </a:cxn>
              <a:cxn ang="cd2">
                <a:pos x="l" y="vc"/>
              </a:cxn>
              <a:cxn ang="cd4">
                <a:pos x="hc" y="b"/>
              </a:cxn>
              <a:cxn ang="0">
                <a:pos x="r" y="vc"/>
              </a:cxn>
            </a:cxnLst>
            <a:rect l="l" t="t" r="r" b="b"/>
            <a:pathLst>
              <a:path w="3988" h="1731">
                <a:moveTo>
                  <a:pt x="3123" y="0"/>
                </a:moveTo>
                <a:lnTo>
                  <a:pt x="3988" y="866"/>
                </a:lnTo>
                <a:lnTo>
                  <a:pt x="3122" y="1731"/>
                </a:lnTo>
                <a:lnTo>
                  <a:pt x="3122" y="1358"/>
                </a:lnTo>
                <a:lnTo>
                  <a:pt x="0" y="1358"/>
                </a:lnTo>
                <a:lnTo>
                  <a:pt x="0" y="866"/>
                </a:lnTo>
                <a:cubicBezTo>
                  <a:pt x="0" y="594"/>
                  <a:pt x="220" y="374"/>
                  <a:pt x="492" y="374"/>
                </a:cubicBezTo>
                <a:lnTo>
                  <a:pt x="3123" y="374"/>
                </a:lnTo>
                <a:lnTo>
                  <a:pt x="3123" y="0"/>
                </a:lnTo>
                <a:close/>
              </a:path>
            </a:pathLst>
          </a:custGeom>
          <a:solidFill>
            <a:srgbClr val="FFC000"/>
          </a:solidFill>
          <a:ln>
            <a:noFill/>
          </a:ln>
          <a:effectLst>
            <a:outerShdw blurRad="508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1755" tIns="71755" rIns="360045" bIns="71755"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r>
              <a:rPr lang="en-US" altLang="zh-CN" sz="2800" b="1">
                <a:solidFill>
                  <a:srgbClr val="FFFFFF"/>
                </a:solidFill>
                <a:latin typeface="+mj-ea"/>
                <a:ea typeface="+mj-ea"/>
                <a:sym typeface="+mn-ea"/>
              </a:rPr>
              <a:t>TCPF</a:t>
            </a:r>
            <a:endParaRPr lang="en-US" altLang="zh-CN" sz="2800" b="1">
              <a:solidFill>
                <a:srgbClr val="FFFFFF"/>
              </a:solidFill>
              <a:latin typeface="+mj-ea"/>
              <a:ea typeface="+mj-ea"/>
              <a:sym typeface="+mn-ea"/>
            </a:endParaRPr>
          </a:p>
        </p:txBody>
      </p:sp>
      <p:sp>
        <p:nvSpPr>
          <p:cNvPr id="6" name="下箭头 5"/>
          <p:cNvSpPr/>
          <p:nvPr/>
        </p:nvSpPr>
        <p:spPr>
          <a:xfrm>
            <a:off x="5502910" y="2781935"/>
            <a:ext cx="269875" cy="1274445"/>
          </a:xfrm>
          <a:prstGeom prst="down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下箭头 6"/>
          <p:cNvSpPr/>
          <p:nvPr/>
        </p:nvSpPr>
        <p:spPr>
          <a:xfrm>
            <a:off x="9015730" y="2076450"/>
            <a:ext cx="269875" cy="1979930"/>
          </a:xfrm>
          <a:prstGeom prst="down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圆角矩形 7"/>
          <p:cNvSpPr/>
          <p:nvPr/>
        </p:nvSpPr>
        <p:spPr>
          <a:xfrm>
            <a:off x="3933825" y="4056380"/>
            <a:ext cx="3407410" cy="2051050"/>
          </a:xfrm>
          <a:prstGeom prst="roundRect">
            <a:avLst/>
          </a:prstGeom>
          <a:solidFill>
            <a:schemeClr val="tx2">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均不符合当前互联网的商业现实。这是因为这两种方法都侧重于单个“流”，但流在互联网的商业协议中没有作用；流没有带宽或效用的“权利”，也不是用户付费的单位。</a:t>
            </a:r>
            <a:endParaRPr lang="zh-CN" altLang="en-US">
              <a:solidFill>
                <a:schemeClr val="tx1"/>
              </a:solidFill>
            </a:endParaRPr>
          </a:p>
        </p:txBody>
      </p:sp>
      <p:sp>
        <p:nvSpPr>
          <p:cNvPr id="10" name="圆角矩形 9"/>
          <p:cNvSpPr/>
          <p:nvPr/>
        </p:nvSpPr>
        <p:spPr>
          <a:xfrm>
            <a:off x="7518400" y="4056380"/>
            <a:ext cx="3416300" cy="2051050"/>
          </a:xfrm>
          <a:prstGeom prst="roundRect">
            <a:avLst/>
          </a:prstGeom>
          <a:solidFill>
            <a:schemeClr val="tx2">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要求网络主动启用所有合理的 CCA，以在相同的静态情况下实现相同的带宽。我们将此称为 CCA 独立性 (CCAI)。CCAI 消除了对单一标准 CCA 的需求，促进了 CCA 的广泛多样性和创新。</a:t>
            </a:r>
            <a:endParaRPr lang="zh-CN" altLang="en-US">
              <a:solidFill>
                <a:schemeClr val="tx1"/>
              </a:solidFill>
            </a:endParaRPr>
          </a:p>
        </p:txBody>
      </p:sp>
      <p:sp>
        <p:nvSpPr>
          <p:cNvPr id="12" name="下箭头 11"/>
          <p:cNvSpPr/>
          <p:nvPr/>
        </p:nvSpPr>
        <p:spPr>
          <a:xfrm>
            <a:off x="1989455" y="3477260"/>
            <a:ext cx="269875" cy="579120"/>
          </a:xfrm>
          <a:prstGeom prst="down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圆角矩形 12"/>
          <p:cNvSpPr/>
          <p:nvPr/>
        </p:nvSpPr>
        <p:spPr>
          <a:xfrm>
            <a:off x="349250" y="4056380"/>
            <a:ext cx="3407410" cy="2051050"/>
          </a:xfrm>
          <a:prstGeom prst="roundRect">
            <a:avLst/>
          </a:prstGeom>
          <a:solidFill>
            <a:schemeClr val="tx2">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鉴于 TCPF 存在严重缺陷且不再被主要的互联网参与者遵守，我们应该考虑是否存在 TCPF 范式的合适替代方案。</a:t>
            </a: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2.2 RCS</a:t>
            </a:r>
            <a:r>
              <a:rPr sz="3600">
                <a:sym typeface="+mn-ea"/>
              </a:rPr>
              <a:t>框架的提出背景</a:t>
            </a:r>
            <a:endParaRPr sz="3600" dirty="0"/>
          </a:p>
        </p:txBody>
      </p:sp>
      <p:sp>
        <p:nvSpPr>
          <p:cNvPr id="5" name="矩形 4"/>
          <p:cNvSpPr/>
          <p:nvPr>
            <p:custDataLst>
              <p:tags r:id="rId1"/>
            </p:custDataLst>
          </p:nvPr>
        </p:nvSpPr>
        <p:spPr>
          <a:xfrm>
            <a:off x="701040" y="1103630"/>
            <a:ext cx="10800715" cy="4721860"/>
          </a:xfrm>
          <a:prstGeom prst="rect">
            <a:avLst/>
          </a:prstGeom>
          <a:solidFill>
            <a:srgbClr val="FFFFFF"/>
          </a:solidFill>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pPr>
            <a:endParaRPr kumimoji="1" lang="zh-CN" altLang="en-US" sz="1600" b="1"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
        <p:nvSpPr>
          <p:cNvPr id="11" name="Title 6"/>
          <p:cNvSpPr txBox="1"/>
          <p:nvPr>
            <p:custDataLst>
              <p:tags r:id="rId2"/>
            </p:custDataLst>
          </p:nvPr>
        </p:nvSpPr>
        <p:spPr>
          <a:xfrm>
            <a:off x="856615" y="1224280"/>
            <a:ext cx="10527030" cy="1343660"/>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fontAlgn="auto">
              <a:lnSpc>
                <a:spcPct val="120000"/>
              </a:lnSpc>
              <a:buFont typeface="Arial" panose="020B0604020202020204" pitchFamily="34" charset="0"/>
              <a:buChar char="•"/>
            </a:pPr>
            <a:r>
              <a:rPr lang="zh-CN" altLang="en-US" sz="2400">
                <a:sym typeface="+mn-ea"/>
              </a:rPr>
              <a:t>鉴于TCPF既存在深刻缺陷，又不再被主要互联网参与者遵守，我们应该考虑是否有适合替代TCPF的替代方案。</a:t>
            </a:r>
            <a:endParaRPr lang="zh-CN" altLang="en-US" sz="2400">
              <a:sym typeface="+mn-ea"/>
            </a:endParaRPr>
          </a:p>
          <a:p>
            <a:pPr marL="342900" indent="-342900" fontAlgn="auto">
              <a:lnSpc>
                <a:spcPct val="120000"/>
              </a:lnSpc>
              <a:buFont typeface="Arial" panose="020B0604020202020204" pitchFamily="34" charset="0"/>
              <a:buChar char="•"/>
            </a:pPr>
            <a:r>
              <a:rPr lang="zh-CN" altLang="en-US" sz="2400">
                <a:sym typeface="+mn-ea"/>
              </a:rPr>
              <a:t>RCS 通过递归计算的方法来分配每个用户或流量源的拥塞份额。</a:t>
            </a:r>
            <a:endParaRPr lang="zh-CN" altLang="en-US" sz="2400">
              <a:sym typeface="+mn-ea"/>
            </a:endParaRPr>
          </a:p>
          <a:p>
            <a:pPr marL="342900" indent="-342900" fontAlgn="auto">
              <a:lnSpc>
                <a:spcPct val="120000"/>
              </a:lnSpc>
              <a:buFont typeface="Arial" panose="020B0604020202020204" pitchFamily="34" charset="0"/>
              <a:buChar char="•"/>
            </a:pPr>
            <a:endParaRPr lang="zh-CN" altLang="en-US" sz="2400">
              <a:sym typeface="+mn-ea"/>
            </a:endParaRPr>
          </a:p>
        </p:txBody>
      </p:sp>
      <p:sp>
        <p:nvSpPr>
          <p:cNvPr id="3" name="文本框 2"/>
          <p:cNvSpPr txBox="1"/>
          <p:nvPr/>
        </p:nvSpPr>
        <p:spPr>
          <a:xfrm>
            <a:off x="1135380" y="2572385"/>
            <a:ext cx="10248900" cy="2359660"/>
          </a:xfrm>
          <a:prstGeom prst="rect">
            <a:avLst/>
          </a:prstGeom>
          <a:noFill/>
        </p:spPr>
        <p:txBody>
          <a:bodyPr wrap="square" rtlCol="0">
            <a:noAutofit/>
          </a:bodyPr>
          <a:p>
            <a:pPr indent="0" fontAlgn="auto">
              <a:lnSpc>
                <a:spcPct val="120000"/>
              </a:lnSpc>
              <a:buFont typeface="Arial" panose="020B0604020202020204" pitchFamily="34" charset="0"/>
              <a:buNone/>
            </a:pPr>
            <a:r>
              <a:rPr lang="zh-CN" altLang="en-US" sz="2400" spc="-49" smtClean="0">
                <a:ln w="3175">
                  <a:noFill/>
                </a:ln>
                <a:effectLst/>
                <a:latin typeface="+mj-lt"/>
                <a:cs typeface="Segoe UI" panose="020B0502040204020203" pitchFamily="34" charset="0"/>
                <a:sym typeface="+mn-ea"/>
              </a:rPr>
              <a:t>分层计算带宽份额：在不同层级的网络节点中，RCS 计算每个层级的带宽需求和拥塞情况。</a:t>
            </a:r>
            <a:endParaRPr lang="zh-CN" altLang="en-US" sz="2400" spc="-49" smtClean="0">
              <a:ln w="3175">
                <a:noFill/>
              </a:ln>
              <a:effectLst/>
              <a:latin typeface="+mj-lt"/>
              <a:cs typeface="Segoe UI" panose="020B0502040204020203" pitchFamily="34" charset="0"/>
              <a:sym typeface="+mn-ea"/>
            </a:endParaRPr>
          </a:p>
          <a:p>
            <a:pPr indent="0" fontAlgn="auto">
              <a:lnSpc>
                <a:spcPct val="120000"/>
              </a:lnSpc>
              <a:buFont typeface="Arial" panose="020B0604020202020204" pitchFamily="34" charset="0"/>
              <a:buNone/>
            </a:pPr>
            <a:r>
              <a:rPr lang="zh-CN" altLang="en-US" sz="2400" spc="-49" smtClean="0">
                <a:ln w="3175">
                  <a:noFill/>
                </a:ln>
                <a:effectLst/>
                <a:latin typeface="+mj-lt"/>
                <a:cs typeface="Segoe UI" panose="020B0502040204020203" pitchFamily="34" charset="0"/>
                <a:sym typeface="+mn-ea"/>
              </a:rPr>
              <a:t>递归分配：RCS 采用自上而下的递归方式，逐层分配带宽。在每一层上，根据网络的拥塞状况分配带宽，使每个流量源的拥塞份额在各层次上都得到合理平衡。</a:t>
            </a:r>
            <a:endParaRPr lang="zh-CN" altLang="en-US" sz="2400" spc="-49" smtClean="0">
              <a:ln w="3175">
                <a:noFill/>
              </a:ln>
              <a:effectLst/>
              <a:latin typeface="+mj-lt"/>
              <a:cs typeface="Segoe UI" panose="020B0502040204020203" pitchFamily="34" charset="0"/>
              <a:sym typeface="+mn-ea"/>
            </a:endParaRPr>
          </a:p>
          <a:p>
            <a:pPr indent="0" fontAlgn="auto">
              <a:lnSpc>
                <a:spcPct val="120000"/>
              </a:lnSpc>
              <a:buNone/>
            </a:pPr>
            <a:r>
              <a:rPr lang="zh-CN" altLang="en-US" sz="2400" spc="-49" smtClean="0">
                <a:ln w="3175">
                  <a:noFill/>
                </a:ln>
                <a:effectLst/>
                <a:latin typeface="+mj-lt"/>
                <a:cs typeface="Segoe UI" panose="020B0502040204020203" pitchFamily="34" charset="0"/>
                <a:sym typeface="+mn-ea"/>
              </a:rPr>
              <a:t>动态调整：在网络负载或拥塞状况发生变化时，RCS 会动态重新计算和调整每个流量源的份额，以维持公平性。</a:t>
            </a:r>
            <a:endParaRPr lang="zh-CN" altLang="en-US" sz="2400" spc="-49" smtClean="0">
              <a:ln w="3175">
                <a:noFill/>
              </a:ln>
              <a:effectLst/>
              <a:latin typeface="+mj-lt"/>
              <a:cs typeface="Segoe UI" panose="020B0502040204020203" pitchFamily="34" charset="0"/>
              <a:sym typeface="+mn-ea"/>
            </a:endParaRPr>
          </a:p>
          <a:p>
            <a:endParaRPr lang="zh-CN" altLang="en-US" sz="2400" spc="-49" smtClean="0">
              <a:ln w="3175">
                <a:noFill/>
              </a:ln>
              <a:effectLst/>
              <a:latin typeface="+mj-lt"/>
              <a:cs typeface="Segoe UI" panose="020B0502040204020203"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C9F754DE-2CAD-44b6-B708-469DEB6407EB-1" descr="C:/Users/Administrator/AppData/Local/Temp/wpp.NVImHjwpp"/>
          <p:cNvPicPr>
            <a:picLocks noChangeAspect="1"/>
          </p:cNvPicPr>
          <p:nvPr/>
        </p:nvPicPr>
        <p:blipFill>
          <a:blip r:embed="rId1"/>
          <a:stretch>
            <a:fillRect/>
          </a:stretch>
        </p:blipFill>
        <p:spPr>
          <a:xfrm>
            <a:off x="318" y="1354455"/>
            <a:ext cx="12191365" cy="4737735"/>
          </a:xfrm>
          <a:prstGeom prst="rect">
            <a:avLst/>
          </a:prstGeom>
        </p:spPr>
      </p:pic>
      <p:sp>
        <p:nvSpPr>
          <p:cNvPr id="4" name="圆角矩形 3"/>
          <p:cNvSpPr/>
          <p:nvPr/>
        </p:nvSpPr>
        <p:spPr>
          <a:xfrm>
            <a:off x="473710" y="950595"/>
            <a:ext cx="2366010" cy="665480"/>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什么是合理的CCA？</a:t>
            </a:r>
            <a:endParaRPr lang="zh-CN" altLang="en-US"/>
          </a:p>
        </p:txBody>
      </p:sp>
      <p:sp>
        <p:nvSpPr>
          <p:cNvPr id="2" name="标题 1"/>
          <p:cNvSpPr>
            <a:spLocks noGrp="1"/>
          </p:cNvSpPr>
          <p:nvPr>
            <p:ph type="title"/>
          </p:nvPr>
        </p:nvSpPr>
        <p:spPr>
          <a:xfrm>
            <a:off x="1606550" y="289743"/>
            <a:ext cx="8643848" cy="589280"/>
          </a:xfrm>
        </p:spPr>
        <p:txBody>
          <a:bodyPr/>
          <a:p>
            <a:pPr algn="l">
              <a:buClrTx/>
              <a:buSzTx/>
              <a:buFontTx/>
            </a:pPr>
            <a:r>
              <a:rPr lang="en-US" altLang="zh-CN" sz="3600" dirty="0"/>
              <a:t>2.3 </a:t>
            </a:r>
            <a:r>
              <a:rPr sz="3600" dirty="0"/>
              <a:t>建立</a:t>
            </a:r>
            <a:r>
              <a:rPr lang="en-US" altLang="zh-CN" sz="3600" dirty="0"/>
              <a:t>RCS</a:t>
            </a:r>
            <a:r>
              <a:rPr sz="3600" dirty="0"/>
              <a:t>的三个关键</a:t>
            </a:r>
            <a:r>
              <a:rPr sz="3600" dirty="0"/>
              <a:t>问题</a:t>
            </a:r>
            <a:endParaRPr sz="3600" dirty="0"/>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473710" y="950595"/>
            <a:ext cx="2366010" cy="665480"/>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CCAI后的CCA角色是什么？</a:t>
            </a:r>
            <a:endParaRPr lang="zh-CN" altLang="en-US"/>
          </a:p>
        </p:txBody>
      </p:sp>
      <p:sp>
        <p:nvSpPr>
          <p:cNvPr id="2" name="标题 1"/>
          <p:cNvSpPr>
            <a:spLocks noGrp="1"/>
          </p:cNvSpPr>
          <p:nvPr>
            <p:ph type="title"/>
          </p:nvPr>
        </p:nvSpPr>
        <p:spPr>
          <a:xfrm>
            <a:off x="1606550" y="289743"/>
            <a:ext cx="8643848" cy="589280"/>
          </a:xfrm>
        </p:spPr>
        <p:txBody>
          <a:bodyPr/>
          <a:p>
            <a:pPr algn="l">
              <a:buClrTx/>
              <a:buSzTx/>
              <a:buFontTx/>
            </a:pPr>
            <a:r>
              <a:rPr lang="en-US" altLang="zh-CN" sz="3600" dirty="0"/>
              <a:t>2.3 </a:t>
            </a:r>
            <a:r>
              <a:rPr sz="3600" dirty="0">
                <a:sym typeface="+mn-ea"/>
              </a:rPr>
              <a:t>建立</a:t>
            </a:r>
            <a:r>
              <a:rPr lang="en-US" altLang="zh-CN" sz="3600" dirty="0">
                <a:sym typeface="+mn-ea"/>
              </a:rPr>
              <a:t>RCS</a:t>
            </a:r>
            <a:r>
              <a:rPr sz="3600" dirty="0">
                <a:sym typeface="+mn-ea"/>
              </a:rPr>
              <a:t>的三个关键问题</a:t>
            </a:r>
            <a:endParaRPr sz="3600" dirty="0"/>
          </a:p>
        </p:txBody>
      </p:sp>
      <p:sp>
        <p:nvSpPr>
          <p:cNvPr id="5" name="矩形 4"/>
          <p:cNvSpPr/>
          <p:nvPr>
            <p:custDataLst>
              <p:tags r:id="rId1"/>
            </p:custDataLst>
          </p:nvPr>
        </p:nvSpPr>
        <p:spPr>
          <a:xfrm>
            <a:off x="701040" y="1732915"/>
            <a:ext cx="10800715" cy="4092575"/>
          </a:xfrm>
          <a:prstGeom prst="rect">
            <a:avLst/>
          </a:prstGeom>
          <a:solidFill>
            <a:srgbClr val="FFFFFF"/>
          </a:solidFill>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pPr>
            <a:endParaRPr kumimoji="1" lang="zh-CN" altLang="en-US" sz="1600" b="1"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
        <p:nvSpPr>
          <p:cNvPr id="11" name="Title 6"/>
          <p:cNvSpPr txBox="1"/>
          <p:nvPr>
            <p:custDataLst>
              <p:tags r:id="rId2"/>
            </p:custDataLst>
          </p:nvPr>
        </p:nvSpPr>
        <p:spPr>
          <a:xfrm>
            <a:off x="856615" y="1742440"/>
            <a:ext cx="10527030" cy="4007485"/>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fontAlgn="auto">
              <a:lnSpc>
                <a:spcPct val="120000"/>
              </a:lnSpc>
              <a:buFont typeface="Arial" panose="020B0604020202020204" pitchFamily="34" charset="0"/>
              <a:buChar char="•"/>
            </a:pPr>
            <a:r>
              <a:rPr lang="zh-CN" altLang="en-US" sz="2400">
                <a:sym typeface="+mn-ea"/>
              </a:rPr>
              <a:t>在CCAI下，由于CCA的带宽权利得到保证，CCA可以自由优化其他指标，如损失、延迟和抖动。这意味着CCA不再需要担心与其他CCA的公平性竞争，可以专注于优化其性能。</a:t>
            </a:r>
            <a:endParaRPr lang="zh-CN" altLang="en-US" sz="2400"/>
          </a:p>
          <a:p>
            <a:pPr marL="342900" indent="-342900" fontAlgn="auto">
              <a:lnSpc>
                <a:spcPct val="120000"/>
              </a:lnSpc>
              <a:buFont typeface="Arial" panose="020B0604020202020204" pitchFamily="34" charset="0"/>
              <a:buChar char="•"/>
            </a:pPr>
            <a:r>
              <a:rPr lang="zh-CN" altLang="en-US" sz="2400">
                <a:sym typeface="+mn-ea"/>
              </a:rPr>
              <a:t>虽然今天，设计一个延迟最小化CCA被认为是不切实际的，因为公平性问题在与不仅缓冲填充流量而且其他延迟最小化流量的竞争中，采用RCS将使这些和其他优化算法的采用成为可能。</a:t>
            </a:r>
            <a:endParaRPr lang="zh-CN" altLang="en-US" sz="2400"/>
          </a:p>
          <a:p>
            <a:pPr marL="342900" indent="-342900" fontAlgn="auto">
              <a:lnSpc>
                <a:spcPct val="120000"/>
              </a:lnSpc>
              <a:buFont typeface="Arial" panose="020B0604020202020204" pitchFamily="34" charset="0"/>
              <a:buChar char="•"/>
            </a:pPr>
            <a:r>
              <a:rPr lang="zh-CN" altLang="en-US" sz="2400">
                <a:sym typeface="+mn-ea"/>
              </a:rPr>
              <a:t>虽然RCS保证带宽权利，但它不规定带宽分配；这为CCA设计者留下了传统的寻找可用带宽同时最小化自致延迟的问题，同时消除了公平性问题。</a:t>
            </a:r>
            <a:endParaRPr lang="zh-CN" altLang="en-US" sz="2400" b="0" i="0" spc="150">
              <a:solidFill>
                <a:schemeClr val="tx1"/>
              </a:solidFill>
              <a:uFillTx/>
              <a:latin typeface="pf2-ffc00000000"/>
              <a:ea typeface="pf2-ffc00000000"/>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473710" y="950595"/>
            <a:ext cx="2366010" cy="665480"/>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RCS是否可部署？</a:t>
            </a:r>
            <a:endParaRPr lang="zh-CN" altLang="en-US"/>
          </a:p>
        </p:txBody>
      </p:sp>
      <p:sp>
        <p:nvSpPr>
          <p:cNvPr id="2" name="标题 1"/>
          <p:cNvSpPr>
            <a:spLocks noGrp="1"/>
          </p:cNvSpPr>
          <p:nvPr>
            <p:ph type="title"/>
          </p:nvPr>
        </p:nvSpPr>
        <p:spPr>
          <a:xfrm>
            <a:off x="1606550" y="289743"/>
            <a:ext cx="8643848" cy="589280"/>
          </a:xfrm>
        </p:spPr>
        <p:txBody>
          <a:bodyPr/>
          <a:p>
            <a:pPr algn="l">
              <a:buClrTx/>
              <a:buSzTx/>
              <a:buFontTx/>
            </a:pPr>
            <a:r>
              <a:rPr lang="en-US" altLang="zh-CN" sz="3600" dirty="0"/>
              <a:t>2.3 </a:t>
            </a:r>
            <a:r>
              <a:rPr sz="3600" dirty="0">
                <a:sym typeface="+mn-ea"/>
              </a:rPr>
              <a:t>建立</a:t>
            </a:r>
            <a:r>
              <a:rPr lang="en-US" altLang="zh-CN" sz="3600" dirty="0">
                <a:sym typeface="+mn-ea"/>
              </a:rPr>
              <a:t>RCS</a:t>
            </a:r>
            <a:r>
              <a:rPr sz="3600" dirty="0">
                <a:sym typeface="+mn-ea"/>
              </a:rPr>
              <a:t>的三个关键问题</a:t>
            </a:r>
            <a:endParaRPr sz="3600" dirty="0"/>
          </a:p>
        </p:txBody>
      </p:sp>
      <p:sp>
        <p:nvSpPr>
          <p:cNvPr id="5" name="矩形 4"/>
          <p:cNvSpPr/>
          <p:nvPr>
            <p:custDataLst>
              <p:tags r:id="rId1"/>
            </p:custDataLst>
          </p:nvPr>
        </p:nvSpPr>
        <p:spPr>
          <a:xfrm>
            <a:off x="701040" y="1732915"/>
            <a:ext cx="10800715" cy="4092575"/>
          </a:xfrm>
          <a:prstGeom prst="rect">
            <a:avLst/>
          </a:prstGeom>
          <a:solidFill>
            <a:srgbClr val="FFFFFF"/>
          </a:solidFill>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pPr>
            <a:endParaRPr kumimoji="1" lang="zh-CN" altLang="en-US" sz="1600" b="1"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
        <p:nvSpPr>
          <p:cNvPr id="11" name="Title 6"/>
          <p:cNvSpPr txBox="1"/>
          <p:nvPr>
            <p:custDataLst>
              <p:tags r:id="rId2"/>
            </p:custDataLst>
          </p:nvPr>
        </p:nvSpPr>
        <p:spPr>
          <a:xfrm>
            <a:off x="856615" y="1742440"/>
            <a:ext cx="10527030" cy="4007485"/>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fontAlgn="auto">
              <a:lnSpc>
                <a:spcPct val="120000"/>
              </a:lnSpc>
              <a:buClrTx/>
              <a:buSzTx/>
              <a:buFont typeface="Arial" panose="020B0604020202020204" pitchFamily="34" charset="0"/>
              <a:buChar char="•"/>
            </a:pPr>
            <a:r>
              <a:rPr lang="zh-CN" altLang="en-US" sz="2400">
                <a:solidFill>
                  <a:schemeClr val="tx1"/>
                </a:solidFill>
                <a:sym typeface="+mn-ea"/>
              </a:rPr>
              <a:t>虽然我们对 RCS 的目标是提供一个用于互联网带宽分配的原则性概念框架，而不是一个立即可部署的机制，但我们认为对 RCS 的原型设计与大规模部署并不冲突。</a:t>
            </a:r>
            <a:endParaRPr lang="zh-CN" altLang="en-US" sz="2400">
              <a:solidFill>
                <a:schemeClr val="tx1"/>
              </a:solidFill>
              <a:sym typeface="+mn-ea"/>
            </a:endParaRPr>
          </a:p>
          <a:p>
            <a:pPr marL="342900" indent="-342900" algn="l" fontAlgn="auto">
              <a:lnSpc>
                <a:spcPct val="120000"/>
              </a:lnSpc>
              <a:buClrTx/>
              <a:buSzTx/>
              <a:buFont typeface="Arial" panose="020B0604020202020204" pitchFamily="34" charset="0"/>
              <a:buChar char="•"/>
            </a:pPr>
            <a:r>
              <a:rPr lang="zh-CN" altLang="en-US" sz="2400">
                <a:solidFill>
                  <a:schemeClr val="tx1"/>
                </a:solidFill>
                <a:sym typeface="+mn-ea"/>
              </a:rPr>
              <a:t>更重要的是，网络运营商及其客户都将有动力采用 RCS 的框架；而今天，运营商无法向支付更高服务等级费用的客户提供任何关于端到端带宽权利的保证，而有了 RCS，这样的保证就变得可行。</a:t>
            </a:r>
            <a:endParaRPr lang="zh-CN" altLang="en-US" sz="2400">
              <a:solidFill>
                <a:schemeClr val="tx1"/>
              </a:solidFill>
              <a:sym typeface="+mn-ea"/>
            </a:endParaRPr>
          </a:p>
          <a:p>
            <a:pPr marL="342900" indent="-342900" algn="l" fontAlgn="auto">
              <a:lnSpc>
                <a:spcPct val="120000"/>
              </a:lnSpc>
              <a:buClrTx/>
              <a:buSzTx/>
              <a:buFont typeface="Arial" panose="020B0604020202020204" pitchFamily="34" charset="0"/>
              <a:buChar char="•"/>
            </a:pPr>
            <a:r>
              <a:rPr lang="zh-CN" altLang="en-US" sz="2400">
                <a:solidFill>
                  <a:schemeClr val="tx1"/>
                </a:solidFill>
                <a:sym typeface="+mn-ea"/>
              </a:rPr>
              <a:t>类似地，虽然希望获得更好的端到端性能的客户今天可能会部署具有预留容量的专用广域网，但使用 RCS，他们可以以更低的成本购买其应用程序所需的带宽权利。</a:t>
            </a:r>
            <a:endParaRPr lang="zh-CN" altLang="en-US" sz="2400" b="0" i="0">
              <a:solidFill>
                <a:schemeClr val="tx1"/>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473710" y="950595"/>
            <a:ext cx="2366010" cy="665480"/>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原则1：相对权利</a:t>
            </a:r>
            <a:endParaRPr lang="zh-CN" altLang="en-US"/>
          </a:p>
        </p:txBody>
      </p:sp>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2.4 </a:t>
            </a:r>
            <a:r>
              <a:rPr sz="3600">
                <a:sym typeface="+mn-ea"/>
              </a:rPr>
              <a:t>实现</a:t>
            </a:r>
            <a:r>
              <a:rPr lang="en-US" altLang="zh-CN" sz="3600">
                <a:sym typeface="+mn-ea"/>
              </a:rPr>
              <a:t>CCAI</a:t>
            </a:r>
            <a:r>
              <a:rPr sz="3600">
                <a:sym typeface="+mn-ea"/>
              </a:rPr>
              <a:t>的三个重要原则</a:t>
            </a:r>
            <a:endParaRPr sz="3600" dirty="0"/>
          </a:p>
        </p:txBody>
      </p:sp>
      <p:sp>
        <p:nvSpPr>
          <p:cNvPr id="5" name="矩形 4"/>
          <p:cNvSpPr/>
          <p:nvPr>
            <p:custDataLst>
              <p:tags r:id="rId1"/>
            </p:custDataLst>
          </p:nvPr>
        </p:nvSpPr>
        <p:spPr>
          <a:xfrm>
            <a:off x="701040" y="1732915"/>
            <a:ext cx="10800715" cy="4092575"/>
          </a:xfrm>
          <a:prstGeom prst="rect">
            <a:avLst/>
          </a:prstGeom>
          <a:solidFill>
            <a:srgbClr val="FFFFFF"/>
          </a:solidFill>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pPr>
            <a:endParaRPr kumimoji="1" lang="zh-CN" altLang="en-US" sz="1600" b="1"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
        <p:nvSpPr>
          <p:cNvPr id="11" name="Title 6"/>
          <p:cNvSpPr txBox="1"/>
          <p:nvPr>
            <p:custDataLst>
              <p:tags r:id="rId2"/>
            </p:custDataLst>
          </p:nvPr>
        </p:nvSpPr>
        <p:spPr>
          <a:xfrm>
            <a:off x="856615" y="1742440"/>
            <a:ext cx="10527030" cy="4007485"/>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fontAlgn="auto">
              <a:lnSpc>
                <a:spcPct val="120000"/>
              </a:lnSpc>
              <a:buClrTx/>
              <a:buSzTx/>
              <a:buFont typeface="Arial" panose="020B0604020202020204" pitchFamily="34" charset="0"/>
              <a:buChar char="•"/>
            </a:pPr>
            <a:r>
              <a:rPr lang="zh-CN" altLang="en-US" sz="2400">
                <a:sym typeface="+mn-ea"/>
              </a:rPr>
              <a:t>相对权利的定义：带宽分配应基于用户与其网络服务提供商（ISP）之间的访问协议中定义的相对权利。这些权利通常以权重形式表示，反映了用户支付的服务费用和其期望的带宽份额。</a:t>
            </a:r>
            <a:endParaRPr lang="zh-CN" altLang="en-US" sz="2400"/>
          </a:p>
          <a:p>
            <a:pPr marL="342900" indent="-342900" algn="l" fontAlgn="auto">
              <a:lnSpc>
                <a:spcPct val="120000"/>
              </a:lnSpc>
              <a:buClrTx/>
              <a:buSzTx/>
              <a:buFont typeface="Arial" panose="020B0604020202020204" pitchFamily="34" charset="0"/>
              <a:buChar char="•"/>
            </a:pPr>
            <a:r>
              <a:rPr lang="zh-CN" altLang="en-US" sz="2400">
                <a:sym typeface="+mn-ea"/>
              </a:rPr>
              <a:t>拥塞时的执行：当网络拥塞时，网络应使用数据包的相对权利来决定丢弃哪些数据包。这意味着在拥塞情况下，网络根据用户访问协议中的权重来分配带宽，而不是根据数据包的绝对速率。</a:t>
            </a:r>
            <a:endParaRPr lang="zh-CN" altLang="en-US" sz="2400"/>
          </a:p>
          <a:p>
            <a:pPr marL="342900" indent="-342900" algn="l" fontAlgn="auto">
              <a:lnSpc>
                <a:spcPct val="120000"/>
              </a:lnSpc>
              <a:buClrTx/>
              <a:buSzTx/>
              <a:buFont typeface="Arial" panose="020B0604020202020204" pitchFamily="34" charset="0"/>
              <a:buChar char="•"/>
            </a:pPr>
            <a:r>
              <a:rPr lang="zh-CN" altLang="en-US" sz="2400">
                <a:sym typeface="+mn-ea"/>
              </a:rPr>
              <a:t>避免绝对速率保证：将带宽权利表示为保证的速率（即用户可以预期的端到端带宽的绝对水平）会大大减少统计复用，因此不切实际。相对权利允许网络在拥塞时灵活调整带宽分配，从而保持高效的统计复用。</a:t>
            </a:r>
            <a:endParaRPr lang="zh-CN" altLang="en-US" sz="2400" b="0" i="0">
              <a:solidFill>
                <a:schemeClr val="tx1"/>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473710" y="950595"/>
            <a:ext cx="2366010" cy="665480"/>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原则2：递归和遵循资金流向</a:t>
            </a:r>
            <a:endParaRPr lang="zh-CN" altLang="en-US"/>
          </a:p>
        </p:txBody>
      </p:sp>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2.4 </a:t>
            </a:r>
            <a:r>
              <a:rPr sz="3600">
                <a:sym typeface="+mn-ea"/>
              </a:rPr>
              <a:t>实现</a:t>
            </a:r>
            <a:r>
              <a:rPr lang="en-US" altLang="zh-CN" sz="3600">
                <a:sym typeface="+mn-ea"/>
              </a:rPr>
              <a:t>CCAI</a:t>
            </a:r>
            <a:r>
              <a:rPr sz="3600">
                <a:sym typeface="+mn-ea"/>
              </a:rPr>
              <a:t>的三个重要原则</a:t>
            </a:r>
            <a:endParaRPr sz="3600" dirty="0"/>
          </a:p>
        </p:txBody>
      </p:sp>
      <p:sp>
        <p:nvSpPr>
          <p:cNvPr id="5" name="矩形 4"/>
          <p:cNvSpPr/>
          <p:nvPr>
            <p:custDataLst>
              <p:tags r:id="rId1"/>
            </p:custDataLst>
          </p:nvPr>
        </p:nvSpPr>
        <p:spPr>
          <a:xfrm>
            <a:off x="701040" y="1732915"/>
            <a:ext cx="10800715" cy="4092575"/>
          </a:xfrm>
          <a:prstGeom prst="rect">
            <a:avLst/>
          </a:prstGeom>
          <a:solidFill>
            <a:srgbClr val="FFFFFF"/>
          </a:solidFill>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pPr>
            <a:endParaRPr kumimoji="1" lang="zh-CN" altLang="en-US" sz="1600" b="1"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
        <p:nvSpPr>
          <p:cNvPr id="11" name="Title 6"/>
          <p:cNvSpPr txBox="1"/>
          <p:nvPr>
            <p:custDataLst>
              <p:tags r:id="rId2"/>
            </p:custDataLst>
          </p:nvPr>
        </p:nvSpPr>
        <p:spPr>
          <a:xfrm>
            <a:off x="856615" y="1742440"/>
            <a:ext cx="10527030" cy="4007485"/>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fontAlgn="auto">
              <a:lnSpc>
                <a:spcPct val="120000"/>
              </a:lnSpc>
              <a:buClrTx/>
              <a:buSzTx/>
              <a:buFont typeface="Arial" panose="020B0604020202020204" pitchFamily="34" charset="0"/>
              <a:buChar char="•"/>
            </a:pPr>
            <a:r>
              <a:rPr lang="zh-CN" altLang="en-US" sz="2400">
                <a:sym typeface="+mn-ea"/>
              </a:rPr>
              <a:t>递归性质：访问协议是递归的，即数据包被端到端传递，因为发送者的运营商支付后续跳的运营商，后续跳的运营商支付再下一跳的运营商，等等。这种递归性质必须在网络管理拥塞的方式中发挥作用。</a:t>
            </a:r>
            <a:endParaRPr lang="zh-CN" altLang="en-US" sz="2400"/>
          </a:p>
          <a:p>
            <a:pPr marL="342900" indent="-342900" algn="l" fontAlgn="auto">
              <a:lnSpc>
                <a:spcPct val="120000"/>
              </a:lnSpc>
              <a:buClrTx/>
              <a:buSzTx/>
              <a:buFont typeface="Arial" panose="020B0604020202020204" pitchFamily="34" charset="0"/>
              <a:buChar char="•"/>
            </a:pPr>
            <a:r>
              <a:rPr lang="zh-CN" altLang="en-US" sz="2400">
                <a:sym typeface="+mn-ea"/>
              </a:rPr>
              <a:t>资金流向：资金从接收者的域流向该域的提供商，依此类推。这些域间安排对网络如何承载流量至关重要。因此，带宽分配应遵循资金流向，确保带宽分配与商业安排一致。</a:t>
            </a:r>
            <a:endParaRPr lang="zh-CN" altLang="en-US" sz="2400"/>
          </a:p>
          <a:p>
            <a:pPr marL="342900" indent="-342900" algn="l" fontAlgn="auto">
              <a:lnSpc>
                <a:spcPct val="120000"/>
              </a:lnSpc>
              <a:buClrTx/>
              <a:buSzTx/>
              <a:buFont typeface="Arial" panose="020B0604020202020204" pitchFamily="34" charset="0"/>
              <a:buChar char="•"/>
            </a:pPr>
            <a:r>
              <a:rPr lang="zh-CN" altLang="en-US" sz="2400">
                <a:sym typeface="+mn-ea"/>
              </a:rPr>
              <a:t>具体应用：在网络中，资金流向通常是从客户到提供商，再到更高层次的提供商。带宽分配应遵循这一流向，确保每个节点根据其上游或下游的商业安排来分配带宽。</a:t>
            </a:r>
            <a:endParaRPr lang="zh-CN" altLang="en-US" sz="2400" b="0" i="0">
              <a:solidFill>
                <a:schemeClr val="tx1"/>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473710" y="950595"/>
            <a:ext cx="2366010" cy="665480"/>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原则3：端点控制</a:t>
            </a:r>
            <a:endParaRPr lang="zh-CN" altLang="en-US"/>
          </a:p>
        </p:txBody>
      </p:sp>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2.4 </a:t>
            </a:r>
            <a:r>
              <a:rPr sz="3600">
                <a:sym typeface="+mn-ea"/>
              </a:rPr>
              <a:t>实现</a:t>
            </a:r>
            <a:r>
              <a:rPr lang="en-US" altLang="zh-CN" sz="3600">
                <a:sym typeface="+mn-ea"/>
              </a:rPr>
              <a:t>CCAI</a:t>
            </a:r>
            <a:r>
              <a:rPr sz="3600">
                <a:sym typeface="+mn-ea"/>
              </a:rPr>
              <a:t>的三个重要原则</a:t>
            </a:r>
            <a:endParaRPr sz="3600" dirty="0"/>
          </a:p>
        </p:txBody>
      </p:sp>
      <p:sp>
        <p:nvSpPr>
          <p:cNvPr id="5" name="矩形 4"/>
          <p:cNvSpPr/>
          <p:nvPr>
            <p:custDataLst>
              <p:tags r:id="rId1"/>
            </p:custDataLst>
          </p:nvPr>
        </p:nvSpPr>
        <p:spPr>
          <a:xfrm>
            <a:off x="701040" y="1732915"/>
            <a:ext cx="10800715" cy="4092575"/>
          </a:xfrm>
          <a:prstGeom prst="rect">
            <a:avLst/>
          </a:prstGeom>
          <a:solidFill>
            <a:srgbClr val="FFFFFF"/>
          </a:solidFill>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pPr>
            <a:endParaRPr kumimoji="1" lang="zh-CN" altLang="en-US" sz="1600" b="1"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
        <p:nvSpPr>
          <p:cNvPr id="11" name="Title 6"/>
          <p:cNvSpPr txBox="1"/>
          <p:nvPr>
            <p:custDataLst>
              <p:tags r:id="rId2"/>
            </p:custDataLst>
          </p:nvPr>
        </p:nvSpPr>
        <p:spPr>
          <a:xfrm>
            <a:off x="856615" y="1742440"/>
            <a:ext cx="10527030" cy="4007485"/>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fontAlgn="auto">
              <a:lnSpc>
                <a:spcPct val="120000"/>
              </a:lnSpc>
              <a:buClrTx/>
              <a:buSzTx/>
              <a:buFont typeface="Arial" panose="020B0604020202020204" pitchFamily="34" charset="0"/>
              <a:buChar char="•"/>
            </a:pPr>
            <a:r>
              <a:rPr lang="zh-CN" altLang="en-US" sz="2400">
                <a:sym typeface="+mn-ea"/>
              </a:rPr>
              <a:t>网络的角色：网络应负责确定每个流的总带宽分配，即在拥塞情况下，网络根据用户访问协议中的权重来分配带宽。</a:t>
            </a:r>
            <a:endParaRPr lang="zh-CN" altLang="en-US" sz="2400"/>
          </a:p>
          <a:p>
            <a:pPr marL="342900" indent="-342900" algn="l" fontAlgn="auto">
              <a:lnSpc>
                <a:spcPct val="120000"/>
              </a:lnSpc>
              <a:buClrTx/>
              <a:buSzTx/>
              <a:buFont typeface="Arial" panose="020B0604020202020204" pitchFamily="34" charset="0"/>
              <a:buChar char="•"/>
            </a:pPr>
            <a:r>
              <a:rPr lang="zh-CN" altLang="en-US" sz="2400">
                <a:sym typeface="+mn-ea"/>
              </a:rPr>
              <a:t>端点的角色：端点（发送者和接收者）应负责决定流的组成，即哪些具体的流量（如不同的应用程序或服务）使用该带宽。</a:t>
            </a:r>
            <a:endParaRPr lang="zh-CN" altLang="en-US" sz="2400"/>
          </a:p>
          <a:p>
            <a:pPr marL="342900" indent="-342900" algn="l" fontAlgn="auto">
              <a:lnSpc>
                <a:spcPct val="120000"/>
              </a:lnSpc>
              <a:buClrTx/>
              <a:buSzTx/>
              <a:buFont typeface="Arial" panose="020B0604020202020204" pitchFamily="34" charset="0"/>
              <a:buChar char="•"/>
            </a:pPr>
            <a:r>
              <a:rPr lang="zh-CN" altLang="en-US" sz="2400">
                <a:sym typeface="+mn-ea"/>
              </a:rPr>
              <a:t>遵循资金流向：决策应遵循资金流向，发送者决定哪些流量进入网络，接收者决定哪些流量退出网络。中间情况应由拥塞点的资金流决定。</a:t>
            </a:r>
            <a:endParaRPr lang="zh-CN" altLang="en-US" sz="2400"/>
          </a:p>
          <a:p>
            <a:pPr marL="342900" indent="-342900" algn="l" fontAlgn="auto">
              <a:lnSpc>
                <a:spcPct val="120000"/>
              </a:lnSpc>
              <a:buClrTx/>
              <a:buSzTx/>
              <a:buFont typeface="Arial" panose="020B0604020202020204" pitchFamily="34" charset="0"/>
              <a:buChar char="•"/>
            </a:pPr>
            <a:r>
              <a:rPr lang="zh-CN" altLang="en-US" sz="2400">
                <a:sym typeface="+mn-ea"/>
              </a:rPr>
              <a:t>避免零评级：由于“零评级”（即某些流量免费，其他流量收费）的危险，重要的是接收者，而不是发送者，决定他们接收哪些流量。这确保了带宽分配的公平性和透明性。</a:t>
            </a:r>
            <a:endParaRPr lang="zh-CN" altLang="en-US" sz="2400" b="0" i="0">
              <a:solidFill>
                <a:schemeClr val="tx1"/>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2.4 </a:t>
            </a:r>
            <a:r>
              <a:rPr sz="3600">
                <a:sym typeface="+mn-ea"/>
              </a:rPr>
              <a:t>实现</a:t>
            </a:r>
            <a:r>
              <a:rPr lang="en-US" altLang="zh-CN" sz="3600">
                <a:sym typeface="+mn-ea"/>
              </a:rPr>
              <a:t>CCAI</a:t>
            </a:r>
            <a:r>
              <a:rPr sz="3600">
                <a:sym typeface="+mn-ea"/>
              </a:rPr>
              <a:t>的三个重要原则</a:t>
            </a:r>
            <a:endParaRPr sz="3600" dirty="0"/>
          </a:p>
        </p:txBody>
      </p:sp>
      <p:pic>
        <p:nvPicPr>
          <p:cNvPr id="4" name="图片 3"/>
          <p:cNvPicPr>
            <a:picLocks noChangeAspect="1"/>
          </p:cNvPicPr>
          <p:nvPr/>
        </p:nvPicPr>
        <p:blipFill>
          <a:blip r:embed="rId1"/>
          <a:stretch>
            <a:fillRect/>
          </a:stretch>
        </p:blipFill>
        <p:spPr>
          <a:xfrm>
            <a:off x="333375" y="878840"/>
            <a:ext cx="7633970" cy="2901950"/>
          </a:xfrm>
          <a:prstGeom prst="rect">
            <a:avLst/>
          </a:prstGeom>
        </p:spPr>
      </p:pic>
      <p:pic>
        <p:nvPicPr>
          <p:cNvPr id="7" name="图片 6"/>
          <p:cNvPicPr>
            <a:picLocks noChangeAspect="1"/>
          </p:cNvPicPr>
          <p:nvPr/>
        </p:nvPicPr>
        <p:blipFill>
          <a:blip r:embed="rId2"/>
          <a:stretch>
            <a:fillRect/>
          </a:stretch>
        </p:blipFill>
        <p:spPr>
          <a:xfrm>
            <a:off x="5408930" y="3429000"/>
            <a:ext cx="6302375" cy="2582545"/>
          </a:xfrm>
          <a:prstGeom prst="rect">
            <a:avLst/>
          </a:prstGeom>
        </p:spPr>
      </p:pic>
      <p:sp>
        <p:nvSpPr>
          <p:cNvPr id="3" name="文本框 2"/>
          <p:cNvSpPr txBox="1"/>
          <p:nvPr/>
        </p:nvSpPr>
        <p:spPr>
          <a:xfrm>
            <a:off x="333375" y="3884930"/>
            <a:ext cx="5502910" cy="2245360"/>
          </a:xfrm>
          <a:prstGeom prst="rect">
            <a:avLst/>
          </a:prstGeom>
        </p:spPr>
        <p:txBody>
          <a:bodyPr wrap="square">
            <a:spAutoFit/>
          </a:bodyPr>
          <a:p>
            <a:pPr marL="0" indent="0"/>
            <a:r>
              <a:rPr lang="zh-CN" altLang="en-US" sz="2800" b="0" i="0" u="sng">
                <a:solidFill>
                  <a:srgbClr val="121212"/>
                </a:solidFill>
                <a:latin typeface="pf3-ffc00000000"/>
                <a:ea typeface="pf3-ffc00000000"/>
              </a:rPr>
              <a:t>实现CCA独立性（CCAI）需要满足以下三个原则，这些原则确保带宽分配既独立于拥塞控制算法（CCA）的选择，又与互联网的经济模型一致。</a:t>
            </a:r>
            <a:endParaRPr lang="zh-CN" altLang="en-US" sz="2800" b="0" i="0" u="sng">
              <a:solidFill>
                <a:srgbClr val="121212"/>
              </a:solidFill>
              <a:latin typeface="pf3-ffc00000000"/>
              <a:ea typeface="pf3-ffc00000000"/>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r>
              <a:rPr lang="en-US" altLang="zh-CN" sz="3600">
                <a:sym typeface="+mn-ea"/>
              </a:rPr>
              <a:t>2.5 RCS模型最终建立</a:t>
            </a:r>
            <a:endParaRPr lang="en-US" altLang="zh-CN" sz="3600"/>
          </a:p>
        </p:txBody>
      </p:sp>
      <p:sp>
        <p:nvSpPr>
          <p:cNvPr id="11" name="内容占位符 1"/>
          <p:cNvSpPr txBox="1"/>
          <p:nvPr/>
        </p:nvSpPr>
        <p:spPr>
          <a:xfrm>
            <a:off x="1606306" y="1940863"/>
            <a:ext cx="9100038" cy="3610708"/>
          </a:xfrm>
          <a:prstGeom prst="rect">
            <a:avLst/>
          </a:prstGeom>
        </p:spPr>
        <p:txBody>
          <a:bodyPr vert="horz" lIns="0" tIns="0" rIns="0" bIns="0" rtlCol="0">
            <a:normAutofit fontScale="6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lang="zh-CN" altLang="en-US" sz="4000">
                <a:sym typeface="+mn-ea"/>
              </a:rPr>
              <a:t>原则奠定了与互联网经济模型一致的权重和队列分配框架，称之为RCS。</a:t>
            </a:r>
            <a:r>
              <a:rPr lang="zh-CN" altLang="en-US" sz="4000">
                <a:sym typeface="+mn-ea"/>
              </a:rPr>
              <a:t>RCS是一种新的拥塞管理框架，旨在实现带宽分配的CCA独立性，即流量的带宽分配应独立于其使用的拥塞控制算法（CCA）。RCS通过递归地应用访问协议中的权重，并遵循资金流向，来实现这一目标。RCS的核心思想是确保所有合理的CCA在相同静态情况下获得相同的带宽，从而促进CCA的多样性和创新。</a:t>
            </a:r>
            <a:endParaRPr kumimoji="0" lang="zh-CN" altLang="en-US" sz="4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mn-ea"/>
            </a:endParaRPr>
          </a:p>
        </p:txBody>
      </p:sp>
      <p:sp>
        <p:nvSpPr>
          <p:cNvPr id="12" name="半闭框 11"/>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74"/>
          <p:cNvSpPr txBox="1"/>
          <p:nvPr/>
        </p:nvSpPr>
        <p:spPr>
          <a:xfrm>
            <a:off x="3980815" y="4222750"/>
            <a:ext cx="6056630" cy="102044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lang="zh-CN" altLang="en-US" sz="4400" kern="1200" dirty="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en-US" altLang="zh-CN">
                <a:sym typeface="+mn-ea"/>
              </a:rPr>
              <a:t>RCS框架的实现策略</a:t>
            </a:r>
            <a:endParaRPr kumimoji="0" sz="4400" b="0"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j-cs"/>
            </a:endParaRPr>
          </a:p>
        </p:txBody>
      </p:sp>
      <p:graphicFrame>
        <p:nvGraphicFramePr>
          <p:cNvPr id="24" name="图表 23"/>
          <p:cNvGraphicFramePr/>
          <p:nvPr/>
        </p:nvGraphicFramePr>
        <p:xfrm>
          <a:off x="1381561" y="3754939"/>
          <a:ext cx="2906485" cy="1937657"/>
        </p:xfrm>
        <a:graphic>
          <a:graphicData uri="http://schemas.openxmlformats.org/drawingml/2006/chart">
            <c:chart xmlns:c="http://schemas.openxmlformats.org/drawingml/2006/chart" xmlns:r="http://schemas.openxmlformats.org/officeDocument/2006/relationships" r:id="rId1"/>
          </a:graphicData>
        </a:graphic>
      </p:graphicFrame>
      <p:sp>
        <p:nvSpPr>
          <p:cNvPr id="25" name="椭圆 24"/>
          <p:cNvSpPr/>
          <p:nvPr/>
        </p:nvSpPr>
        <p:spPr>
          <a:xfrm>
            <a:off x="2414176" y="4099848"/>
            <a:ext cx="1247839" cy="1247839"/>
          </a:xfrm>
          <a:prstGeom prst="ellipse">
            <a:avLst/>
          </a:prstGeom>
          <a:solidFill>
            <a:srgbClr val="006C39"/>
          </a:solidFill>
          <a:ln w="12700" cap="flat" cmpd="sng" algn="ctr">
            <a:noFill/>
            <a:prstDash val="solid"/>
            <a:miter lim="800000"/>
          </a:ln>
          <a:effectLst>
            <a:outerShdw blurRad="101600" dist="38100" dir="5400000" algn="t" rotWithShape="0">
              <a:srgbClr val="E7E6E6">
                <a:lumMod val="50000"/>
                <a:alpha val="40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prstClr val="white"/>
                </a:solidFill>
                <a:effectLst>
                  <a:innerShdw blurRad="127000">
                    <a:prstClr val="white">
                      <a:lumMod val="50000"/>
                      <a:alpha val="85000"/>
                    </a:prstClr>
                  </a:innerShdw>
                </a:effectLst>
                <a:uLnTx/>
                <a:uFillTx/>
                <a:latin typeface="Century Gothic" panose="020B0502020202020204" pitchFamily="34" charset="0"/>
                <a:ea typeface="微软雅黑" panose="020B0503020204020204" pitchFamily="34" charset="-122"/>
                <a:cs typeface="+mn-ea"/>
                <a:sym typeface="+mn-lt"/>
              </a:rPr>
              <a:t>3</a:t>
            </a:r>
            <a:endParaRPr kumimoji="0" lang="en-US" altLang="zh-CN" sz="5400" b="1" i="0" u="none" strike="noStrike" kern="0" cap="none" spc="0" normalizeH="0" baseline="0" noProof="0" dirty="0">
              <a:ln>
                <a:noFill/>
              </a:ln>
              <a:solidFill>
                <a:prstClr val="white"/>
              </a:solidFill>
              <a:effectLst>
                <a:innerShdw blurRad="127000">
                  <a:prstClr val="white">
                    <a:lumMod val="50000"/>
                    <a:alpha val="85000"/>
                  </a:prstClr>
                </a:innerShdw>
              </a:effectLst>
              <a:uLnTx/>
              <a:uFillTx/>
              <a:latin typeface="Century Gothic" panose="020B0502020202020204" pitchFamily="34" charset="0"/>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r>
              <a:rPr lang="en-US" altLang="zh-CN" sz="3600"/>
              <a:t>3.1 RCS框架的实现策略</a:t>
            </a:r>
            <a:endParaRPr lang="zh-CN" altLang="en-US"/>
          </a:p>
        </p:txBody>
      </p:sp>
      <p:sp>
        <p:nvSpPr>
          <p:cNvPr id="11" name="矩形 10"/>
          <p:cNvSpPr/>
          <p:nvPr/>
        </p:nvSpPr>
        <p:spPr>
          <a:xfrm>
            <a:off x="1041400" y="1293252"/>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34266" y="1103729"/>
            <a:ext cx="2487168" cy="2554545"/>
          </a:xfrm>
          <a:prstGeom prst="rect">
            <a:avLst/>
          </a:prstGeom>
          <a:noFill/>
        </p:spPr>
        <p:txBody>
          <a:bodyPr wrap="square" lIns="0" tIns="0" rIns="0" bIns="0" rtlCol="0">
            <a:spAutoFit/>
          </a:bodyPr>
          <a:lstStyle/>
          <a:p>
            <a:pPr algn="l"/>
            <a:r>
              <a:rPr lang="zh-CN" altLang="en-US" sz="16600" spc="300" dirty="0">
                <a:solidFill>
                  <a:schemeClr val="accent1"/>
                </a:solidFill>
                <a:latin typeface="黑体" panose="02010609060101010101" pitchFamily="49" charset="-122"/>
                <a:ea typeface="黑体" panose="02010609060101010101" pitchFamily="49" charset="-122"/>
              </a:rPr>
              <a:t>“</a:t>
            </a:r>
            <a:endParaRPr lang="zh-CN" altLang="en-US" sz="16600" spc="300" dirty="0">
              <a:solidFill>
                <a:schemeClr val="accent1"/>
              </a:solidFill>
              <a:latin typeface="黑体" panose="02010609060101010101" pitchFamily="49" charset="-122"/>
              <a:ea typeface="黑体" panose="02010609060101010101" pitchFamily="49" charset="-122"/>
            </a:endParaRPr>
          </a:p>
        </p:txBody>
      </p:sp>
      <p:sp>
        <p:nvSpPr>
          <p:cNvPr id="13" name="文本框 12"/>
          <p:cNvSpPr txBox="1"/>
          <p:nvPr/>
        </p:nvSpPr>
        <p:spPr>
          <a:xfrm>
            <a:off x="1513840" y="3428757"/>
            <a:ext cx="9067800" cy="1200150"/>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en-US" altLang="zh-CN" sz="2000">
                <a:sym typeface="+mn-ea"/>
              </a:rPr>
              <a:t>1</a:t>
            </a:r>
            <a:r>
              <a:rPr lang="zh-CN" altLang="en-US" sz="2000">
                <a:sym typeface="+mn-ea"/>
              </a:rPr>
              <a:t>、从博弈论的角度分析问题</a:t>
            </a:r>
            <a:endParaRPr lang="zh-CN" altLang="en-US" sz="2000"/>
          </a:p>
          <a:p>
            <a:pPr algn="just"/>
            <a:r>
              <a:rPr lang="en-US" altLang="zh-CN" sz="2000">
                <a:sym typeface="+mn-ea"/>
              </a:rPr>
              <a:t>2</a:t>
            </a:r>
            <a:r>
              <a:rPr lang="zh-CN" altLang="en-US" sz="2000">
                <a:sym typeface="+mn-ea"/>
              </a:rPr>
              <a:t>、依靠</a:t>
            </a:r>
            <a:r>
              <a:rPr lang="en-US" altLang="zh-CN" sz="2000">
                <a:sym typeface="+mn-ea"/>
              </a:rPr>
              <a:t>混合整数线性规划(MILP)公式，确定是否存在多个博弈论均衡</a:t>
            </a:r>
            <a:r>
              <a:rPr lang="zh-CN" altLang="en-US" sz="2000">
                <a:sym typeface="+mn-ea"/>
              </a:rPr>
              <a:t>，</a:t>
            </a:r>
            <a:r>
              <a:rPr lang="en-US" altLang="zh-CN" sz="2000">
                <a:sym typeface="+mn-ea"/>
              </a:rPr>
              <a:t>确定合理的CCA是否会收敛到这些均衡。</a:t>
            </a:r>
            <a:endParaRPr lang="zh-CN" altLang="en-US" sz="2000" dirty="0"/>
          </a:p>
        </p:txBody>
      </p:sp>
      <p:sp>
        <p:nvSpPr>
          <p:cNvPr id="17" name="文本框 16"/>
          <p:cNvSpPr txBox="1"/>
          <p:nvPr/>
        </p:nvSpPr>
        <p:spPr>
          <a:xfrm>
            <a:off x="2277110" y="2083435"/>
            <a:ext cx="7081520" cy="812165"/>
          </a:xfrm>
          <a:prstGeom prst="rect">
            <a:avLst/>
          </a:prstGeom>
          <a:noFill/>
        </p:spPr>
        <p:txBody>
          <a:bodyPr wrap="square" lIns="0" tIns="0" rIns="0" bIns="0" rtlCol="0">
            <a:spAutoFit/>
          </a:bodyPr>
          <a:lstStyle/>
          <a:p>
            <a:pPr algn="ctr">
              <a:lnSpc>
                <a:spcPct val="120000"/>
              </a:lnSpc>
            </a:pPr>
            <a:r>
              <a:rPr lang="en-US" altLang="zh-CN" sz="4400" b="1" spc="300" dirty="0">
                <a:solidFill>
                  <a:schemeClr val="accent4"/>
                </a:solidFill>
                <a:latin typeface="+mn-ea"/>
              </a:rPr>
              <a:t>RCS</a:t>
            </a:r>
            <a:r>
              <a:rPr lang="zh-CN" altLang="en-US" sz="4400" b="1" spc="300" dirty="0">
                <a:solidFill>
                  <a:schemeClr val="accent4"/>
                </a:solidFill>
                <a:latin typeface="+mn-ea"/>
              </a:rPr>
              <a:t>是否实现了</a:t>
            </a:r>
            <a:r>
              <a:rPr lang="en-US" altLang="zh-CN" sz="4400" b="1" spc="300" dirty="0">
                <a:solidFill>
                  <a:schemeClr val="accent4"/>
                </a:solidFill>
                <a:latin typeface="+mn-ea"/>
              </a:rPr>
              <a:t>CCAI</a:t>
            </a:r>
            <a:endParaRPr lang="en-US" altLang="zh-CN" sz="4400" b="1" spc="300" dirty="0">
              <a:solidFill>
                <a:schemeClr val="accent4"/>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3.1 RCS框架的实现策略</a:t>
            </a:r>
            <a:endParaRPr lang="en-US" altLang="zh-CN" sz="3600"/>
          </a:p>
        </p:txBody>
      </p:sp>
      <p:sp>
        <p:nvSpPr>
          <p:cNvPr id="8" name="文本占位符 20"/>
          <p:cNvSpPr txBox="1"/>
          <p:nvPr/>
        </p:nvSpPr>
        <p:spPr>
          <a:xfrm>
            <a:off x="674077" y="5253790"/>
            <a:ext cx="10858500" cy="748228"/>
          </a:xfrm>
          <a:prstGeom prst="rect">
            <a:avLst/>
          </a:prstGeom>
        </p:spPr>
        <p:txBody>
          <a:bodyPr vert="horz" lIns="0" tIns="0" rIns="0" bIns="0" rtlCol="0">
            <a:normAutofit fontScale="70000"/>
          </a:bodyPr>
          <a:lstStyle>
            <a:lvl1pPr marL="0" marR="0" indent="0" algn="l" defTabSz="914400" rtl="0" eaLnBrk="1" fontAlgn="auto" latinLnBrk="0" hangingPunct="1">
              <a:lnSpc>
                <a:spcPct val="120000"/>
              </a:lnSpc>
              <a:spcBef>
                <a:spcPts val="1000"/>
              </a:spcBef>
              <a:spcAft>
                <a:spcPts val="0"/>
              </a:spcAft>
              <a:buClrTx/>
              <a:buSzTx/>
              <a:buFontTx/>
              <a:buNone/>
              <a:defRPr lang="zh-CN" altLang="en-US" sz="1800" kern="1200" spc="300" dirty="0" smtClean="0">
                <a:solidFill>
                  <a:schemeClr val="tx1">
                    <a:lumMod val="85000"/>
                    <a:lumOff val="15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altLang="zh-CN">
                <a:sym typeface="+mn-ea"/>
              </a:rPr>
              <a:t>     </a:t>
            </a:r>
            <a:r>
              <a:rPr>
                <a:sym typeface="+mn-ea"/>
              </a:rPr>
              <a:t>纳什均衡是博弈论中的核心概念，由美国数学家约翰</a:t>
            </a:r>
            <a:r>
              <a:rPr lang="en-US" altLang="zh-CN">
                <a:sym typeface="+mn-ea"/>
              </a:rPr>
              <a:t>·</a:t>
            </a:r>
            <a:r>
              <a:rPr>
                <a:sym typeface="+mn-ea"/>
              </a:rPr>
              <a:t>纳什提出。它描述了一种“稳定状态”，即在一个策略组合下，每个参与者位于同等地位，都没有动力单方面改变自己的策略，因为任何改变都不会使他们获得更高的收益。纳什均衡可以应用于多个领域，如经济学、政治学、心理学等，帮助分析参与者如何在考虑他人行为的基础上做出决策。</a:t>
            </a:r>
            <a:endParaRPr lang="zh-CN" altLang="en-US" dirty="0">
              <a:solidFill>
                <a:srgbClr val="000000">
                  <a:lumMod val="85000"/>
                  <a:lumOff val="15000"/>
                </a:srgbClr>
              </a:solidFill>
              <a:latin typeface="Arial" panose="020B0604020202020204"/>
            </a:endParaRPr>
          </a:p>
        </p:txBody>
      </p:sp>
      <p:sp>
        <p:nvSpPr>
          <p:cNvPr id="11" name="文本占位符 23"/>
          <p:cNvSpPr txBox="1"/>
          <p:nvPr/>
        </p:nvSpPr>
        <p:spPr>
          <a:xfrm>
            <a:off x="4347089" y="1201779"/>
            <a:ext cx="3489325" cy="3851998"/>
          </a:xfrm>
          <a:prstGeom prst="rect">
            <a:avLst/>
          </a:prstGeom>
          <a:solidFill>
            <a:schemeClr val="accent1"/>
          </a:solidFill>
          <a:ln>
            <a:noFill/>
          </a:ln>
        </p:spPr>
        <p:txBody>
          <a:bodyPr vert="horz" wrap="square" lIns="0" tIns="0" rIns="0" bIns="0" rtlCol="0" anchor="ctr" anchorCtr="0">
            <a:noAutofit/>
          </a:bodyPr>
          <a:lstStyle>
            <a:lvl1pPr marL="0" indent="0" algn="ctr" defTabSz="914400" rtl="0" eaLnBrk="1" latinLnBrk="0" hangingPunct="1">
              <a:lnSpc>
                <a:spcPct val="120000"/>
              </a:lnSpc>
              <a:spcBef>
                <a:spcPts val="0"/>
              </a:spcBef>
              <a:buFontTx/>
              <a:buNone/>
              <a:defRPr lang="zh-CN" altLang="en-US" sz="4000" kern="1200" spc="300" dirty="0" smtClean="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4000" b="0" i="0" u="none" strike="noStrike" kern="120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纳什均衡</a:t>
            </a:r>
            <a:endParaRPr kumimoji="0" lang="zh-CN" altLang="en-US" sz="4000" b="0" i="0" u="none" strike="noStrike" kern="120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1"/>
          <a:stretch>
            <a:fillRect/>
          </a:stretch>
        </p:blipFill>
        <p:spPr>
          <a:xfrm>
            <a:off x="620395" y="1299210"/>
            <a:ext cx="3572510" cy="3657600"/>
          </a:xfrm>
          <a:prstGeom prst="rect">
            <a:avLst/>
          </a:prstGeom>
        </p:spPr>
      </p:pic>
      <p:pic>
        <p:nvPicPr>
          <p:cNvPr id="4" name="图片 3"/>
          <p:cNvPicPr>
            <a:picLocks noChangeAspect="1"/>
          </p:cNvPicPr>
          <p:nvPr/>
        </p:nvPicPr>
        <p:blipFill>
          <a:blip r:embed="rId2"/>
          <a:stretch>
            <a:fillRect/>
          </a:stretch>
        </p:blipFill>
        <p:spPr>
          <a:xfrm>
            <a:off x="8108950" y="1202055"/>
            <a:ext cx="3423920" cy="395986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标题 1"/>
          <p:cNvSpPr>
            <a:spLocks noGrp="1"/>
          </p:cNvSpPr>
          <p:nvPr>
            <p:ph type="title"/>
          </p:nvPr>
        </p:nvSpPr>
        <p:spPr>
          <a:xfrm>
            <a:off x="1606550" y="289743"/>
            <a:ext cx="8643848" cy="589280"/>
          </a:xfrm>
        </p:spPr>
        <p:txBody>
          <a:bodyPr/>
          <a:p>
            <a:r>
              <a:rPr lang="en-US" altLang="zh-CN" sz="3600">
                <a:sym typeface="+mn-ea"/>
              </a:rPr>
              <a:t>3.1 RCS框架的实现策略</a:t>
            </a:r>
            <a:endParaRPr lang="en-US" altLang="zh-CN" sz="3600"/>
          </a:p>
        </p:txBody>
      </p:sp>
      <p:sp>
        <p:nvSpPr>
          <p:cNvPr id="35" name="矩形 34"/>
          <p:cNvSpPr/>
          <p:nvPr/>
        </p:nvSpPr>
        <p:spPr>
          <a:xfrm>
            <a:off x="442914" y="2496630"/>
            <a:ext cx="11270173" cy="2398426"/>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6174686" y="2636035"/>
            <a:ext cx="5418207" cy="2097890"/>
          </a:xfrm>
          <a:prstGeom prst="rect">
            <a:avLst/>
          </a:prstGeom>
          <a:noFill/>
          <a:ln>
            <a:solidFill>
              <a:schemeClr val="bg1">
                <a:lumMod val="85000"/>
                <a:alpha val="50000"/>
              </a:schemeClr>
            </a:solidFill>
          </a:ln>
        </p:spPr>
        <p:txBody>
          <a:bodyPr wrap="square" lIns="180000" tIns="180000" rIns="180000" bIns="180000" rtlCol="0" anchor="ctr" anchorCtr="0">
            <a:noAutofit/>
          </a:bodyPr>
          <a:lstStyle>
            <a:defPPr>
              <a:defRPr lang="zh-CN"/>
            </a:defPPr>
            <a:lvl1pPr>
              <a:lnSpc>
                <a:spcPct val="130000"/>
              </a:lnSpc>
              <a:defRPr spc="100">
                <a:solidFill>
                  <a:schemeClr val="tx1">
                    <a:lumMod val="75000"/>
                    <a:lumOff val="25000"/>
                  </a:schemeClr>
                </a:solidFill>
              </a:defRPr>
            </a:lvl1pPr>
          </a:lstStyle>
          <a:p>
            <a:pPr algn="just" eaLnBrk="1" hangingPunct="1"/>
            <a:r>
              <a:rPr lang="en-US" altLang="zh-CN">
                <a:solidFill>
                  <a:schemeClr val="bg1"/>
                </a:solidFill>
                <a:sym typeface="+mn-ea"/>
              </a:rPr>
              <a:t>      </a:t>
            </a:r>
            <a:r>
              <a:rPr lang="zh-CN" altLang="en-US">
                <a:solidFill>
                  <a:schemeClr val="bg1"/>
                </a:solidFill>
                <a:sym typeface="+mn-ea"/>
              </a:rPr>
              <a:t>斯塔克伯格均衡是博弈论和产业经济学中的一种均衡概念，参与者基于不对等的关系，用于描述在“领导者-追随者”市场中企业的行为。该概念由德国经济学家海因里希·冯·斯塔克伯格提出，适用于不对称的市场结构，尤其是垄断竞争和寡头市场。</a:t>
            </a:r>
            <a:endParaRPr lang="zh-CN" altLang="en-US" dirty="0">
              <a:solidFill>
                <a:schemeClr val="bg1"/>
              </a:solidFill>
              <a:sym typeface="+mn-ea"/>
            </a:endParaRPr>
          </a:p>
        </p:txBody>
      </p:sp>
      <p:sp>
        <p:nvSpPr>
          <p:cNvPr id="37" name="矩形: 圆角 93"/>
          <p:cNvSpPr/>
          <p:nvPr/>
        </p:nvSpPr>
        <p:spPr>
          <a:xfrm>
            <a:off x="6211455" y="1924534"/>
            <a:ext cx="3032502" cy="54375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zh-CN" altLang="en-US" sz="2400" b="1" dirty="0">
                <a:solidFill>
                  <a:schemeClr val="accent4"/>
                </a:solidFill>
                <a:latin typeface="+mj-ea"/>
                <a:ea typeface="+mj-ea"/>
              </a:rPr>
              <a:t>斯塔克伯格均衡</a:t>
            </a:r>
            <a:endParaRPr lang="zh-CN" altLang="en-US" sz="2400" b="1" dirty="0">
              <a:solidFill>
                <a:schemeClr val="accent4"/>
              </a:solidFill>
              <a:latin typeface="+mj-ea"/>
              <a:ea typeface="+mj-ea"/>
            </a:endParaRPr>
          </a:p>
        </p:txBody>
      </p:sp>
      <p:grpSp>
        <p:nvGrpSpPr>
          <p:cNvPr id="38" name="组合 37"/>
          <p:cNvGrpSpPr/>
          <p:nvPr/>
        </p:nvGrpSpPr>
        <p:grpSpPr>
          <a:xfrm>
            <a:off x="10811838" y="5034461"/>
            <a:ext cx="937250" cy="175081"/>
            <a:chOff x="10802319" y="5357813"/>
            <a:chExt cx="937250" cy="175081"/>
          </a:xfrm>
        </p:grpSpPr>
        <p:cxnSp>
          <p:nvCxnSpPr>
            <p:cNvPr id="39" name="直接连接符 38"/>
            <p:cNvCxnSpPr/>
            <p:nvPr/>
          </p:nvCxnSpPr>
          <p:spPr>
            <a:xfrm flipH="1">
              <a:off x="10802319"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0899951"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0997583"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1095215"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11192847"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11290479"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1388111"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485743"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1583375"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11681007" y="5357813"/>
              <a:ext cx="58562" cy="17508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p:nvSpPr>
        <p:spPr>
          <a:xfrm>
            <a:off x="11713087" y="2496631"/>
            <a:ext cx="36000" cy="23984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50" name="图片 49"/>
          <p:cNvPicPr/>
          <p:nvPr/>
        </p:nvPicPr>
        <p:blipFill>
          <a:blip r:embed="rId1"/>
          <a:stretch>
            <a:fillRect/>
          </a:stretch>
        </p:blipFill>
        <p:spPr>
          <a:xfrm>
            <a:off x="701358" y="2036763"/>
            <a:ext cx="3933824" cy="3514725"/>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r>
              <a:rPr lang="en-US" altLang="zh-CN" sz="3600">
                <a:sym typeface="+mn-ea"/>
              </a:rPr>
              <a:t>3.1 RCS框架的实现策略</a:t>
            </a:r>
            <a:endParaRPr lang="en-US" altLang="zh-CN" sz="3600"/>
          </a:p>
        </p:txBody>
      </p:sp>
      <p:sp>
        <p:nvSpPr>
          <p:cNvPr id="65" name="文本占位符 6"/>
          <p:cNvSpPr txBox="1"/>
          <p:nvPr>
            <p:custDataLst>
              <p:tags r:id="rId1"/>
            </p:custDataLst>
          </p:nvPr>
        </p:nvSpPr>
        <p:spPr>
          <a:xfrm>
            <a:off x="2617903" y="3441315"/>
            <a:ext cx="4212547" cy="421215"/>
          </a:xfrm>
          <a:prstGeom prst="rect">
            <a:avLst/>
          </a:prstGeom>
        </p:spPr>
        <p:txBody>
          <a:bodyPr vert="horz" lIns="0" tIns="0" rIns="0" bIns="0" rtlCol="0">
            <a:normAutofit fontScale="900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a:sym typeface="+mn-ea"/>
              </a:rPr>
              <a:t>博弈论分析</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66" name="文本框 65"/>
          <p:cNvSpPr txBox="1"/>
          <p:nvPr>
            <p:custDataLst>
              <p:tags r:id="rId2"/>
            </p:custDataLst>
          </p:nvPr>
        </p:nvSpPr>
        <p:spPr>
          <a:xfrm>
            <a:off x="1803997" y="3168341"/>
            <a:ext cx="348981" cy="738505"/>
          </a:xfrm>
          <a:prstGeom prst="rect">
            <a:avLst/>
          </a:prstGeom>
          <a:noFill/>
        </p:spPr>
        <p:txBody>
          <a:bodyPr wrap="square" lIns="0" tIns="0" rIns="0" bIns="0" rtlCol="0">
            <a:spAutoFit/>
          </a:bodyPr>
          <a:lstStyle/>
          <a:p>
            <a:pPr algn="l">
              <a:lnSpc>
                <a:spcPct val="120000"/>
              </a:lnSpc>
            </a:pPr>
            <a:r>
              <a:rPr lang="en-US" altLang="zh-CN" sz="4000" b="1" spc="300" dirty="0">
                <a:solidFill>
                  <a:schemeClr val="accent4"/>
                </a:solidFill>
                <a:latin typeface="+mn-ea"/>
              </a:rPr>
              <a:t>1</a:t>
            </a:r>
            <a:endParaRPr lang="zh-CN" altLang="en-US" sz="4400" b="1" spc="300" dirty="0">
              <a:solidFill>
                <a:schemeClr val="accent4"/>
              </a:solidFill>
              <a:latin typeface="+mn-ea"/>
            </a:endParaRPr>
          </a:p>
        </p:txBody>
      </p:sp>
      <p:cxnSp>
        <p:nvCxnSpPr>
          <p:cNvPr id="67" name="直接连接符 66"/>
          <p:cNvCxnSpPr/>
          <p:nvPr>
            <p:custDataLst>
              <p:tags r:id="rId3"/>
            </p:custDataLst>
          </p:nvPr>
        </p:nvCxnSpPr>
        <p:spPr>
          <a:xfrm flipH="1">
            <a:off x="2061297" y="3440850"/>
            <a:ext cx="287249" cy="466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9" name="文本占位符 6"/>
          <p:cNvSpPr txBox="1"/>
          <p:nvPr>
            <p:custDataLst>
              <p:tags r:id="rId4"/>
            </p:custDataLst>
          </p:nvPr>
        </p:nvSpPr>
        <p:spPr>
          <a:xfrm>
            <a:off x="2618105" y="5284470"/>
            <a:ext cx="8288020" cy="421005"/>
          </a:xfrm>
          <a:prstGeom prst="rect">
            <a:avLst/>
          </a:prstGeom>
        </p:spPr>
        <p:txBody>
          <a:bodyPr vert="horz" lIns="0" tIns="0" rIns="0" bIns="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a:ea typeface="+mn-lt"/>
                <a:cs typeface="+mn-lt"/>
                <a:sym typeface="+mn-ea"/>
              </a:rPr>
              <a:t>混合整数线性规划（MILP）和网络拓扑模型的结合</a:t>
            </a:r>
            <a:endParaRPr lang="zh-CN" altLang="en-US" sz="2400" b="1" dirty="0">
              <a:solidFill>
                <a:schemeClr val="accent1"/>
              </a:solidFill>
              <a:ea typeface="+mn-lt"/>
              <a:cs typeface="+mn-lt"/>
            </a:endParaRPr>
          </a:p>
          <a:p>
            <a:pPr marL="0" indent="0">
              <a:buNone/>
            </a:pPr>
            <a:endParaRPr lang="zh-CN" altLang="en-US" sz="1200" b="1" dirty="0">
              <a:solidFill>
                <a:schemeClr val="accent1"/>
              </a:solidFill>
              <a:ea typeface="+mn-lt"/>
              <a:cs typeface="+mn-lt"/>
            </a:endParaRPr>
          </a:p>
        </p:txBody>
      </p:sp>
      <p:sp>
        <p:nvSpPr>
          <p:cNvPr id="70" name="文本框 69"/>
          <p:cNvSpPr txBox="1"/>
          <p:nvPr>
            <p:custDataLst>
              <p:tags r:id="rId5"/>
            </p:custDataLst>
          </p:nvPr>
        </p:nvSpPr>
        <p:spPr>
          <a:xfrm>
            <a:off x="1803997" y="5125884"/>
            <a:ext cx="348981" cy="738505"/>
          </a:xfrm>
          <a:prstGeom prst="rect">
            <a:avLst/>
          </a:prstGeom>
          <a:noFill/>
        </p:spPr>
        <p:txBody>
          <a:bodyPr wrap="square" lIns="0" tIns="0" rIns="0" bIns="0" rtlCol="0">
            <a:spAutoFit/>
          </a:bodyPr>
          <a:lstStyle/>
          <a:p>
            <a:pPr algn="l">
              <a:lnSpc>
                <a:spcPct val="120000"/>
              </a:lnSpc>
            </a:pPr>
            <a:r>
              <a:rPr lang="en-US" altLang="zh-CN" sz="4000" b="1" spc="300" dirty="0">
                <a:solidFill>
                  <a:schemeClr val="accent4"/>
                </a:solidFill>
                <a:latin typeface="+mn-ea"/>
              </a:rPr>
              <a:t>2</a:t>
            </a:r>
            <a:endParaRPr lang="zh-CN" altLang="en-US" sz="4400" b="1" spc="300" dirty="0">
              <a:solidFill>
                <a:schemeClr val="accent4"/>
              </a:solidFill>
              <a:latin typeface="+mn-ea"/>
            </a:endParaRPr>
          </a:p>
        </p:txBody>
      </p:sp>
      <p:cxnSp>
        <p:nvCxnSpPr>
          <p:cNvPr id="71" name="直接连接符 70"/>
          <p:cNvCxnSpPr/>
          <p:nvPr>
            <p:custDataLst>
              <p:tags r:id="rId6"/>
            </p:custDataLst>
          </p:nvPr>
        </p:nvCxnSpPr>
        <p:spPr>
          <a:xfrm flipH="1">
            <a:off x="1954617" y="5432048"/>
            <a:ext cx="287249" cy="466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custDataLst>
              <p:tags r:id="rId7"/>
            </p:custDataLst>
          </p:nvPr>
        </p:nvCxnSpPr>
        <p:spPr>
          <a:xfrm>
            <a:off x="1509732" y="2780652"/>
            <a:ext cx="0" cy="131456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custDataLst>
              <p:tags r:id="rId8"/>
            </p:custDataLst>
          </p:nvPr>
        </p:nvCxnSpPr>
        <p:spPr>
          <a:xfrm>
            <a:off x="1500842" y="4827141"/>
            <a:ext cx="0" cy="131456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510030" y="1027430"/>
            <a:ext cx="9547860" cy="1938020"/>
          </a:xfrm>
          <a:prstGeom prst="rect">
            <a:avLst/>
          </a:prstGeom>
          <a:noFill/>
        </p:spPr>
        <p:txBody>
          <a:bodyPr wrap="square" rtlCol="0">
            <a:spAutoFit/>
          </a:bodyPr>
          <a:p>
            <a:r>
              <a:rPr lang="en-US" altLang="zh-CN" sz="2000">
                <a:sym typeface="+mn-ea"/>
              </a:rPr>
              <a:t>       </a:t>
            </a:r>
            <a:r>
              <a:rPr lang="zh-CN" altLang="en-US" sz="2000">
                <a:sym typeface="+mn-ea"/>
              </a:rPr>
              <a:t>为了验证递归拥塞分配（RCS）是否能够实现与拥塞控制算法无关的带宽分配独立性（CCAI），研究人员使用了博弈论分析、混合整数线性规划（MILP）和网络拓扑模型的结合。</a:t>
            </a:r>
            <a:r>
              <a:rPr lang="zh-CN" altLang="en-US" sz="2000" spc="150">
                <a:solidFill>
                  <a:srgbClr val="262626"/>
                </a:solidFill>
                <a:uFillTx/>
                <a:latin typeface="+mn-ea"/>
                <a:sym typeface="+mn-ea"/>
              </a:rPr>
              <a:t>我们将CCA带宽分配过程比作游戏，控制流的各个CCA是游戏的“玩家”。游戏准则由网络拓扑和带宽分配规则RCS定义。对于一个给定的游戏，我们对固定的带宽分配输入能够有固定输出。</a:t>
            </a:r>
            <a:endParaRPr lang="zh-CN" altLang="en-US" sz="2000">
              <a:sym typeface="+mn-ea"/>
            </a:endParaRPr>
          </a:p>
          <a:p>
            <a:endParaRPr lang="zh-CN" altLang="en-US" sz="2000"/>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3.1 RCS框架的实现策略</a:t>
            </a:r>
            <a:endParaRPr lang="en-US" altLang="zh-CN" sz="3600"/>
          </a:p>
        </p:txBody>
      </p:sp>
      <p:sp>
        <p:nvSpPr>
          <p:cNvPr id="11" name="矩形 10"/>
          <p:cNvSpPr/>
          <p:nvPr/>
        </p:nvSpPr>
        <p:spPr>
          <a:xfrm>
            <a:off x="1041400" y="1293252"/>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562100" y="3083952"/>
            <a:ext cx="9067800" cy="1600200"/>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en-US" altLang="zh-CN" sz="2000">
                <a:sym typeface="+mn-ea"/>
              </a:rPr>
              <a:t>     </a:t>
            </a:r>
            <a:r>
              <a:rPr lang="zh-CN" altLang="en-US" sz="2000">
                <a:sym typeface="+mn-ea"/>
              </a:rPr>
              <a:t>该部分将每个流量的拥塞控制算法（CCA）视为博弈中的“玩家”，这些玩家的策略是选择各自的发送率。该分析用于验证 RCS 能否在不同玩家策略下保持一致性和稳定性，避免个别流量通过激进策略获得额外带宽。</a:t>
            </a:r>
            <a:endParaRPr lang="zh-CN" altLang="en-US" sz="2000" dirty="0"/>
          </a:p>
        </p:txBody>
      </p:sp>
      <p:sp>
        <p:nvSpPr>
          <p:cNvPr id="17" name="文本框 16"/>
          <p:cNvSpPr txBox="1"/>
          <p:nvPr/>
        </p:nvSpPr>
        <p:spPr>
          <a:xfrm>
            <a:off x="3543300" y="2083435"/>
            <a:ext cx="4235450" cy="812165"/>
          </a:xfrm>
          <a:prstGeom prst="rect">
            <a:avLst/>
          </a:prstGeom>
          <a:noFill/>
        </p:spPr>
        <p:txBody>
          <a:bodyPr wrap="square" lIns="0" tIns="0" rIns="0" bIns="0" rtlCol="0">
            <a:spAutoFit/>
          </a:bodyPr>
          <a:lstStyle/>
          <a:p>
            <a:pPr algn="ctr">
              <a:lnSpc>
                <a:spcPct val="120000"/>
              </a:lnSpc>
            </a:pPr>
            <a:r>
              <a:rPr lang="zh-CN" altLang="en-US" sz="4400">
                <a:sym typeface="+mn-ea"/>
              </a:rPr>
              <a:t>①、博弈论分析</a:t>
            </a:r>
            <a:endParaRPr lang="zh-CN" altLang="en-US" sz="4400" b="1" spc="300" dirty="0">
              <a:solidFill>
                <a:schemeClr val="accent4"/>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3.1 RCS框架的实现策略</a:t>
            </a:r>
            <a:endParaRPr lang="en-US" altLang="zh-CN" sz="3600"/>
          </a:p>
        </p:txBody>
      </p:sp>
      <p:sp>
        <p:nvSpPr>
          <p:cNvPr id="5" name="矩形 4"/>
          <p:cNvSpPr/>
          <p:nvPr>
            <p:custDataLst>
              <p:tags r:id="rId1"/>
            </p:custDataLst>
          </p:nvPr>
        </p:nvSpPr>
        <p:spPr>
          <a:xfrm>
            <a:off x="701040" y="1828800"/>
            <a:ext cx="10800715" cy="3823970"/>
          </a:xfrm>
          <a:prstGeom prst="rect">
            <a:avLst/>
          </a:prstGeom>
          <a:solidFill>
            <a:srgbClr val="FFFFFF"/>
          </a:solidFill>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pPr>
            <a:endParaRPr kumimoji="1" lang="zh-CN" altLang="en-US" sz="1600" b="1"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
        <p:nvSpPr>
          <p:cNvPr id="11" name="Title 6"/>
          <p:cNvSpPr txBox="1"/>
          <p:nvPr>
            <p:custDataLst>
              <p:tags r:id="rId2"/>
            </p:custDataLst>
          </p:nvPr>
        </p:nvSpPr>
        <p:spPr>
          <a:xfrm>
            <a:off x="914400" y="2133617"/>
            <a:ext cx="10363276" cy="3352825"/>
          </a:xfrm>
          <a:prstGeom prst="rect">
            <a:avLst/>
          </a:prstGeom>
          <a:noFill/>
          <a:ln w="3175">
            <a:noFill/>
            <a:prstDash val="dash"/>
          </a:ln>
        </p:spPr>
        <p:txBody>
          <a:bodyPr wrap="square" lIns="63500" tIns="25400" rIns="63500" bIns="25400" anchor="t" anchorCtr="0">
            <a:normAutofit lnSpcReduction="1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6195" lvl="2" indent="0" algn="l" fontAlgn="ctr">
              <a:lnSpc>
                <a:spcPct val="130000"/>
              </a:lnSpc>
              <a:buClr>
                <a:schemeClr val="accent1"/>
              </a:buClr>
              <a:buSzPct val="90000"/>
              <a:buFont typeface="WPS-Bullets" pitchFamily="2" charset="0"/>
              <a:buNone/>
            </a:pPr>
            <a:r>
              <a:rPr lang="en-US" altLang="zh-CN" sz="2000" spc="150">
                <a:solidFill>
                  <a:srgbClr val="262626"/>
                </a:solidFill>
                <a:uFillTx/>
                <a:latin typeface="+mn-ea"/>
                <a:sym typeface="+mn-ea"/>
              </a:rPr>
              <a:t>     </a:t>
            </a:r>
            <a:r>
              <a:rPr lang="zh-CN" altLang="en-US" sz="2000" spc="150">
                <a:solidFill>
                  <a:srgbClr val="262626"/>
                </a:solidFill>
                <a:uFillTx/>
                <a:latin typeface="+mn-ea"/>
                <a:sym typeface="+mn-ea"/>
              </a:rPr>
              <a:t>如果存在一个纳什均衡，并且它也是唯一的斯塔克伯格均衡，那么无论如何游戏都只有一个稳定的均衡。如果存在与纳什均衡不同的斯塔克伯格均衡，或者存在多个纳什均衡(这意味着必须存在多个斯塔克伯格均衡)，那么斯塔克伯格领导者可以尝试操纵游戏，以实现最大化其自身吞吐量的结果。由于各个参与者都想达到自身的流量最大化，因此他们没有理由进行不同的不公平带宽分配，</a:t>
            </a:r>
            <a:r>
              <a:rPr lang="zh-CN" altLang="en-US" sz="2000">
                <a:sym typeface="+mn-ea"/>
              </a:rPr>
              <a:t>斯塔克伯格均衡和纳什均衡由于本质不同，在一般情况下会得出不同的结果，但是在这个</a:t>
            </a:r>
            <a:r>
              <a:rPr lang="en-US" altLang="zh-CN" sz="2000">
                <a:sym typeface="+mn-ea"/>
              </a:rPr>
              <a:t>“</a:t>
            </a:r>
            <a:r>
              <a:rPr lang="zh-CN" altLang="en-US" sz="2000">
                <a:sym typeface="+mn-ea"/>
              </a:rPr>
              <a:t>游戏</a:t>
            </a:r>
            <a:r>
              <a:rPr lang="en-US" altLang="zh-CN" sz="2000">
                <a:sym typeface="+mn-ea"/>
              </a:rPr>
              <a:t>”</a:t>
            </a:r>
            <a:r>
              <a:rPr lang="zh-CN" altLang="en-US" sz="2000">
                <a:sym typeface="+mn-ea"/>
              </a:rPr>
              <a:t>中可以视为达到共同的纳什均衡，大家的公平性是有保证的</a:t>
            </a:r>
            <a:r>
              <a:rPr lang="zh-CN" altLang="en-US" sz="2000" spc="150">
                <a:solidFill>
                  <a:srgbClr val="262626"/>
                </a:solidFill>
                <a:uFillTx/>
                <a:latin typeface="+mn-ea"/>
                <a:sym typeface="+mn-ea"/>
              </a:rPr>
              <a:t>。在不同的均衡模拟中，CCA代理收敛均达到单一平衡。</a:t>
            </a:r>
            <a:endParaRPr lang="zh-CN" altLang="en-US" sz="2000" spc="150">
              <a:solidFill>
                <a:srgbClr val="262626"/>
              </a:solidFill>
              <a:uFillTx/>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3.1 RCS框架的实现策略</a:t>
            </a:r>
            <a:endParaRPr lang="en-US" altLang="zh-CN" sz="3600"/>
          </a:p>
        </p:txBody>
      </p:sp>
      <p:sp>
        <p:nvSpPr>
          <p:cNvPr id="11" name="矩形 10"/>
          <p:cNvSpPr/>
          <p:nvPr/>
        </p:nvSpPr>
        <p:spPr>
          <a:xfrm>
            <a:off x="1041400" y="1293252"/>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562100" y="3083952"/>
            <a:ext cx="9067800" cy="1600200"/>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en-US" altLang="zh-CN" sz="2000">
                <a:sym typeface="+mn-ea"/>
              </a:rPr>
              <a:t>     </a:t>
            </a:r>
            <a:r>
              <a:rPr lang="zh-CN" altLang="en-US" sz="2000">
                <a:sym typeface="+mn-ea"/>
              </a:rPr>
              <a:t>研究人员使用了真实网络拓扑数据（如 CAIDA 数据集）生成的拓扑结构，以此模拟不同结构下的 RCS 行为，将其与</a:t>
            </a:r>
            <a:r>
              <a:rPr lang="en-US" altLang="zh-CN" sz="2000">
                <a:sym typeface="+mn-ea"/>
              </a:rPr>
              <a:t>MILP</a:t>
            </a:r>
            <a:r>
              <a:rPr lang="zh-CN" altLang="en-US" sz="2000">
                <a:sym typeface="+mn-ea"/>
              </a:rPr>
              <a:t>公式进行整合分析，通过 MILP 的解算，可以观察到在不同的拓扑下 RCS 能否实现稳定分配。</a:t>
            </a:r>
            <a:endParaRPr lang="zh-CN" altLang="en-US" sz="2000" dirty="0">
              <a:sym typeface="+mn-ea"/>
            </a:endParaRPr>
          </a:p>
        </p:txBody>
      </p:sp>
      <p:sp>
        <p:nvSpPr>
          <p:cNvPr id="17" name="文本框 16"/>
          <p:cNvSpPr txBox="1"/>
          <p:nvPr/>
        </p:nvSpPr>
        <p:spPr>
          <a:xfrm>
            <a:off x="1802130" y="2083435"/>
            <a:ext cx="8936990" cy="812165"/>
          </a:xfrm>
          <a:prstGeom prst="rect">
            <a:avLst/>
          </a:prstGeom>
          <a:noFill/>
        </p:spPr>
        <p:txBody>
          <a:bodyPr wrap="square" lIns="0" tIns="0" rIns="0" bIns="0" rtlCol="0">
            <a:spAutoFit/>
          </a:bodyPr>
          <a:lstStyle/>
          <a:p>
            <a:pPr algn="ctr">
              <a:lnSpc>
                <a:spcPct val="120000"/>
              </a:lnSpc>
            </a:pPr>
            <a:r>
              <a:rPr lang="zh-CN" altLang="en-US" sz="4400">
                <a:sym typeface="+mn-ea"/>
              </a:rPr>
              <a:t>②、MILP和</a:t>
            </a:r>
            <a:r>
              <a:rPr lang="zh-CN" altLang="en-US" sz="4400">
                <a:sym typeface="+mn-ea"/>
              </a:rPr>
              <a:t>网络拓扑模型</a:t>
            </a:r>
            <a:endParaRPr lang="zh-CN" altLang="en-US" sz="4400" b="1" spc="300" dirty="0">
              <a:solidFill>
                <a:schemeClr val="accent4"/>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3.1 RCS框架的实现策略</a:t>
            </a:r>
            <a:endParaRPr lang="en-US" altLang="zh-CN" sz="3600"/>
          </a:p>
        </p:txBody>
      </p:sp>
      <p:sp>
        <p:nvSpPr>
          <p:cNvPr id="8" name="矩形 7"/>
          <p:cNvSpPr/>
          <p:nvPr/>
        </p:nvSpPr>
        <p:spPr>
          <a:xfrm>
            <a:off x="442914" y="2496630"/>
            <a:ext cx="11270173" cy="2398426"/>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174686" y="2636035"/>
            <a:ext cx="5418207" cy="2097890"/>
          </a:xfrm>
          <a:prstGeom prst="rect">
            <a:avLst/>
          </a:prstGeom>
          <a:noFill/>
          <a:ln>
            <a:solidFill>
              <a:schemeClr val="bg1">
                <a:lumMod val="85000"/>
                <a:alpha val="50000"/>
              </a:schemeClr>
            </a:solidFill>
          </a:ln>
        </p:spPr>
        <p:txBody>
          <a:bodyPr wrap="square" lIns="180000" tIns="180000" rIns="180000" bIns="180000" rtlCol="0" anchor="ctr" anchorCtr="0">
            <a:noAutofit/>
          </a:bodyPr>
          <a:lstStyle>
            <a:defPPr>
              <a:defRPr lang="zh-CN"/>
            </a:defPPr>
            <a:lvl1pPr>
              <a:lnSpc>
                <a:spcPct val="130000"/>
              </a:lnSpc>
              <a:defRPr spc="100">
                <a:solidFill>
                  <a:schemeClr val="tx1">
                    <a:lumMod val="75000"/>
                    <a:lumOff val="25000"/>
                  </a:schemeClr>
                </a:solidFill>
              </a:defRPr>
            </a:lvl1pPr>
          </a:lstStyle>
          <a:p>
            <a:pPr algn="just" eaLnBrk="1" hangingPunct="1"/>
            <a:r>
              <a:rPr lang="en-US" altLang="zh-CN">
                <a:solidFill>
                  <a:schemeClr val="bg1"/>
                </a:solidFill>
                <a:sym typeface="+mn-ea"/>
              </a:rPr>
              <a:t>      </a:t>
            </a:r>
            <a:r>
              <a:rPr lang="zh-CN" altLang="en-US">
                <a:solidFill>
                  <a:schemeClr val="bg1"/>
                </a:solidFill>
                <a:sym typeface="+mn-ea"/>
              </a:rPr>
              <a:t>在随机模型中，网络的拓扑结构是通过随机生成的。在这个模型中，每个节点和链路是按照一定的概率随机分布的。这种模型的主要目的是模拟在没有任何结构化或现实世界约束的情况下，网络性能的表现。</a:t>
            </a:r>
            <a:endParaRPr lang="zh-CN" altLang="en-US" dirty="0">
              <a:solidFill>
                <a:schemeClr val="bg1"/>
              </a:solidFill>
              <a:sym typeface="+mn-ea"/>
            </a:endParaRPr>
          </a:p>
        </p:txBody>
      </p:sp>
      <p:sp>
        <p:nvSpPr>
          <p:cNvPr id="10" name="矩形: 圆角 93"/>
          <p:cNvSpPr/>
          <p:nvPr/>
        </p:nvSpPr>
        <p:spPr>
          <a:xfrm>
            <a:off x="6211570" y="1924685"/>
            <a:ext cx="4412615" cy="54356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zh-CN" altLang="en-US" sz="2400" b="1">
                <a:solidFill>
                  <a:schemeClr val="tx1"/>
                </a:solidFill>
                <a:sym typeface="+mn-ea"/>
              </a:rPr>
              <a:t>Random model.随机模型</a:t>
            </a:r>
            <a:endParaRPr lang="zh-CN" altLang="en-US" sz="2400" b="1" dirty="0">
              <a:solidFill>
                <a:schemeClr val="tx1"/>
              </a:solidFill>
              <a:latin typeface="+mj-ea"/>
              <a:ea typeface="+mj-ea"/>
              <a:sym typeface="+mn-ea"/>
            </a:endParaRPr>
          </a:p>
        </p:txBody>
      </p:sp>
      <p:grpSp>
        <p:nvGrpSpPr>
          <p:cNvPr id="11" name="组合 10"/>
          <p:cNvGrpSpPr/>
          <p:nvPr/>
        </p:nvGrpSpPr>
        <p:grpSpPr>
          <a:xfrm>
            <a:off x="10811838" y="5034461"/>
            <a:ext cx="937250" cy="175081"/>
            <a:chOff x="10802319" y="5357813"/>
            <a:chExt cx="937250" cy="175081"/>
          </a:xfrm>
        </p:grpSpPr>
        <p:cxnSp>
          <p:nvCxnSpPr>
            <p:cNvPr id="12" name="直接连接符 11"/>
            <p:cNvCxnSpPr/>
            <p:nvPr/>
          </p:nvCxnSpPr>
          <p:spPr>
            <a:xfrm flipH="1">
              <a:off x="10802319"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10899951"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10997583"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1095215"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1192847"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11290479"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11388111"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1485743"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11583375"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1681007" y="5357813"/>
              <a:ext cx="58562" cy="17508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11713087" y="2496631"/>
            <a:ext cx="36000" cy="23984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5" name="图片 4"/>
          <p:cNvPicPr>
            <a:picLocks noChangeAspect="1"/>
          </p:cNvPicPr>
          <p:nvPr/>
        </p:nvPicPr>
        <p:blipFill>
          <a:blip r:embed="rId1"/>
          <a:stretch>
            <a:fillRect/>
          </a:stretch>
        </p:blipFill>
        <p:spPr>
          <a:xfrm>
            <a:off x="906780" y="2294255"/>
            <a:ext cx="4657725" cy="2600960"/>
          </a:xfrm>
          <a:prstGeom prst="rect">
            <a:avLst/>
          </a:prstGeom>
        </p:spPr>
      </p:pic>
      <p:sp>
        <p:nvSpPr>
          <p:cNvPr id="3" name="文本框 2"/>
          <p:cNvSpPr txBox="1"/>
          <p:nvPr/>
        </p:nvSpPr>
        <p:spPr>
          <a:xfrm>
            <a:off x="1431290" y="1709420"/>
            <a:ext cx="4406900" cy="521970"/>
          </a:xfrm>
          <a:prstGeom prst="rect">
            <a:avLst/>
          </a:prstGeom>
          <a:noFill/>
        </p:spPr>
        <p:txBody>
          <a:bodyPr wrap="square" rtlCol="0">
            <a:spAutoFit/>
          </a:bodyPr>
          <a:p>
            <a:r>
              <a:rPr lang="en-US" altLang="zh-CN" sz="2800"/>
              <a:t>MILP</a:t>
            </a:r>
            <a:r>
              <a:rPr lang="zh-CN" altLang="en-US" sz="2800"/>
              <a:t>公式：</a:t>
            </a:r>
            <a:endParaRPr lang="zh-CN" altLang="en-US" sz="2800"/>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3.1 RCS框架的实现策略</a:t>
            </a:r>
            <a:endParaRPr lang="en-US" altLang="zh-CN" sz="3600"/>
          </a:p>
        </p:txBody>
      </p:sp>
      <p:sp>
        <p:nvSpPr>
          <p:cNvPr id="8" name="矩形 7"/>
          <p:cNvSpPr/>
          <p:nvPr/>
        </p:nvSpPr>
        <p:spPr>
          <a:xfrm>
            <a:off x="416560" y="2108200"/>
            <a:ext cx="11296650" cy="3562985"/>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080706" y="2791610"/>
            <a:ext cx="5418207" cy="2097890"/>
          </a:xfrm>
          <a:prstGeom prst="rect">
            <a:avLst/>
          </a:prstGeom>
          <a:noFill/>
          <a:ln>
            <a:solidFill>
              <a:schemeClr val="bg1">
                <a:lumMod val="85000"/>
                <a:alpha val="50000"/>
              </a:schemeClr>
            </a:solidFill>
          </a:ln>
        </p:spPr>
        <p:txBody>
          <a:bodyPr wrap="square" lIns="180000" tIns="180000" rIns="180000" bIns="180000" rtlCol="0" anchor="ctr" anchorCtr="0">
            <a:noAutofit/>
          </a:bodyPr>
          <a:lstStyle>
            <a:defPPr>
              <a:defRPr lang="zh-CN"/>
            </a:defPPr>
            <a:lvl1pPr>
              <a:lnSpc>
                <a:spcPct val="130000"/>
              </a:lnSpc>
              <a:defRPr spc="100">
                <a:solidFill>
                  <a:schemeClr val="tx1">
                    <a:lumMod val="75000"/>
                    <a:lumOff val="25000"/>
                  </a:schemeClr>
                </a:solidFill>
              </a:defRPr>
            </a:lvl1pPr>
          </a:lstStyle>
          <a:p>
            <a:pPr algn="just" eaLnBrk="1" hangingPunct="1"/>
            <a:r>
              <a:rPr lang="zh-CN" altLang="en-US">
                <a:solidFill>
                  <a:schemeClr val="bg1"/>
                </a:solidFill>
                <a:sym typeface="+mn-ea"/>
              </a:rPr>
              <a:t>CAIDA是指“Center for Applied Internet Data Analysis”（应用互联网数据分析中心），他们提供了互联网实际拓扑的样本数据。CAIDA-sampled model是基于CAIDA提供的网络拓扑数据，模拟互联网中实际存在的节点、链路以及其连接方式。因此，这个模型比随机模型更贴近真实的网络结构，能够提供更加现实的网络行为和性能分析。</a:t>
            </a:r>
            <a:endParaRPr lang="zh-CN" altLang="en-US" dirty="0">
              <a:solidFill>
                <a:schemeClr val="bg1"/>
              </a:solidFill>
              <a:sym typeface="+mn-ea"/>
            </a:endParaRPr>
          </a:p>
        </p:txBody>
      </p:sp>
      <p:sp>
        <p:nvSpPr>
          <p:cNvPr id="10" name="矩形: 圆角 93"/>
          <p:cNvSpPr/>
          <p:nvPr/>
        </p:nvSpPr>
        <p:spPr>
          <a:xfrm>
            <a:off x="5180965" y="1536065"/>
            <a:ext cx="6689090" cy="54356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zh-CN" altLang="en-US" sz="2400" b="1">
                <a:solidFill>
                  <a:schemeClr val="tx1"/>
                </a:solidFill>
                <a:sym typeface="+mn-ea"/>
              </a:rPr>
              <a:t>CAIDA-sampled model</a:t>
            </a:r>
            <a:r>
              <a:rPr lang="en-US" altLang="zh-CN" sz="2400" b="1">
                <a:solidFill>
                  <a:schemeClr val="tx1"/>
                </a:solidFill>
                <a:sym typeface="+mn-ea"/>
              </a:rPr>
              <a:t>.</a:t>
            </a:r>
            <a:r>
              <a:rPr lang="zh-CN" altLang="en-US" sz="2400" b="1">
                <a:solidFill>
                  <a:schemeClr val="tx1"/>
                </a:solidFill>
                <a:sym typeface="+mn-ea"/>
              </a:rPr>
              <a:t>CAIDA抽样模型</a:t>
            </a:r>
            <a:endParaRPr lang="zh-CN" altLang="en-US" sz="2400" b="1" dirty="0">
              <a:solidFill>
                <a:schemeClr val="tx1"/>
              </a:solidFill>
              <a:latin typeface="+mj-ea"/>
              <a:ea typeface="+mj-ea"/>
              <a:sym typeface="+mn-ea"/>
            </a:endParaRPr>
          </a:p>
        </p:txBody>
      </p:sp>
      <p:grpSp>
        <p:nvGrpSpPr>
          <p:cNvPr id="11" name="组合 10"/>
          <p:cNvGrpSpPr/>
          <p:nvPr/>
        </p:nvGrpSpPr>
        <p:grpSpPr>
          <a:xfrm>
            <a:off x="10811838" y="4645841"/>
            <a:ext cx="937250" cy="175081"/>
            <a:chOff x="10802319" y="5357813"/>
            <a:chExt cx="937250" cy="175081"/>
          </a:xfrm>
        </p:grpSpPr>
        <p:cxnSp>
          <p:nvCxnSpPr>
            <p:cNvPr id="12" name="直接连接符 11"/>
            <p:cNvCxnSpPr/>
            <p:nvPr/>
          </p:nvCxnSpPr>
          <p:spPr>
            <a:xfrm flipH="1">
              <a:off x="10802319"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10899951"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10997583"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1095215"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1192847"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11290479"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11388111"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1485743"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11583375" y="5357813"/>
              <a:ext cx="58562" cy="17508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1681007" y="5357813"/>
              <a:ext cx="58562" cy="17508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11713087" y="2108011"/>
            <a:ext cx="36000" cy="23984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5" name="图片 4"/>
          <p:cNvPicPr>
            <a:picLocks noChangeAspect="1"/>
          </p:cNvPicPr>
          <p:nvPr/>
        </p:nvPicPr>
        <p:blipFill>
          <a:blip r:embed="rId1"/>
          <a:stretch>
            <a:fillRect/>
          </a:stretch>
        </p:blipFill>
        <p:spPr>
          <a:xfrm>
            <a:off x="906780" y="1905635"/>
            <a:ext cx="4657725" cy="2600960"/>
          </a:xfrm>
          <a:prstGeom prst="rect">
            <a:avLst/>
          </a:prstGeom>
        </p:spPr>
      </p:pic>
      <p:sp>
        <p:nvSpPr>
          <p:cNvPr id="3" name="文本框 2"/>
          <p:cNvSpPr txBox="1"/>
          <p:nvPr/>
        </p:nvSpPr>
        <p:spPr>
          <a:xfrm>
            <a:off x="1431290" y="1320800"/>
            <a:ext cx="4406900" cy="521970"/>
          </a:xfrm>
          <a:prstGeom prst="rect">
            <a:avLst/>
          </a:prstGeom>
          <a:noFill/>
        </p:spPr>
        <p:txBody>
          <a:bodyPr wrap="square" rtlCol="0">
            <a:spAutoFit/>
          </a:bodyPr>
          <a:p>
            <a:r>
              <a:rPr lang="en-US" altLang="zh-CN" sz="2800"/>
              <a:t>MILP</a:t>
            </a:r>
            <a:r>
              <a:rPr lang="zh-CN" altLang="en-US" sz="2800"/>
              <a:t>公式：</a:t>
            </a:r>
            <a:endParaRPr lang="zh-CN" altLang="en-US" sz="2800"/>
          </a:p>
        </p:txBody>
      </p:sp>
      <p:pic>
        <p:nvPicPr>
          <p:cNvPr id="6" name="图片 5"/>
          <p:cNvPicPr>
            <a:picLocks noChangeAspect="1"/>
          </p:cNvPicPr>
          <p:nvPr/>
        </p:nvPicPr>
        <p:blipFill>
          <a:blip r:embed="rId2"/>
          <a:stretch>
            <a:fillRect/>
          </a:stretch>
        </p:blipFill>
        <p:spPr>
          <a:xfrm>
            <a:off x="812165" y="4506595"/>
            <a:ext cx="4846320" cy="12903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3.1 RCS框架的实现策略</a:t>
            </a:r>
            <a:endParaRPr lang="en-US" altLang="zh-CN" sz="3600"/>
          </a:p>
        </p:txBody>
      </p:sp>
      <p:sp>
        <p:nvSpPr>
          <p:cNvPr id="5" name="矩形 4"/>
          <p:cNvSpPr/>
          <p:nvPr>
            <p:custDataLst>
              <p:tags r:id="rId1"/>
            </p:custDataLst>
          </p:nvPr>
        </p:nvSpPr>
        <p:spPr>
          <a:xfrm>
            <a:off x="701040" y="1828800"/>
            <a:ext cx="10800715" cy="3823970"/>
          </a:xfrm>
          <a:prstGeom prst="rect">
            <a:avLst/>
          </a:prstGeom>
          <a:solidFill>
            <a:srgbClr val="FFFFFF"/>
          </a:solidFill>
          <a:ln>
            <a:noFill/>
          </a:ln>
          <a:effectLst>
            <a:outerShdw blurRad="127000" dist="38100" dir="5400000" algn="t" rotWithShape="0">
              <a:schemeClr val="dk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pPr>
            <a:endParaRPr kumimoji="1" lang="zh-CN" altLang="en-US" sz="1600" b="1"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
        <p:nvSpPr>
          <p:cNvPr id="11" name="Title 6"/>
          <p:cNvSpPr txBox="1"/>
          <p:nvPr>
            <p:custDataLst>
              <p:tags r:id="rId2"/>
            </p:custDataLst>
          </p:nvPr>
        </p:nvSpPr>
        <p:spPr>
          <a:xfrm>
            <a:off x="914400" y="2133617"/>
            <a:ext cx="10363276" cy="3352825"/>
          </a:xfrm>
          <a:prstGeom prst="rect">
            <a:avLst/>
          </a:prstGeom>
          <a:noFill/>
          <a:ln w="3175">
            <a:noFill/>
            <a:prstDash val="dash"/>
          </a:ln>
        </p:spPr>
        <p:txBody>
          <a:bodyPr wrap="square" lIns="63500" tIns="25400" rIns="63500" bIns="25400" anchor="t" anchorCtr="0">
            <a:normAutofit lnSpcReduction="1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6195" lvl="2" indent="0" algn="l" fontAlgn="ctr">
              <a:lnSpc>
                <a:spcPct val="130000"/>
              </a:lnSpc>
              <a:buClr>
                <a:schemeClr val="accent1"/>
              </a:buClr>
              <a:buSzPct val="90000"/>
              <a:buFont typeface="WPS-Bullets" pitchFamily="2" charset="0"/>
              <a:buNone/>
            </a:pPr>
            <a:r>
              <a:rPr lang="en-US" altLang="zh-CN" sz="2000">
                <a:sym typeface="+mn-ea"/>
              </a:rPr>
              <a:t>       </a:t>
            </a:r>
            <a:r>
              <a:rPr lang="zh-CN" altLang="en-US" sz="2000">
                <a:sym typeface="+mn-ea"/>
              </a:rPr>
              <a:t>MILP 用于验证是否存在单一稳定的均衡点，并模拟不同网络拓扑下的带宽分配，它的设置包括流量的权重和约束条件，如链路容量、流量路径等，以确定是否存在唯一的 Nash 或 Stackelberg 均衡点。本文的研究人员使用了真实网络拓扑数据（如 CAIDA 数据集）生成的拓扑结构，以此模拟不同结构下的 RCS 行为。通过在多种拓扑结构上应用 RCS 模型并与真实数据结合，验证了 RCS 是否能实现 CCA 独立性并确保公平分配。拓扑模型中添加了权重和约束条件，以反映不同链路的负载和流量的合理性。</a:t>
            </a:r>
            <a:endParaRPr lang="zh-CN" altLang="en-US" sz="2000" spc="150">
              <a:solidFill>
                <a:srgbClr val="262626"/>
              </a:solidFill>
              <a:uFillTx/>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3.1 RCS框架的实现策略</a:t>
            </a:r>
            <a:endParaRPr lang="en-US" altLang="zh-CN" sz="3600"/>
          </a:p>
        </p:txBody>
      </p:sp>
      <p:sp>
        <p:nvSpPr>
          <p:cNvPr id="11" name="矩形 10"/>
          <p:cNvSpPr/>
          <p:nvPr/>
        </p:nvSpPr>
        <p:spPr>
          <a:xfrm>
            <a:off x="1041400" y="1293252"/>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562100" y="2896627"/>
            <a:ext cx="9067800" cy="1600200"/>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r>
              <a:rPr lang="en-US" altLang="zh-CN" sz="2000">
                <a:sym typeface="+mn-ea"/>
              </a:rPr>
              <a:t>    </a:t>
            </a:r>
            <a:r>
              <a:rPr lang="zh-CN" altLang="en-US" sz="2000">
                <a:sym typeface="+mn-ea"/>
              </a:rPr>
              <a:t>通过以上方法的结合，研究人员得出结论：RCS 可以在绝大多数场景下实现 CCA 独立性，确保不同的拥塞控制算法在相同条件下不会影响最终的带宽分配。这种分析方法为 RCS 的稳定性和适用性提供了理论支持。</a:t>
            </a:r>
            <a:endParaRPr lang="zh-CN" altLang="en-US" sz="2000" dirty="0"/>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74"/>
          <p:cNvSpPr txBox="1"/>
          <p:nvPr/>
        </p:nvSpPr>
        <p:spPr>
          <a:xfrm>
            <a:off x="3980815" y="4222750"/>
            <a:ext cx="6056630" cy="102044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lang="zh-CN" altLang="en-US" sz="4400" kern="1200" dirty="0">
                <a:solidFill>
                  <a:schemeClr val="tx1"/>
                </a:solidFill>
                <a:latin typeface="+mj-lt"/>
                <a:ea typeface="+mj-ea"/>
                <a:cs typeface="+mj-cs"/>
              </a:defRPr>
            </a:lvl1pPr>
          </a:lstStyle>
          <a:p>
            <a:pPr algn="l">
              <a:buClrTx/>
              <a:buSzTx/>
              <a:buFontTx/>
            </a:pPr>
            <a:r>
              <a:rPr lang="en-US" altLang="zh-CN">
                <a:sym typeface="+mn-ea"/>
              </a:rPr>
              <a:t>实验实施与总结</a:t>
            </a:r>
            <a:endParaRPr kumimoji="0" sz="4400" b="0"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j-cs"/>
            </a:endParaRPr>
          </a:p>
        </p:txBody>
      </p:sp>
      <p:graphicFrame>
        <p:nvGraphicFramePr>
          <p:cNvPr id="24" name="图表 23"/>
          <p:cNvGraphicFramePr/>
          <p:nvPr/>
        </p:nvGraphicFramePr>
        <p:xfrm>
          <a:off x="1381561" y="3754939"/>
          <a:ext cx="2906485" cy="1937657"/>
        </p:xfrm>
        <a:graphic>
          <a:graphicData uri="http://schemas.openxmlformats.org/drawingml/2006/chart">
            <c:chart xmlns:c="http://schemas.openxmlformats.org/drawingml/2006/chart" xmlns:r="http://schemas.openxmlformats.org/officeDocument/2006/relationships" r:id="rId1"/>
          </a:graphicData>
        </a:graphic>
      </p:graphicFrame>
      <p:sp>
        <p:nvSpPr>
          <p:cNvPr id="25" name="椭圆 24"/>
          <p:cNvSpPr/>
          <p:nvPr/>
        </p:nvSpPr>
        <p:spPr>
          <a:xfrm>
            <a:off x="2414176" y="4099848"/>
            <a:ext cx="1247839" cy="1247839"/>
          </a:xfrm>
          <a:prstGeom prst="ellipse">
            <a:avLst/>
          </a:prstGeom>
          <a:solidFill>
            <a:srgbClr val="006C39"/>
          </a:solidFill>
          <a:ln w="12700" cap="flat" cmpd="sng" algn="ctr">
            <a:noFill/>
            <a:prstDash val="solid"/>
            <a:miter lim="800000"/>
          </a:ln>
          <a:effectLst>
            <a:outerShdw blurRad="101600" dist="38100" dir="5400000" algn="t" rotWithShape="0">
              <a:srgbClr val="E7E6E6">
                <a:lumMod val="50000"/>
                <a:alpha val="40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prstClr val="white"/>
                </a:solidFill>
                <a:effectLst>
                  <a:innerShdw blurRad="127000">
                    <a:prstClr val="white">
                      <a:lumMod val="50000"/>
                      <a:alpha val="85000"/>
                    </a:prstClr>
                  </a:innerShdw>
                </a:effectLst>
                <a:uLnTx/>
                <a:uFillTx/>
                <a:latin typeface="Century Gothic" panose="020B0502020202020204" pitchFamily="34" charset="0"/>
                <a:ea typeface="微软雅黑" panose="020B0503020204020204" pitchFamily="34" charset="-122"/>
                <a:cs typeface="+mn-ea"/>
                <a:sym typeface="+mn-lt"/>
              </a:rPr>
              <a:t>4</a:t>
            </a:r>
            <a:endParaRPr kumimoji="0" lang="en-US" altLang="zh-CN" sz="5400" b="1" i="0" u="none" strike="noStrike" kern="0" cap="none" spc="0" normalizeH="0" baseline="0" noProof="0" dirty="0">
              <a:ln>
                <a:noFill/>
              </a:ln>
              <a:solidFill>
                <a:prstClr val="white"/>
              </a:solidFill>
              <a:effectLst>
                <a:innerShdw blurRad="127000">
                  <a:prstClr val="white">
                    <a:lumMod val="50000"/>
                    <a:alpha val="85000"/>
                  </a:prstClr>
                </a:innerShdw>
              </a:effectLst>
              <a:uLnTx/>
              <a:uFillTx/>
              <a:latin typeface="Century Gothic" panose="020B0502020202020204" pitchFamily="34" charset="0"/>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p:nvPr>
            <p:ph type="title"/>
          </p:nvPr>
        </p:nvSpPr>
        <p:spPr>
          <a:xfrm>
            <a:off x="1606550" y="289743"/>
            <a:ext cx="8643848" cy="589280"/>
          </a:xfrm>
        </p:spPr>
        <p:txBody>
          <a:bodyPr/>
          <a:p>
            <a:pPr algn="l">
              <a:buClrTx/>
              <a:buSzTx/>
              <a:buFontTx/>
            </a:pPr>
            <a:r>
              <a:rPr lang="en-US" altLang="zh-CN" sz="3600">
                <a:sym typeface="+mn-ea"/>
              </a:rPr>
              <a:t>4.1 实验实施与总结</a:t>
            </a:r>
            <a:endParaRPr lang="en-US" altLang="zh-CN" sz="3600"/>
          </a:p>
        </p:txBody>
      </p:sp>
      <p:sp>
        <p:nvSpPr>
          <p:cNvPr id="68" name="圆角矩形 3"/>
          <p:cNvSpPr/>
          <p:nvPr>
            <p:custDataLst>
              <p:tags r:id="rId1"/>
            </p:custDataLst>
          </p:nvPr>
        </p:nvSpPr>
        <p:spPr>
          <a:xfrm>
            <a:off x="884238" y="1136015"/>
            <a:ext cx="3092581" cy="4585991"/>
          </a:xfrm>
          <a:prstGeom prst="roundRect">
            <a:avLst>
              <a:gd name="adj" fmla="val 6621"/>
            </a:avLst>
          </a:prstGeom>
          <a:solidFill>
            <a:srgbClr val="FFFFFF"/>
          </a:solidFill>
          <a:ln>
            <a:solidFill>
              <a:schemeClr val="accent1"/>
            </a:solidFill>
          </a:ln>
          <a:effectLst>
            <a:outerShdw dist="88900" dir="2700000" sx="100500" sy="100500" algn="tl" rotWithShape="0">
              <a:schemeClr val="accent1">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316800" tIns="0" rIns="315151" bIns="1512000" numCol="1" spcCol="0" rtlCol="0" fromWordArt="0" anchor="ctr" anchorCtr="0" forceAA="0" compatLnSpc="1">
            <a:noAutofit/>
          </a:bodyPr>
          <a:p>
            <a:pPr lvl="0" algn="just">
              <a:lnSpc>
                <a:spcPct val="130000"/>
              </a:lnSpc>
              <a:buClrTx/>
              <a:buSzTx/>
              <a:buFontTx/>
            </a:pPr>
            <a:endParaRPr lang="zh-CN" altLang="zh-CN" sz="2400" dirty="0">
              <a:solidFill>
                <a:srgbClr val="262626"/>
              </a:solidFill>
              <a:latin typeface="+mn-ea"/>
              <a:cs typeface="+mn-ea"/>
              <a:sym typeface="+mn-ea"/>
            </a:endParaRPr>
          </a:p>
          <a:p>
            <a:pPr lvl="0" algn="just">
              <a:lnSpc>
                <a:spcPct val="130000"/>
              </a:lnSpc>
              <a:buClrTx/>
              <a:buSzTx/>
              <a:buFontTx/>
            </a:pPr>
            <a:r>
              <a:rPr lang="zh-CN" altLang="zh-CN" sz="2400" dirty="0">
                <a:solidFill>
                  <a:srgbClr val="262626"/>
                </a:solidFill>
                <a:latin typeface="+mn-ea"/>
                <a:cs typeface="+mn-ea"/>
                <a:sym typeface="+mn-ea"/>
              </a:rPr>
              <a:t>目的：确定RCS带宽分配的实现是否为现实世界的CCA实现提供了CCAI</a:t>
            </a:r>
            <a:endParaRPr lang="zh-CN" altLang="zh-CN" sz="2400" dirty="0">
              <a:solidFill>
                <a:srgbClr val="262626"/>
              </a:solidFill>
              <a:latin typeface="+mn-ea"/>
              <a:cs typeface="+mn-ea"/>
              <a:sym typeface="+mn-ea"/>
            </a:endParaRPr>
          </a:p>
        </p:txBody>
      </p:sp>
      <p:sp>
        <p:nvSpPr>
          <p:cNvPr id="69" name="圆角矩形 3"/>
          <p:cNvSpPr/>
          <p:nvPr>
            <p:custDataLst>
              <p:tags r:id="rId2"/>
            </p:custDataLst>
          </p:nvPr>
        </p:nvSpPr>
        <p:spPr>
          <a:xfrm>
            <a:off x="4550093" y="1136015"/>
            <a:ext cx="3092581" cy="4585991"/>
          </a:xfrm>
          <a:prstGeom prst="roundRect">
            <a:avLst>
              <a:gd name="adj" fmla="val 6621"/>
            </a:avLst>
          </a:prstGeom>
          <a:solidFill>
            <a:srgbClr val="FFFFFF"/>
          </a:solidFill>
          <a:ln>
            <a:solidFill>
              <a:schemeClr val="accent2"/>
            </a:solidFill>
          </a:ln>
          <a:effectLst>
            <a:outerShdw dist="88900" dir="2700000" sx="100500" sy="100500" algn="tl" rotWithShape="0">
              <a:schemeClr val="accent2">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316800" tIns="0" rIns="315151" bIns="1512000" numCol="1" spcCol="0" rtlCol="0" fromWordArt="0" anchor="ctr" anchorCtr="0" forceAA="0" compatLnSpc="1">
            <a:noAutofit/>
          </a:bodyPr>
          <a:p>
            <a:pPr lvl="0" algn="just">
              <a:lnSpc>
                <a:spcPct val="130000"/>
              </a:lnSpc>
              <a:buClrTx/>
              <a:buSzTx/>
              <a:buFontTx/>
            </a:pPr>
            <a:endParaRPr lang="zh-CN" altLang="zh-CN" sz="2400" dirty="0">
              <a:solidFill>
                <a:srgbClr val="262626"/>
              </a:solidFill>
              <a:latin typeface="+mn-ea"/>
              <a:cs typeface="+mn-ea"/>
              <a:sym typeface="+mn-ea"/>
            </a:endParaRPr>
          </a:p>
          <a:p>
            <a:pPr lvl="0" algn="just">
              <a:lnSpc>
                <a:spcPct val="130000"/>
              </a:lnSpc>
              <a:buClrTx/>
              <a:buSzTx/>
              <a:buFontTx/>
            </a:pPr>
            <a:r>
              <a:rPr lang="zh-CN" altLang="zh-CN" sz="2400" dirty="0">
                <a:solidFill>
                  <a:srgbClr val="262626"/>
                </a:solidFill>
                <a:latin typeface="+mn-ea"/>
                <a:cs typeface="+mn-ea"/>
                <a:sym typeface="+mn-ea"/>
              </a:rPr>
              <a:t>介绍</a:t>
            </a:r>
            <a:r>
              <a:rPr lang="en-US" altLang="zh-CN" sz="2400" dirty="0">
                <a:solidFill>
                  <a:srgbClr val="262626"/>
                </a:solidFill>
                <a:latin typeface="+mn-ea"/>
                <a:cs typeface="+mn-ea"/>
                <a:sym typeface="+mn-ea"/>
              </a:rPr>
              <a:t>RCS</a:t>
            </a:r>
            <a:r>
              <a:rPr lang="zh-CN" altLang="en-US" sz="2400" dirty="0">
                <a:solidFill>
                  <a:srgbClr val="262626"/>
                </a:solidFill>
                <a:latin typeface="+mn-ea"/>
                <a:cs typeface="+mn-ea"/>
                <a:sym typeface="+mn-ea"/>
              </a:rPr>
              <a:t>框架的内部算法</a:t>
            </a:r>
            <a:r>
              <a:rPr lang="zh-CN" altLang="zh-CN" sz="2400" dirty="0">
                <a:solidFill>
                  <a:srgbClr val="262626"/>
                </a:solidFill>
                <a:latin typeface="+mn-ea"/>
                <a:cs typeface="+mn-ea"/>
                <a:sym typeface="+mn-ea"/>
              </a:rPr>
              <a:t>：HDWRR：层次化亏空加权轮转调度算法</a:t>
            </a:r>
            <a:endParaRPr lang="zh-CN" altLang="zh-CN" sz="2400" dirty="0">
              <a:solidFill>
                <a:srgbClr val="262626"/>
              </a:solidFill>
              <a:latin typeface="+mn-ea"/>
              <a:cs typeface="+mn-ea"/>
              <a:sym typeface="+mn-ea"/>
            </a:endParaRPr>
          </a:p>
        </p:txBody>
      </p:sp>
      <p:sp>
        <p:nvSpPr>
          <p:cNvPr id="72" name="圆角矩形 3"/>
          <p:cNvSpPr/>
          <p:nvPr>
            <p:custDataLst>
              <p:tags r:id="rId3"/>
            </p:custDataLst>
          </p:nvPr>
        </p:nvSpPr>
        <p:spPr>
          <a:xfrm>
            <a:off x="8215948" y="1136015"/>
            <a:ext cx="3092581" cy="4585991"/>
          </a:xfrm>
          <a:prstGeom prst="roundRect">
            <a:avLst>
              <a:gd name="adj" fmla="val 6621"/>
            </a:avLst>
          </a:prstGeom>
          <a:solidFill>
            <a:srgbClr val="FFFFFF"/>
          </a:solidFill>
          <a:ln>
            <a:solidFill>
              <a:schemeClr val="accent1"/>
            </a:solidFill>
          </a:ln>
          <a:effectLst>
            <a:outerShdw dist="88900" dir="2700000" sx="100500" sy="100500" algn="tl" rotWithShape="0">
              <a:schemeClr val="accent1">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316800" tIns="0" rIns="315151" bIns="1512000" numCol="1" spcCol="0" rtlCol="0" fromWordArt="0" anchor="ctr" anchorCtr="0" forceAA="0" compatLnSpc="1">
            <a:noAutofit/>
          </a:bodyPr>
          <a:p>
            <a:pPr lvl="0" algn="just">
              <a:lnSpc>
                <a:spcPct val="130000"/>
              </a:lnSpc>
              <a:buClrTx/>
              <a:buSzTx/>
              <a:buFontTx/>
            </a:pPr>
            <a:endParaRPr lang="zh-CN" altLang="zh-CN" sz="2000" dirty="0">
              <a:solidFill>
                <a:srgbClr val="262626"/>
              </a:solidFill>
              <a:latin typeface="+mn-ea"/>
              <a:cs typeface="+mn-ea"/>
              <a:sym typeface="+mn-ea"/>
            </a:endParaRPr>
          </a:p>
          <a:p>
            <a:pPr lvl="0" algn="just">
              <a:lnSpc>
                <a:spcPct val="130000"/>
              </a:lnSpc>
              <a:buClrTx/>
              <a:buSzTx/>
              <a:buFontTx/>
            </a:pPr>
            <a:endParaRPr lang="zh-CN" altLang="zh-CN" sz="2000" dirty="0">
              <a:solidFill>
                <a:srgbClr val="262626"/>
              </a:solidFill>
              <a:latin typeface="+mn-ea"/>
              <a:cs typeface="+mn-ea"/>
              <a:sym typeface="+mn-ea"/>
            </a:endParaRPr>
          </a:p>
          <a:p>
            <a:pPr lvl="0" algn="just">
              <a:lnSpc>
                <a:spcPct val="130000"/>
              </a:lnSpc>
              <a:buClrTx/>
              <a:buSzTx/>
              <a:buFontTx/>
            </a:pPr>
            <a:r>
              <a:rPr lang="zh-CN" altLang="zh-CN" sz="2000" dirty="0">
                <a:solidFill>
                  <a:srgbClr val="262626"/>
                </a:solidFill>
                <a:latin typeface="+mn-ea"/>
                <a:cs typeface="+mn-ea"/>
                <a:sym typeface="+mn-ea"/>
              </a:rPr>
              <a:t>特点：HDWRR引入了层次化的权重和亏空机制，结合了WRR的加权特性和DRR的亏空管理，使其能够在多个队列中根据优先级和剩余带宽高效地分配资源。</a:t>
            </a:r>
            <a:endParaRPr lang="zh-CN" altLang="zh-CN" sz="2000" dirty="0">
              <a:solidFill>
                <a:srgbClr val="262626"/>
              </a:solidFill>
              <a:latin typeface="+mn-ea"/>
              <a:cs typeface="+mn-ea"/>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r>
              <a:rPr lang="en-US" altLang="zh-CN" sz="3600">
                <a:sym typeface="+mn-ea"/>
              </a:rPr>
              <a:t>4.1 实验实施与总结</a:t>
            </a:r>
            <a:endParaRPr lang="en-US" altLang="zh-CN" sz="3600"/>
          </a:p>
        </p:txBody>
      </p:sp>
      <p:sp>
        <p:nvSpPr>
          <p:cNvPr id="7" name="单圆角矩形 6"/>
          <p:cNvSpPr/>
          <p:nvPr>
            <p:custDataLst>
              <p:tags r:id="rId1"/>
            </p:custDataLst>
          </p:nvPr>
        </p:nvSpPr>
        <p:spPr>
          <a:xfrm flipH="1">
            <a:off x="813118" y="3550285"/>
            <a:ext cx="3464908" cy="777240"/>
          </a:xfrm>
          <a:prstGeom prst="round1Rect">
            <a:avLst>
              <a:gd name="adj" fmla="val 50000"/>
            </a:avLst>
          </a:prstGeom>
          <a:gradFill>
            <a:gsLst>
              <a:gs pos="90000">
                <a:schemeClr val="accent1">
                  <a:lumMod val="60000"/>
                  <a:lumOff val="40000"/>
                  <a:alpha val="100000"/>
                </a:schemeClr>
              </a:gs>
              <a:gs pos="0">
                <a:schemeClr val="accent1">
                  <a:alpha val="100000"/>
                </a:schemeClr>
              </a:gs>
            </a:gsLst>
            <a:lin ang="2700000" scaled="0"/>
          </a:gradFill>
          <a:ln>
            <a:noFill/>
          </a:ln>
          <a:effectLst>
            <a:outerShdw blurRad="508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1755" tIns="71755" rIns="288290" bIns="71755"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r>
              <a:rPr lang="zh-CN" altLang="en-US" sz="2000">
                <a:sym typeface="+mn-ea"/>
              </a:rPr>
              <a:t>配置仿真环境</a:t>
            </a:r>
            <a:endParaRPr lang="zh-CN" altLang="en-US" sz="2000" b="1" dirty="0">
              <a:solidFill>
                <a:srgbClr val="FFFFFF"/>
              </a:solidFill>
              <a:latin typeface="+mj-ea"/>
              <a:ea typeface="+mj-ea"/>
              <a:sym typeface="+mn-ea"/>
            </a:endParaRPr>
          </a:p>
        </p:txBody>
      </p:sp>
      <p:sp>
        <p:nvSpPr>
          <p:cNvPr id="12" name="单圆角矩形 11"/>
          <p:cNvSpPr/>
          <p:nvPr>
            <p:custDataLst>
              <p:tags r:id="rId2"/>
            </p:custDataLst>
          </p:nvPr>
        </p:nvSpPr>
        <p:spPr>
          <a:xfrm flipH="1">
            <a:off x="3972243" y="3248025"/>
            <a:ext cx="3464908" cy="777240"/>
          </a:xfrm>
          <a:prstGeom prst="round1Rect">
            <a:avLst>
              <a:gd name="adj" fmla="val 50000"/>
            </a:avLst>
          </a:prstGeom>
          <a:gradFill>
            <a:gsLst>
              <a:gs pos="90000">
                <a:schemeClr val="accent2">
                  <a:lumMod val="60000"/>
                  <a:lumOff val="40000"/>
                  <a:alpha val="100000"/>
                </a:schemeClr>
              </a:gs>
              <a:gs pos="0">
                <a:schemeClr val="accent2">
                  <a:alpha val="100000"/>
                </a:schemeClr>
              </a:gs>
            </a:gsLst>
            <a:lin ang="2700000" scaled="0"/>
          </a:gradFill>
          <a:ln>
            <a:noFill/>
          </a:ln>
          <a:effectLst>
            <a:outerShdw blurRad="50800" dist="38100" dir="2700000" algn="tl"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1755" tIns="71755" rIns="288290" bIns="71755"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r>
              <a:rPr lang="zh-CN" altLang="en-US" sz="2000">
                <a:sym typeface="+mn-ea"/>
              </a:rPr>
              <a:t>应用调度算法</a:t>
            </a:r>
            <a:endParaRPr lang="zh-CN" altLang="en-US" sz="2000" b="1" dirty="0">
              <a:solidFill>
                <a:srgbClr val="FFFFFF"/>
              </a:solidFill>
              <a:latin typeface="+mj-ea"/>
              <a:ea typeface="+mj-ea"/>
              <a:sym typeface="+mn-ea"/>
            </a:endParaRPr>
          </a:p>
        </p:txBody>
      </p:sp>
      <p:sp>
        <p:nvSpPr>
          <p:cNvPr id="32" name="直角三角形 31"/>
          <p:cNvSpPr/>
          <p:nvPr>
            <p:custDataLst>
              <p:tags r:id="rId3"/>
            </p:custDataLst>
          </p:nvPr>
        </p:nvSpPr>
        <p:spPr>
          <a:xfrm rot="10800000">
            <a:off x="3976053" y="4025265"/>
            <a:ext cx="301734" cy="301734"/>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7" name="直角三角形 36"/>
          <p:cNvSpPr/>
          <p:nvPr>
            <p:custDataLst>
              <p:tags r:id="rId4"/>
            </p:custDataLst>
          </p:nvPr>
        </p:nvSpPr>
        <p:spPr>
          <a:xfrm rot="10800000">
            <a:off x="7135178" y="3722370"/>
            <a:ext cx="301734" cy="30173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任意多边形 35"/>
          <p:cNvSpPr/>
          <p:nvPr>
            <p:custDataLst>
              <p:tags r:id="rId5"/>
            </p:custDataLst>
          </p:nvPr>
        </p:nvSpPr>
        <p:spPr>
          <a:xfrm>
            <a:off x="7135178" y="2651760"/>
            <a:ext cx="4245178" cy="1367280"/>
          </a:xfrm>
          <a:custGeom>
            <a:avLst/>
            <a:gdLst/>
            <a:ahLst/>
            <a:cxnLst>
              <a:cxn ang="3">
                <a:pos x="hc" y="t"/>
              </a:cxn>
              <a:cxn ang="cd2">
                <a:pos x="l" y="vc"/>
              </a:cxn>
              <a:cxn ang="cd4">
                <a:pos x="hc" y="b"/>
              </a:cxn>
              <a:cxn ang="0">
                <a:pos x="r" y="vc"/>
              </a:cxn>
            </a:cxnLst>
            <a:rect l="l" t="t" r="r" b="b"/>
            <a:pathLst>
              <a:path w="3988" h="1731">
                <a:moveTo>
                  <a:pt x="3123" y="0"/>
                </a:moveTo>
                <a:lnTo>
                  <a:pt x="3988" y="866"/>
                </a:lnTo>
                <a:lnTo>
                  <a:pt x="3122" y="1731"/>
                </a:lnTo>
                <a:lnTo>
                  <a:pt x="3122" y="1358"/>
                </a:lnTo>
                <a:lnTo>
                  <a:pt x="0" y="1358"/>
                </a:lnTo>
                <a:lnTo>
                  <a:pt x="0" y="866"/>
                </a:lnTo>
                <a:cubicBezTo>
                  <a:pt x="0" y="594"/>
                  <a:pt x="220" y="374"/>
                  <a:pt x="492" y="374"/>
                </a:cubicBezTo>
                <a:lnTo>
                  <a:pt x="3123" y="374"/>
                </a:lnTo>
                <a:lnTo>
                  <a:pt x="3123" y="0"/>
                </a:lnTo>
                <a:close/>
              </a:path>
            </a:pathLst>
          </a:custGeom>
          <a:gradFill>
            <a:gsLst>
              <a:gs pos="0">
                <a:schemeClr val="accent1">
                  <a:lumMod val="60000"/>
                  <a:lumOff val="40000"/>
                  <a:alpha val="100000"/>
                </a:schemeClr>
              </a:gs>
              <a:gs pos="75000">
                <a:schemeClr val="accent1">
                  <a:alpha val="100000"/>
                </a:schemeClr>
              </a:gs>
            </a:gsLst>
            <a:lin ang="0" scaled="0"/>
          </a:gradFill>
          <a:ln>
            <a:noFill/>
          </a:ln>
          <a:effectLst>
            <a:outerShdw blurRad="508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1755" tIns="71755" rIns="360045" bIns="71755"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r>
              <a:rPr lang="zh-CN" altLang="en-US" sz="2000">
                <a:sym typeface="+mn-ea"/>
              </a:rPr>
              <a:t>测试不同的配置</a:t>
            </a:r>
            <a:endParaRPr lang="zh-CN" altLang="en-US" sz="2000" b="1">
              <a:solidFill>
                <a:srgbClr val="FFFFFF"/>
              </a:solidFill>
              <a:latin typeface="+mj-ea"/>
              <a:ea typeface="+mj-ea"/>
              <a:sym typeface="+mn-ea"/>
            </a:endParaRPr>
          </a:p>
        </p:txBody>
      </p:sp>
      <p:sp>
        <p:nvSpPr>
          <p:cNvPr id="11" name="正文"/>
          <p:cNvSpPr txBox="1"/>
          <p:nvPr>
            <p:custDataLst>
              <p:tags r:id="rId6"/>
            </p:custDataLst>
          </p:nvPr>
        </p:nvSpPr>
        <p:spPr>
          <a:xfrm>
            <a:off x="1156653" y="1788795"/>
            <a:ext cx="2777494" cy="1367281"/>
          </a:xfrm>
          <a:prstGeom prst="rect">
            <a:avLst/>
          </a:prstGeom>
          <a:noFill/>
        </p:spPr>
        <p:txBody>
          <a:bodyPr wrap="square" lIns="0" tIns="0" rIns="0" bIns="0" rtlCol="0" anchor="b" anchorCtr="0">
            <a:noAutofit/>
          </a:bodyPr>
          <a:lstStyle/>
          <a:p>
            <a:pPr lvl="0" algn="l">
              <a:lnSpc>
                <a:spcPct val="130000"/>
              </a:lnSpc>
              <a:buClrTx/>
              <a:buSzTx/>
              <a:buFontTx/>
            </a:pPr>
            <a:r>
              <a:rPr lang="zh-CN" altLang="en-US" sz="1500">
                <a:sym typeface="+mn-ea"/>
              </a:rPr>
              <a:t>通过Mininet创建了一个模拟网络环境，该工具允许用户在单台机器上模拟整个网络拓扑。这种仿真环境模拟了不同的网络拓扑和流量模式。</a:t>
            </a:r>
            <a:endParaRPr lang="zh-CN" altLang="en-US" sz="1000" spc="130" dirty="0">
              <a:ln>
                <a:noFill/>
                <a:prstDash val="sysDot"/>
              </a:ln>
              <a:solidFill>
                <a:schemeClr val="tx1">
                  <a:lumMod val="85000"/>
                  <a:lumOff val="15000"/>
                </a:schemeClr>
              </a:solidFill>
              <a:latin typeface="+mn-ea"/>
              <a:ea typeface="+mn-ea"/>
              <a:sym typeface="+mn-ea"/>
            </a:endParaRPr>
          </a:p>
        </p:txBody>
      </p:sp>
      <p:sp>
        <p:nvSpPr>
          <p:cNvPr id="3" name="正文"/>
          <p:cNvSpPr txBox="1"/>
          <p:nvPr>
            <p:custDataLst>
              <p:tags r:id="rId7"/>
            </p:custDataLst>
          </p:nvPr>
        </p:nvSpPr>
        <p:spPr>
          <a:xfrm>
            <a:off x="7513638" y="1307465"/>
            <a:ext cx="2777494" cy="1367281"/>
          </a:xfrm>
          <a:prstGeom prst="rect">
            <a:avLst/>
          </a:prstGeom>
          <a:noFill/>
        </p:spPr>
        <p:txBody>
          <a:bodyPr wrap="square" lIns="0" tIns="0" rIns="0" bIns="0" rtlCol="0" anchor="b" anchorCtr="0">
            <a:noAutofit/>
          </a:bodyPr>
          <a:lstStyle/>
          <a:p>
            <a:pPr lvl="0" algn="l">
              <a:lnSpc>
                <a:spcPct val="130000"/>
              </a:lnSpc>
              <a:buClrTx/>
              <a:buSzTx/>
              <a:buFontTx/>
            </a:pPr>
            <a:r>
              <a:rPr lang="zh-CN" altLang="en-US" sz="1500">
                <a:sym typeface="+mn-ea"/>
              </a:rPr>
              <a:t>实验中测试了四种不同的调度策略，包括FIFO（先入先出）、DRR（赤字轮转）、One-Hop以及HDWRR。通过比较这些策略，他们能够评估RCS机制在实际网络中的表现。</a:t>
            </a:r>
            <a:endParaRPr lang="zh-CN" altLang="en-US" sz="1000" spc="130" dirty="0">
              <a:ln>
                <a:noFill/>
                <a:prstDash val="sysDot"/>
              </a:ln>
              <a:solidFill>
                <a:schemeClr val="tx1">
                  <a:lumMod val="85000"/>
                  <a:lumOff val="15000"/>
                </a:schemeClr>
              </a:solidFill>
              <a:latin typeface="+mn-ea"/>
              <a:ea typeface="+mn-ea"/>
              <a:sym typeface="+mn-ea"/>
            </a:endParaRPr>
          </a:p>
        </p:txBody>
      </p:sp>
      <p:sp>
        <p:nvSpPr>
          <p:cNvPr id="6" name="正文"/>
          <p:cNvSpPr txBox="1"/>
          <p:nvPr>
            <p:custDataLst>
              <p:tags r:id="rId8"/>
            </p:custDataLst>
          </p:nvPr>
        </p:nvSpPr>
        <p:spPr>
          <a:xfrm>
            <a:off x="4468813" y="4316730"/>
            <a:ext cx="2777494" cy="1367281"/>
          </a:xfrm>
          <a:prstGeom prst="rect">
            <a:avLst/>
          </a:prstGeom>
          <a:noFill/>
        </p:spPr>
        <p:txBody>
          <a:bodyPr wrap="square" lIns="0" tIns="0" rIns="0" bIns="0" rtlCol="0" anchor="t" anchorCtr="0">
            <a:noAutofit/>
          </a:bodyPr>
          <a:lstStyle/>
          <a:p>
            <a:pPr lvl="0" algn="l">
              <a:lnSpc>
                <a:spcPct val="130000"/>
              </a:lnSpc>
              <a:buClrTx/>
              <a:buSzTx/>
              <a:buFontTx/>
            </a:pPr>
            <a:r>
              <a:rPr lang="zh-CN" altLang="en-US" sz="1500">
                <a:sym typeface="+mn-ea"/>
              </a:rPr>
              <a:t>使用了HDWRR（分层赤字加权轮转）的调度算法来分配带宽。这个算法旨在确保不同的数据流按照RCS的分配策略，获得与其相应的带宽份额</a:t>
            </a:r>
            <a:endParaRPr lang="zh-CN" altLang="en-US" sz="1000" spc="130" dirty="0">
              <a:ln>
                <a:noFill/>
                <a:prstDash val="sysDot"/>
              </a:ln>
              <a:solidFill>
                <a:schemeClr val="tx1">
                  <a:lumMod val="85000"/>
                  <a:lumOff val="15000"/>
                </a:schemeClr>
              </a:solidFill>
              <a:latin typeface="+mn-ea"/>
              <a:ea typeface="+mn-ea"/>
              <a:sym typeface="+mn-ea"/>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4.1 实验实施与总结</a:t>
            </a:r>
            <a:endParaRPr lang="en-US" altLang="zh-CN" sz="3600"/>
          </a:p>
        </p:txBody>
      </p:sp>
      <p:grpSp>
        <p:nvGrpSpPr>
          <p:cNvPr id="26" name="组合 25"/>
          <p:cNvGrpSpPr/>
          <p:nvPr/>
        </p:nvGrpSpPr>
        <p:grpSpPr>
          <a:xfrm>
            <a:off x="678857" y="1518219"/>
            <a:ext cx="2167890" cy="4318673"/>
            <a:chOff x="678857" y="1565844"/>
            <a:chExt cx="2167890" cy="4318673"/>
          </a:xfrm>
        </p:grpSpPr>
        <p:sp>
          <p:nvSpPr>
            <p:cNvPr id="31" name="矩形 30"/>
            <p:cNvSpPr/>
            <p:nvPr/>
          </p:nvSpPr>
          <p:spPr>
            <a:xfrm>
              <a:off x="678857"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32" name="文本框 31"/>
            <p:cNvSpPr txBox="1"/>
            <p:nvPr/>
          </p:nvSpPr>
          <p:spPr>
            <a:xfrm>
              <a:off x="678857" y="1565844"/>
              <a:ext cx="2167890" cy="398780"/>
            </a:xfrm>
            <a:prstGeom prst="rect">
              <a:avLst/>
            </a:prstGeom>
            <a:noFill/>
          </p:spPr>
          <p:txBody>
            <a:bodyPr wrap="none" lIns="0" rtlCol="0">
              <a:spAutoFit/>
            </a:bodyPr>
            <a:p>
              <a:pPr algn="l" eaLnBrk="1"/>
              <a:r>
                <a:rPr lang="zh-CN" altLang="en-US" sz="2000">
                  <a:sym typeface="+mn-ea"/>
                </a:rPr>
                <a:t>FIFO（先进先出）</a:t>
              </a:r>
              <a:endParaRPr lang="zh-CN" altLang="en-US" sz="2000" b="1" spc="100" dirty="0">
                <a:solidFill>
                  <a:schemeClr val="accent1"/>
                </a:solidFill>
              </a:endParaRPr>
            </a:p>
          </p:txBody>
        </p:sp>
        <p:sp>
          <p:nvSpPr>
            <p:cNvPr id="33" name="文本框 32"/>
            <p:cNvSpPr txBox="1"/>
            <p:nvPr/>
          </p:nvSpPr>
          <p:spPr>
            <a:xfrm>
              <a:off x="678858" y="2500706"/>
              <a:ext cx="2160000" cy="3383811"/>
            </a:xfrm>
            <a:prstGeom prst="rect">
              <a:avLst/>
            </a:prstGeom>
            <a:noFill/>
          </p:spPr>
          <p:txBody>
            <a:bodyPr wrap="square" lIns="0" rtlCol="0">
              <a:normAutofit fontScale="80000"/>
            </a:bodyPr>
            <a:p>
              <a:pPr algn="just" eaLnBrk="1">
                <a:lnSpc>
                  <a:spcPct val="150000"/>
                </a:lnSpc>
              </a:pPr>
              <a:r>
                <a:rPr lang="zh-CN" altLang="en-US" sz="1600">
                  <a:sym typeface="+mn-ea"/>
                </a:rPr>
                <a:t>FIFO 调度对所有数据包一视同仁，按“先到先服务”原则，但无法实现拥塞控制算法独立性（CCAI），也不能满足 RCS 的公平带宽分配要求。测试结果显示，FIFO 可能导致一些流量“饥饿”（几乎无法获得带宽），而某些流量则可能被过度分配带宽，是实现公平性最差的算法</a:t>
              </a:r>
              <a:endParaRPr lang="zh-CN" altLang="en-US" sz="1600" spc="100" dirty="0">
                <a:latin typeface="+mn-ea"/>
                <a:ea typeface="+mn-ea"/>
              </a:endParaRPr>
            </a:p>
          </p:txBody>
        </p:sp>
      </p:grpSp>
      <p:grpSp>
        <p:nvGrpSpPr>
          <p:cNvPr id="34" name="组合 33"/>
          <p:cNvGrpSpPr/>
          <p:nvPr/>
        </p:nvGrpSpPr>
        <p:grpSpPr>
          <a:xfrm>
            <a:off x="3570285" y="1518219"/>
            <a:ext cx="2394585" cy="4318673"/>
            <a:chOff x="3570285" y="1565844"/>
            <a:chExt cx="2394585" cy="4318673"/>
          </a:xfrm>
        </p:grpSpPr>
        <p:sp>
          <p:nvSpPr>
            <p:cNvPr id="35" name="矩形 34"/>
            <p:cNvSpPr/>
            <p:nvPr/>
          </p:nvSpPr>
          <p:spPr>
            <a:xfrm>
              <a:off x="3570285"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36" name="文本框 35"/>
            <p:cNvSpPr txBox="1"/>
            <p:nvPr/>
          </p:nvSpPr>
          <p:spPr>
            <a:xfrm>
              <a:off x="3570285" y="1565844"/>
              <a:ext cx="2394585" cy="398780"/>
            </a:xfrm>
            <a:prstGeom prst="rect">
              <a:avLst/>
            </a:prstGeom>
            <a:noFill/>
          </p:spPr>
          <p:txBody>
            <a:bodyPr wrap="none" lIns="0" rtlCol="0">
              <a:spAutoFit/>
            </a:bodyPr>
            <a:p>
              <a:pPr algn="l" eaLnBrk="1"/>
              <a:r>
                <a:rPr lang="zh-CN" altLang="en-US" sz="2000">
                  <a:sym typeface="+mn-ea"/>
                </a:rPr>
                <a:t>DRR（赤字轮转法）</a:t>
              </a:r>
              <a:endParaRPr lang="zh-CN" altLang="en-US" sz="2000" b="1" spc="100" dirty="0">
                <a:solidFill>
                  <a:schemeClr val="accent1"/>
                </a:solidFill>
              </a:endParaRPr>
            </a:p>
          </p:txBody>
        </p:sp>
        <p:sp>
          <p:nvSpPr>
            <p:cNvPr id="37" name="文本框 36"/>
            <p:cNvSpPr txBox="1"/>
            <p:nvPr/>
          </p:nvSpPr>
          <p:spPr>
            <a:xfrm>
              <a:off x="3570286" y="2500706"/>
              <a:ext cx="2160000" cy="3383811"/>
            </a:xfrm>
            <a:prstGeom prst="rect">
              <a:avLst/>
            </a:prstGeom>
            <a:noFill/>
          </p:spPr>
          <p:txBody>
            <a:bodyPr wrap="square" lIns="0" rtlCol="0">
              <a:normAutofit fontScale="80000"/>
            </a:bodyPr>
            <a:p>
              <a:pPr algn="just" eaLnBrk="1">
                <a:lnSpc>
                  <a:spcPct val="150000"/>
                </a:lnSpc>
              </a:pPr>
              <a:r>
                <a:rPr lang="zh-CN" altLang="en-US" sz="1600">
                  <a:sym typeface="+mn-ea"/>
                </a:rPr>
                <a:t>DRR 按单个流量分配带宽，而非按聚合组分配，改善了各流之间的公平性。然而，DRR 仍无法完全符合 RCS 的原则，因其分配的带宽可能会显著偏离 RCS 理想值，这主要是因为 DRR 的层次结构不足，难以满足多层次的带宽分配需求</a:t>
              </a:r>
              <a:endParaRPr lang="zh-CN" altLang="en-US" sz="1600" spc="100" dirty="0">
                <a:latin typeface="+mn-ea"/>
              </a:endParaRPr>
            </a:p>
          </p:txBody>
        </p:sp>
      </p:grpSp>
      <p:grpSp>
        <p:nvGrpSpPr>
          <p:cNvPr id="38" name="组合 37"/>
          <p:cNvGrpSpPr/>
          <p:nvPr/>
        </p:nvGrpSpPr>
        <p:grpSpPr>
          <a:xfrm>
            <a:off x="6219778" y="1438209"/>
            <a:ext cx="2988945" cy="4398683"/>
            <a:chOff x="6219778" y="1485834"/>
            <a:chExt cx="2988945" cy="4398683"/>
          </a:xfrm>
        </p:grpSpPr>
        <p:sp>
          <p:nvSpPr>
            <p:cNvPr id="39" name="矩形 38"/>
            <p:cNvSpPr/>
            <p:nvPr/>
          </p:nvSpPr>
          <p:spPr>
            <a:xfrm>
              <a:off x="6461713"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40" name="文本框 39"/>
            <p:cNvSpPr txBox="1"/>
            <p:nvPr/>
          </p:nvSpPr>
          <p:spPr>
            <a:xfrm>
              <a:off x="6219778" y="1485834"/>
              <a:ext cx="2988945" cy="631190"/>
            </a:xfrm>
            <a:prstGeom prst="rect">
              <a:avLst/>
            </a:prstGeom>
            <a:noFill/>
          </p:spPr>
          <p:txBody>
            <a:bodyPr wrap="none" lIns="0" rtlCol="0">
              <a:noAutofit/>
            </a:bodyPr>
            <a:p>
              <a:pPr algn="l" eaLnBrk="1"/>
              <a:r>
                <a:rPr lang="en-US" altLang="zh-CN" sz="2000">
                  <a:sym typeface="+mn-ea"/>
                </a:rPr>
                <a:t>  </a:t>
              </a:r>
              <a:r>
                <a:rPr lang="zh-CN" altLang="en-US" sz="2000">
                  <a:sym typeface="+mn-ea"/>
                </a:rPr>
                <a:t>One-Hop</a:t>
              </a:r>
              <a:endParaRPr lang="zh-CN" altLang="en-US" sz="2000">
                <a:sym typeface="+mn-ea"/>
              </a:endParaRPr>
            </a:p>
            <a:p>
              <a:pPr algn="l" eaLnBrk="1"/>
              <a:r>
                <a:rPr lang="zh-CN" altLang="en-US" sz="2000">
                  <a:sym typeface="+mn-ea"/>
                </a:rPr>
                <a:t>（HDWRR 限制为单层）</a:t>
              </a:r>
              <a:endParaRPr lang="zh-CN" altLang="en-US" sz="2000" b="1" spc="100" dirty="0">
                <a:solidFill>
                  <a:schemeClr val="accent1"/>
                </a:solidFill>
              </a:endParaRPr>
            </a:p>
          </p:txBody>
        </p:sp>
        <p:sp>
          <p:nvSpPr>
            <p:cNvPr id="41" name="文本框 40"/>
            <p:cNvSpPr txBox="1"/>
            <p:nvPr/>
          </p:nvSpPr>
          <p:spPr>
            <a:xfrm>
              <a:off x="6461714" y="2500706"/>
              <a:ext cx="2160000" cy="3383811"/>
            </a:xfrm>
            <a:prstGeom prst="rect">
              <a:avLst/>
            </a:prstGeom>
            <a:noFill/>
          </p:spPr>
          <p:txBody>
            <a:bodyPr wrap="square" lIns="0" rtlCol="0">
              <a:normAutofit fontScale="90000"/>
            </a:bodyPr>
            <a:p>
              <a:pPr algn="just" eaLnBrk="1">
                <a:lnSpc>
                  <a:spcPct val="150000"/>
                </a:lnSpc>
              </a:pPr>
              <a:r>
                <a:rPr lang="zh-CN" altLang="en-US" sz="1600">
                  <a:sym typeface="+mn-ea"/>
                </a:rPr>
                <a:t>此配置将 HDWRR 的权重树深度限制为 1，相比 DRR 在带宽分配上更均匀，接近 RCS 目标，但仍不能完全达到 RCS 分配的理想状态。它在一定程度上引入了层次结构，但在匹配理想 RCS 分配方面仍有所不足</a:t>
              </a:r>
              <a:endParaRPr lang="zh-CN" altLang="en-US" sz="1600" spc="100" dirty="0">
                <a:latin typeface="+mn-ea"/>
              </a:endParaRPr>
            </a:p>
          </p:txBody>
        </p:sp>
      </p:grpSp>
      <p:grpSp>
        <p:nvGrpSpPr>
          <p:cNvPr id="42" name="组合 41"/>
          <p:cNvGrpSpPr/>
          <p:nvPr/>
        </p:nvGrpSpPr>
        <p:grpSpPr>
          <a:xfrm>
            <a:off x="9345521" y="1438209"/>
            <a:ext cx="2377440" cy="4398683"/>
            <a:chOff x="9345521" y="1485834"/>
            <a:chExt cx="2377440" cy="4398683"/>
          </a:xfrm>
        </p:grpSpPr>
        <p:sp>
          <p:nvSpPr>
            <p:cNvPr id="43" name="矩形 42"/>
            <p:cNvSpPr/>
            <p:nvPr/>
          </p:nvSpPr>
          <p:spPr>
            <a:xfrm>
              <a:off x="9353141"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44" name="文本框 43"/>
            <p:cNvSpPr txBox="1"/>
            <p:nvPr/>
          </p:nvSpPr>
          <p:spPr>
            <a:xfrm>
              <a:off x="9345521" y="1485834"/>
              <a:ext cx="2377440" cy="706755"/>
            </a:xfrm>
            <a:prstGeom prst="rect">
              <a:avLst/>
            </a:prstGeom>
            <a:noFill/>
          </p:spPr>
          <p:txBody>
            <a:bodyPr wrap="none" lIns="0" rtlCol="0">
              <a:spAutoFit/>
            </a:bodyPr>
            <a:p>
              <a:pPr algn="l" eaLnBrk="1"/>
              <a:r>
                <a:rPr lang="en-US" altLang="zh-CN" sz="2000">
                  <a:sym typeface="+mn-ea"/>
                </a:rPr>
                <a:t>  </a:t>
              </a:r>
              <a:r>
                <a:rPr lang="zh-CN" altLang="en-US" sz="2000" b="1">
                  <a:sym typeface="+mn-ea"/>
                </a:rPr>
                <a:t>HDWRR</a:t>
              </a:r>
              <a:endParaRPr lang="zh-CN" altLang="en-US" sz="2000" b="1">
                <a:sym typeface="+mn-ea"/>
              </a:endParaRPr>
            </a:p>
            <a:p>
              <a:pPr algn="l" eaLnBrk="1"/>
              <a:r>
                <a:rPr lang="zh-CN" altLang="en-US" sz="2000" b="1">
                  <a:sym typeface="+mn-ea"/>
                </a:rPr>
                <a:t>（分层赤字轮转</a:t>
              </a:r>
              <a:r>
                <a:rPr lang="zh-CN" altLang="en-US" sz="2000" b="1">
                  <a:sym typeface="+mn-ea"/>
                </a:rPr>
                <a:t>法）</a:t>
              </a:r>
              <a:endParaRPr lang="zh-CN" altLang="en-US" sz="2000" b="1" spc="100" dirty="0">
                <a:solidFill>
                  <a:schemeClr val="accent1"/>
                </a:solidFill>
              </a:endParaRPr>
            </a:p>
          </p:txBody>
        </p:sp>
        <p:sp>
          <p:nvSpPr>
            <p:cNvPr id="45" name="文本框 44"/>
            <p:cNvSpPr txBox="1"/>
            <p:nvPr/>
          </p:nvSpPr>
          <p:spPr>
            <a:xfrm>
              <a:off x="9353142" y="2500706"/>
              <a:ext cx="2160000" cy="3383811"/>
            </a:xfrm>
            <a:prstGeom prst="rect">
              <a:avLst/>
            </a:prstGeom>
            <a:noFill/>
          </p:spPr>
          <p:txBody>
            <a:bodyPr wrap="square" lIns="0" rtlCol="0">
              <a:normAutofit fontScale="80000"/>
            </a:bodyPr>
            <a:p>
              <a:pPr algn="just" eaLnBrk="1">
                <a:lnSpc>
                  <a:spcPct val="150000"/>
                </a:lnSpc>
              </a:pPr>
              <a:r>
                <a:rPr lang="zh-CN" altLang="en-US" sz="1600">
                  <a:sym typeface="+mn-ea"/>
                </a:rPr>
                <a:t>HDWRR 是专门为 RCS 设计的调度器，是唯一可以实现 CCAI 和 RCS 兼容带宽分配的算法。HDWRR 遵循层次结构，在不同的流量之间根据 RCS 原则分配带宽，确保每个流量能够获得符合经济关系的公平带宽分配。测试结果表明，在不同网络拓扑中，HDWRR 的分配与 RCS 理想值高度一致。</a:t>
              </a:r>
              <a:endParaRPr lang="zh-CN" altLang="en-US" sz="1600" spc="100" dirty="0">
                <a:latin typeface="+mn-ea"/>
              </a:endParaRPr>
            </a:p>
          </p:txBody>
        </p:sp>
      </p:grpSp>
      <p:cxnSp>
        <p:nvCxnSpPr>
          <p:cNvPr id="46" name="直接连接符 45"/>
          <p:cNvCxnSpPr/>
          <p:nvPr/>
        </p:nvCxnSpPr>
        <p:spPr>
          <a:xfrm>
            <a:off x="3227985"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091989"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955992"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r>
              <a:rPr lang="en-US" altLang="zh-CN" sz="3600">
                <a:sym typeface="+mn-ea"/>
              </a:rPr>
              <a:t>4.1 实验实施与总结</a:t>
            </a:r>
            <a:endParaRPr lang="en-US" altLang="zh-CN" sz="3600"/>
          </a:p>
        </p:txBody>
      </p:sp>
      <p:sp>
        <p:nvSpPr>
          <p:cNvPr id="16" name="文本框 15"/>
          <p:cNvSpPr txBox="1"/>
          <p:nvPr/>
        </p:nvSpPr>
        <p:spPr>
          <a:xfrm>
            <a:off x="800982" y="1218413"/>
            <a:ext cx="4548553" cy="4401185"/>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eaLnBrk="1" hangingPunct="1"/>
            <a:r>
              <a:rPr lang="zh-CN" altLang="en-US" sz="2000" b="1">
                <a:sym typeface="+mn-ea"/>
              </a:rPr>
              <a:t>HDWRR</a:t>
            </a:r>
            <a:r>
              <a:rPr lang="zh-CN" altLang="en-US" sz="2000">
                <a:sym typeface="+mn-ea"/>
              </a:rPr>
              <a:t>：在不同的网络拓扑中都能更准确地实现理论上的RCS带宽分配，表现优于其他调度策略，是唯一一种同时实现CCAI和与RCS一致的分配的评估调度算法。</a:t>
            </a:r>
            <a:endParaRPr lang="zh-CN" altLang="en-US" sz="2000"/>
          </a:p>
          <a:p>
            <a:pPr algn="just" eaLnBrk="1" hangingPunct="1"/>
            <a:r>
              <a:rPr lang="zh-CN" altLang="en-US" sz="2000" b="1">
                <a:sym typeface="+mn-ea"/>
              </a:rPr>
              <a:t>FIFO</a:t>
            </a:r>
            <a:r>
              <a:rPr lang="zh-CN" altLang="en-US" sz="2000">
                <a:sym typeface="+mn-ea"/>
              </a:rPr>
              <a:t>：调度既不能提供CCAI也不能提供RCS兼容的带宽分配。</a:t>
            </a:r>
            <a:endParaRPr lang="zh-CN" altLang="en-US" sz="2000"/>
          </a:p>
          <a:p>
            <a:pPr algn="just" eaLnBrk="1" hangingPunct="1"/>
            <a:r>
              <a:rPr lang="zh-CN" altLang="en-US" sz="2000" b="1">
                <a:sym typeface="+mn-ea"/>
              </a:rPr>
              <a:t>传统的</a:t>
            </a:r>
            <a:r>
              <a:rPr lang="en-US" altLang="zh-CN" sz="2000" b="1">
                <a:sym typeface="+mn-ea"/>
              </a:rPr>
              <a:t>DRR</a:t>
            </a:r>
            <a:r>
              <a:rPr lang="zh-CN" altLang="en-US" sz="2000" b="1">
                <a:sym typeface="+mn-ea"/>
              </a:rPr>
              <a:t>以及0ne Hop</a:t>
            </a:r>
            <a:r>
              <a:rPr lang="zh-CN" altLang="en-US" sz="2000">
                <a:sym typeface="+mn-ea"/>
              </a:rPr>
              <a:t>(增加了单层层次结构)：可以提供CCAI但两者都会导致不符合RCS的带宽分配。</a:t>
            </a:r>
            <a:endParaRPr lang="en-US" altLang="zh-CN" sz="2000" dirty="0">
              <a:solidFill>
                <a:schemeClr val="tx1"/>
              </a:solidFill>
            </a:endParaRPr>
          </a:p>
        </p:txBody>
      </p:sp>
      <p:cxnSp>
        <p:nvCxnSpPr>
          <p:cNvPr id="18" name="直接连接符 17"/>
          <p:cNvCxnSpPr/>
          <p:nvPr/>
        </p:nvCxnSpPr>
        <p:spPr>
          <a:xfrm>
            <a:off x="5867492" y="3603482"/>
            <a:ext cx="0" cy="2278411"/>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867492" y="1218666"/>
            <a:ext cx="0" cy="2278411"/>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1"/>
          <a:stretch>
            <a:fillRect/>
          </a:stretch>
        </p:blipFill>
        <p:spPr>
          <a:xfrm>
            <a:off x="5946775" y="1190625"/>
            <a:ext cx="4883150" cy="2239010"/>
          </a:xfrm>
          <a:prstGeom prst="rect">
            <a:avLst/>
          </a:prstGeom>
        </p:spPr>
      </p:pic>
      <p:pic>
        <p:nvPicPr>
          <p:cNvPr id="10" name="图片 9"/>
          <p:cNvPicPr>
            <a:picLocks noChangeAspect="1"/>
          </p:cNvPicPr>
          <p:nvPr/>
        </p:nvPicPr>
        <p:blipFill>
          <a:blip r:embed="rId2"/>
          <a:stretch>
            <a:fillRect/>
          </a:stretch>
        </p:blipFill>
        <p:spPr>
          <a:xfrm>
            <a:off x="5946775" y="3664585"/>
            <a:ext cx="6170930" cy="19551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06550" y="289743"/>
            <a:ext cx="8643848" cy="589280"/>
          </a:xfrm>
        </p:spPr>
        <p:txBody>
          <a:bodyPr/>
          <a:p>
            <a:pPr algn="l">
              <a:buClrTx/>
              <a:buSzTx/>
              <a:buFontTx/>
            </a:pPr>
            <a:r>
              <a:rPr lang="en-US" altLang="zh-CN" sz="3600">
                <a:sym typeface="+mn-ea"/>
              </a:rPr>
              <a:t>4.1 实验实施与总结</a:t>
            </a:r>
            <a:endParaRPr lang="en-US" altLang="zh-CN" sz="3600"/>
          </a:p>
        </p:txBody>
      </p:sp>
      <p:sp>
        <p:nvSpPr>
          <p:cNvPr id="11" name="内容占位符 1"/>
          <p:cNvSpPr txBox="1"/>
          <p:nvPr/>
        </p:nvSpPr>
        <p:spPr>
          <a:xfrm>
            <a:off x="1539631" y="1700198"/>
            <a:ext cx="9100038" cy="3610708"/>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lang="en-US" altLang="zh-CN" sz="4000">
                <a:sym typeface="+mn-ea"/>
              </a:rPr>
              <a:t>      </a:t>
            </a:r>
            <a:r>
              <a:rPr lang="zh-CN" altLang="en-US" sz="4000">
                <a:sym typeface="+mn-ea"/>
              </a:rPr>
              <a:t>对RCS方法的评价：提供了系统化的思路，有助于统一拥塞管理策略。可扩展性强，能够适应未来网络技术的发展。</a:t>
            </a:r>
            <a:endParaRPr kumimoji="0" lang="zh-CN" altLang="en-US" sz="4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mn-ea"/>
            </a:endParaRPr>
          </a:p>
        </p:txBody>
      </p:sp>
      <p:sp>
        <p:nvSpPr>
          <p:cNvPr id="12" name="半闭框 11"/>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p:nvPr/>
        </p:nvSpPr>
        <p:spPr>
          <a:xfrm>
            <a:off x="803276" y="4611630"/>
            <a:ext cx="10585448" cy="892503"/>
          </a:xfrm>
          <a:prstGeom prst="rect">
            <a:avLst/>
          </a:prstGeom>
        </p:spPr>
        <p:txBody>
          <a:bodyPr tIns="0" bIns="0" anchor="ctr" anchorCtr="0">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zh-CN" altLang="en-US" sz="4000" b="1" dirty="0"/>
              <a:t>谢谢！</a:t>
            </a:r>
            <a:endParaRPr lang="zh-CN" altLang="en-US" sz="4000" b="1" dirty="0"/>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xml><?xml version="1.0" encoding="utf-8"?>
<p:tagLst xmlns:p="http://schemas.openxmlformats.org/presentationml/2006/main">
  <p:tag name="KSO_WM_DIAGRAM_VIRTUALLY_FRAME" val="{&quot;height&quot;:386.58070866141736,&quot;left&quot;:273.0015748031496,&quot;top&quot;:72.99661417322834,&quot;width&quot;:630.366377952756}"/>
</p:tagLst>
</file>

<file path=ppt/tags/tag9.xml><?xml version="1.0" encoding="utf-8"?>
<p:tagLst xmlns:p="http://schemas.openxmlformats.org/presentationml/2006/main">
  <p:tag name="KSO_WM_DIAGRAM_VIRTUALLY_FRAME" val="{&quot;height&quot;:386.58070866141736,&quot;left&quot;:273.0015748031496,&quot;top&quot;:72.99661417322834,&quot;width&quot;:630.366377952756}"/>
</p:tagLst>
</file>

<file path=ppt/tags/tag10.xml><?xml version="1.0" encoding="utf-8"?>
<p:tagLst xmlns:p="http://schemas.openxmlformats.org/presentationml/2006/main">
  <p:tag name="KSO_WM_DIAGRAM_VIRTUALLY_FRAME" val="{&quot;height&quot;:386.58070866141736,&quot;left&quot;:273.0015748031496,&quot;top&quot;:72.99661417322834,&quot;width&quot;:630.366377952756}"/>
</p:tagLst>
</file>

<file path=ppt/tags/tag11.xml><?xml version="1.0" encoding="utf-8"?>
<p:tagLst xmlns:p="http://schemas.openxmlformats.org/presentationml/2006/main">
  <p:tag name="KSO_WM_DIAGRAM_VIRTUALLY_FRAME" val="{&quot;height&quot;:386.58070866141736,&quot;left&quot;:273.0015748031496,&quot;top&quot;:72.99661417322834,&quot;width&quot;:630.366377952756}"/>
</p:tagLst>
</file>

<file path=ppt/tags/tag12.xml><?xml version="1.0" encoding="utf-8"?>
<p:tagLst xmlns:p="http://schemas.openxmlformats.org/presentationml/2006/main">
  <p:tag name="KSO_WM_DIAGRAM_VIRTUALLY_FRAME" val="{&quot;height&quot;:386.58070866141736,&quot;left&quot;:273.0015748031496,&quot;top&quot;:72.99661417322834,&quot;width&quot;:630.366377952756}"/>
</p:tagLst>
</file>

<file path=ppt/tags/tag13.xml><?xml version="1.0" encoding="utf-8"?>
<p:tagLst xmlns:p="http://schemas.openxmlformats.org/presentationml/2006/main">
  <p:tag name="KSO_WM_DIAGRAM_VIRTUALLY_FRAME" val="{&quot;height&quot;:386.58070866141736,&quot;left&quot;:273.0015748031496,&quot;top&quot;:72.99661417322834,&quot;width&quot;:630.366377952756}"/>
</p:tagLst>
</file>

<file path=ppt/tags/tag14.xml><?xml version="1.0" encoding="utf-8"?>
<p:tagLst xmlns:p="http://schemas.openxmlformats.org/presentationml/2006/main">
  <p:tag name="KSO_WM_DIAGRAM_VIRTUALLY_FRAME" val="{&quot;height&quot;:386.58070866141736,&quot;left&quot;:273.0015748031496,&quot;top&quot;:72.99661417322834,&quot;width&quot;:630.366377952756}"/>
</p:tagLst>
</file>

<file path=ppt/tags/tag15.xml><?xml version="1.0" encoding="utf-8"?>
<p:tagLst xmlns:p="http://schemas.openxmlformats.org/presentationml/2006/main">
  <p:tag name="KSO_WM_DIAGRAM_VIRTUALLY_FRAME" val="{&quot;height&quot;:386.58070866141736,&quot;left&quot;:273.0015748031496,&quot;top&quot;:72.99661417322834,&quot;width&quot;:630.366377952756}"/>
</p:tagLst>
</file>

<file path=ppt/tags/tag16.xml><?xml version="1.0" encoding="utf-8"?>
<p:tagLst xmlns:p="http://schemas.openxmlformats.org/presentationml/2006/main">
  <p:tag name="KSO_WM_DIAGRAM_VIRTUALLY_FRAME" val="{&quot;height&quot;:386.58070866141736,&quot;left&quot;:273.0015748031496,&quot;top&quot;:72.99661417322834,&quot;width&quot;:630.366377952756}"/>
</p:tagLst>
</file>

<file path=ppt/tags/tag17.xml><?xml version="1.0" encoding="utf-8"?>
<p:tagLst xmlns:p="http://schemas.openxmlformats.org/presentationml/2006/main">
  <p:tag name="KSO_WM_DIAGRAM_VIRTUALLY_FRAME" val="{&quot;height&quot;:386.58070866141736,&quot;left&quot;:273.0015748031496,&quot;top&quot;:72.99661417322834,&quot;width&quot;:630.366377952756}"/>
</p:tagLst>
</file>

<file path=ppt/tags/tag18.xml><?xml version="1.0" encoding="utf-8"?>
<p:tagLst xmlns:p="http://schemas.openxmlformats.org/presentationml/2006/main">
  <p:tag name="RESOURCE_RECORD_KEY" val="{&quot;70&quot;:[3320071]}"/>
</p:tagLst>
</file>

<file path=ppt/tags/tag19.xml><?xml version="1.0" encoding="utf-8"?>
<p:tagLst xmlns:p="http://schemas.openxmlformats.org/presentationml/2006/main">
  <p:tag name="RESOURCE_RECORD_KEY" val="{&quot;70&quot;:[3320071]}"/>
</p:tagLst>
</file>

<file path=ppt/tags/tag20.xml><?xml version="1.0" encoding="utf-8"?>
<p:tagLst xmlns:p="http://schemas.openxmlformats.org/presentationml/2006/main">
  <p:tag name="RESOURCE_RECORD_KEY" val="{&quot;70&quot;:[3320071]}"/>
</p:tagLst>
</file>

<file path=ppt/tags/tag21.xml><?xml version="1.0" encoding="utf-8"?>
<p:tagLst xmlns:p="http://schemas.openxmlformats.org/presentationml/2006/main">
  <p:tag name="TABLE_ENDDRAG_ORIGIN_RECT" val="283*156"/>
  <p:tag name="TABLE_ENDDRAG_RECT" val="587*159*283*156"/>
</p:tagLst>
</file>

<file path=ppt/tags/tag22.xml><?xml version="1.0" encoding="utf-8"?>
<p:tagLst xmlns:p="http://schemas.openxmlformats.org/presentationml/2006/main">
  <p:tag name="RESOURCE_RECORD_KEY" val="{&quot;70&quot;:[3320071]}"/>
</p:tagLst>
</file>

<file path=ppt/tags/tag23.xml><?xml version="1.0" encoding="utf-8"?>
<p:tagLst xmlns:p="http://schemas.openxmlformats.org/presentationml/2006/main">
  <p:tag name="RESOURCE_RECORD_KEY" val="{&quot;70&quot;:[3320071]}"/>
</p:tagLst>
</file>

<file path=ppt/tags/tag24.xml><?xml version="1.0" encoding="utf-8"?>
<p:tagLst xmlns:p="http://schemas.openxmlformats.org/presentationml/2006/main">
  <p:tag name="RESOURCE_RECORD_KEY" val="{&quot;70&quot;:[3320071]}"/>
</p:tagLst>
</file>

<file path=ppt/tags/tag25.xml><?xml version="1.0" encoding="utf-8"?>
<p:tagLst xmlns:p="http://schemas.openxmlformats.org/presentationml/2006/main">
  <p:tag name="RESOURCE_RECORD_KEY" val="{&quot;70&quot;:[3320071]}"/>
</p:tagLst>
</file>

<file path=ppt/tags/tag26.xml><?xml version="1.0" encoding="utf-8"?>
<p:tagLst xmlns:p="http://schemas.openxmlformats.org/presentationml/2006/main">
  <p:tag name="RESOURCE_RECORD_KEY" val="{&quot;70&quot;:[3320071]}"/>
</p:tagLst>
</file>

<file path=ppt/tags/tag27.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28.xml><?xml version="1.0" encoding="utf-8"?>
<p:tagLst xmlns:p="http://schemas.openxmlformats.org/presentationml/2006/main">
  <p:tag name="KSO_WM_UNIT_TEXT_SUBTYPE" val="a"/>
  <p:tag name="KSO_WM_UNIT_SUBTYPE" val="a"/>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0_1*f*1"/>
  <p:tag name="KSO_WM_TEMPLATE_CATEGORY" val="custom"/>
  <p:tag name="KSO_WM_TEMPLATE_INDEX" val="20238440"/>
  <p:tag name="KSO_WM_UNIT_LAYERLEVEL" val="1"/>
  <p:tag name="KSO_WM_TAG_VERSION" val="3.0"/>
  <p:tag name="KSO_WM_BEAUTIFY_FLAG" val="#wm#"/>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72e7dc758fee4e6db4f5488c2d49ac6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4b17411da71340d4ac2df0c9ec6c7fb4"/>
  <p:tag name="KSO_WM_UNIT_SUPPORT_UNIT_TYPE" val="[&quot;d&quot;,&quot;l&quot;,&quot;m&quot;,&quot;n&quot;,&quot;o&quot;,&quot;p&quot;,&quot;q&quot;,&quot;r&quot;,&quot;α&quot;,&quot;β&quot;,&quot;δ&quot;,&quot;ε&quot;,&quot;ζ&quot;,&quot;η&quot;,&quot;θ&quot;]"/>
  <p:tag name="KSO_WM_UNIT_TEXT_FILL_FORE_SCHEMECOLOR_INDEX_BRIGHTNESS" val="0.25"/>
  <p:tag name="KSO_WM_UNIT_TEXT_FILL_FORE_SCHEMECOLOR_INDEX" val="13"/>
  <p:tag name="KSO_WM_UNIT_TEXT_FILL_TYPE" val="1"/>
  <p:tag name="KSO_WM_TEMPLATE_ASSEMBLE_XID" val="637600a50c9383becde15bb6"/>
  <p:tag name="KSO_WM_TEMPLATE_ASSEMBLE_GROUPID" val="637600a50c9383becde15bb6"/>
  <p:tag name="KSO_WM_UNIT_PRESET_TEXT" val="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1066_2*m_h_a*1_3_1"/>
  <p:tag name="KSO_WM_TEMPLATE_CATEGORY" val="diagram"/>
  <p:tag name="KSO_WM_TEMPLATE_INDEX" val="20231066"/>
  <p:tag name="KSO_WM_UNIT_LAYERLEVEL" val="1_1_1"/>
  <p:tag name="KSO_WM_TAG_VERSION" val="3.0"/>
  <p:tag name="KSO_WM_DIAGRAM_VERSION" val="3"/>
  <p:tag name="KSO_WM_DIAGRAM_COLOR_TRICK" val="4"/>
  <p:tag name="KSO_WM_DIAGRAM_COLOR_TEXT_CAN_REMOVE" val="n"/>
  <p:tag name="KSO_WM_UNIT_TYPE" val="m_h_a"/>
  <p:tag name="KSO_WM_UNIT_INDEX" val="1_3_1"/>
  <p:tag name="KSO_WM_UNIT_ISCONTENTSTITLE" val="0"/>
  <p:tag name="KSO_WM_UNIT_ISNUMDGMTITLE" val="0"/>
  <p:tag name="KSO_WM_UNIT_NOCLEAR" val="0"/>
  <p:tag name="KSO_WM_UNIT_VALUE" val="27"/>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gradient&quot;:[{&quot;brightness&quot;:0.4000000059604645,&quot;colorType&quot;:1,&quot;foreColorIndex&quot;:7,&quot;pos&quot;:0,&quot;transparency&quot;:0},{&quot;brightness&quot;:0,&quot;colorType&quot;:1,&quot;foreColorIndex&quot;:7,&quot;pos&quot;:0.75,&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项标题"/>
  <p:tag name="KSO_WM_UNIT_FILL_TYPE" val="3"/>
  <p:tag name="KSO_WM_UNIT_TEXT_TYPE" val="1"/>
  <p:tag name="KSO_WM_DIAGRAM_USE_COLOR_VALUE" val="{&quot;color_scheme&quot;:1,&quot;color_type&quot;:1,&quot;theme_color_indexes&quot;:[5,6,5,6,5,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1066_2*m_h_a*1_3_1"/>
  <p:tag name="KSO_WM_TEMPLATE_CATEGORY" val="diagram"/>
  <p:tag name="KSO_WM_TEMPLATE_INDEX" val="20231066"/>
  <p:tag name="KSO_WM_UNIT_LAYERLEVEL" val="1_1_1"/>
  <p:tag name="KSO_WM_TAG_VERSION" val="3.0"/>
  <p:tag name="KSO_WM_DIAGRAM_VERSION" val="3"/>
  <p:tag name="KSO_WM_DIAGRAM_COLOR_TRICK" val="4"/>
  <p:tag name="KSO_WM_DIAGRAM_COLOR_TEXT_CAN_REMOVE" val="n"/>
  <p:tag name="KSO_WM_UNIT_TYPE" val="m_h_a"/>
  <p:tag name="KSO_WM_UNIT_INDEX" val="1_3_1"/>
  <p:tag name="KSO_WM_UNIT_ISCONTENTSTITLE" val="0"/>
  <p:tag name="KSO_WM_UNIT_ISNUMDGMTITLE" val="0"/>
  <p:tag name="KSO_WM_UNIT_NOCLEAR" val="0"/>
  <p:tag name="KSO_WM_UNIT_VALUE" val="27"/>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gradient&quot;:[{&quot;brightness&quot;:0.4000000059604645,&quot;colorType&quot;:1,&quot;foreColorIndex&quot;:7,&quot;pos&quot;:0,&quot;transparency&quot;:0},{&quot;brightness&quot;:0,&quot;colorType&quot;:1,&quot;foreColorIndex&quot;:7,&quot;pos&quot;:0.75,&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项标题"/>
  <p:tag name="KSO_WM_UNIT_FILL_TYPE" val="3"/>
  <p:tag name="KSO_WM_UNIT_TEXT_TYPE" val="1"/>
  <p:tag name="KSO_WM_DIAGRAM_USE_COLOR_VALUE" val="{&quot;color_scheme&quot;:1,&quot;color_type&quot;:1,&quot;theme_color_indexes&quot;:[5,6,5,6,5,6]}"/>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1066_2*m_h_a*1_3_1"/>
  <p:tag name="KSO_WM_TEMPLATE_CATEGORY" val="diagram"/>
  <p:tag name="KSO_WM_TEMPLATE_INDEX" val="20231066"/>
  <p:tag name="KSO_WM_UNIT_LAYERLEVEL" val="1_1_1"/>
  <p:tag name="KSO_WM_TAG_VERSION" val="3.0"/>
  <p:tag name="KSO_WM_DIAGRAM_VERSION" val="3"/>
  <p:tag name="KSO_WM_DIAGRAM_COLOR_TRICK" val="4"/>
  <p:tag name="KSO_WM_DIAGRAM_COLOR_TEXT_CAN_REMOVE" val="n"/>
  <p:tag name="KSO_WM_UNIT_TYPE" val="m_h_a"/>
  <p:tag name="KSO_WM_UNIT_INDEX" val="1_3_1"/>
  <p:tag name="KSO_WM_UNIT_ISCONTENTSTITLE" val="0"/>
  <p:tag name="KSO_WM_UNIT_ISNUMDGMTITLE" val="0"/>
  <p:tag name="KSO_WM_UNIT_NOCLEAR" val="0"/>
  <p:tag name="KSO_WM_UNIT_VALUE" val="27"/>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gradient&quot;:[{&quot;brightness&quot;:0.4000000059604645,&quot;colorType&quot;:1,&quot;foreColorIndex&quot;:7,&quot;pos&quot;:0,&quot;transparency&quot;:0},{&quot;brightness&quot;:0,&quot;colorType&quot;:1,&quot;foreColorIndex&quot;:7,&quot;pos&quot;:0.75,&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项标题"/>
  <p:tag name="KSO_WM_UNIT_FILL_TYPE" val="3"/>
  <p:tag name="KSO_WM_UNIT_TEXT_TYPE" val="1"/>
  <p:tag name="KSO_WM_DIAGRAM_USE_COLOR_VALUE" val="{&quot;color_scheme&quot;:1,&quot;color_type&quot;:1,&quot;theme_color_indexes&quot;:[5,6,5,6,5,6]}"/>
</p:tagLst>
</file>

<file path=ppt/tags/tag32.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33.xml><?xml version="1.0" encoding="utf-8"?>
<p:tagLst xmlns:p="http://schemas.openxmlformats.org/presentationml/2006/main">
  <p:tag name="KSO_WM_UNIT_TEXT_SUBTYPE" val="a"/>
  <p:tag name="KSO_WM_UNIT_SUBTYPE" val="a"/>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0_1*f*1"/>
  <p:tag name="KSO_WM_TEMPLATE_CATEGORY" val="custom"/>
  <p:tag name="KSO_WM_TEMPLATE_INDEX" val="20238440"/>
  <p:tag name="KSO_WM_UNIT_LAYERLEVEL" val="1"/>
  <p:tag name="KSO_WM_TAG_VERSION" val="3.0"/>
  <p:tag name="KSO_WM_BEAUTIFY_FLAG" val="#wm#"/>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72e7dc758fee4e6db4f5488c2d49ac6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4b17411da71340d4ac2df0c9ec6c7fb4"/>
  <p:tag name="KSO_WM_UNIT_SUPPORT_UNIT_TYPE" val="[&quot;d&quot;,&quot;l&quot;,&quot;m&quot;,&quot;n&quot;,&quot;o&quot;,&quot;p&quot;,&quot;q&quot;,&quot;r&quot;,&quot;α&quot;,&quot;β&quot;,&quot;δ&quot;,&quot;ε&quot;,&quot;ζ&quot;,&quot;η&quot;,&quot;θ&quot;]"/>
  <p:tag name="KSO_WM_UNIT_TEXT_FILL_FORE_SCHEMECOLOR_INDEX_BRIGHTNESS" val="0.25"/>
  <p:tag name="KSO_WM_UNIT_TEXT_FILL_FORE_SCHEMECOLOR_INDEX" val="13"/>
  <p:tag name="KSO_WM_UNIT_TEXT_FILL_TYPE" val="1"/>
  <p:tag name="KSO_WM_TEMPLATE_ASSEMBLE_XID" val="637600a50c9383becde15bb6"/>
  <p:tag name="KSO_WM_TEMPLATE_ASSEMBLE_GROUPID" val="637600a50c9383becde15bb6"/>
  <p:tag name="KSO_WM_UNIT_PRESET_TEXT" val="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
</p:tagLst>
</file>

<file path=ppt/tags/tag34.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35.xml><?xml version="1.0" encoding="utf-8"?>
<p:tagLst xmlns:p="http://schemas.openxmlformats.org/presentationml/2006/main">
  <p:tag name="KSO_WM_UNIT_TEXT_SUBTYPE" val="a"/>
  <p:tag name="KSO_WM_UNIT_SUBTYPE" val="a"/>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0_1*f*1"/>
  <p:tag name="KSO_WM_TEMPLATE_CATEGORY" val="custom"/>
  <p:tag name="KSO_WM_TEMPLATE_INDEX" val="20238440"/>
  <p:tag name="KSO_WM_UNIT_LAYERLEVEL" val="1"/>
  <p:tag name="KSO_WM_TAG_VERSION" val="3.0"/>
  <p:tag name="KSO_WM_BEAUTIFY_FLAG" val="#wm#"/>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72e7dc758fee4e6db4f5488c2d49ac6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4b17411da71340d4ac2df0c9ec6c7fb4"/>
  <p:tag name="KSO_WM_UNIT_SUPPORT_UNIT_TYPE" val="[&quot;d&quot;,&quot;l&quot;,&quot;m&quot;,&quot;n&quot;,&quot;o&quot;,&quot;p&quot;,&quot;q&quot;,&quot;r&quot;,&quot;α&quot;,&quot;β&quot;,&quot;δ&quot;,&quot;ε&quot;,&quot;ζ&quot;,&quot;η&quot;,&quot;θ&quot;]"/>
  <p:tag name="KSO_WM_UNIT_TEXT_FILL_FORE_SCHEMECOLOR_INDEX_BRIGHTNESS" val="0.25"/>
  <p:tag name="KSO_WM_UNIT_TEXT_FILL_FORE_SCHEMECOLOR_INDEX" val="13"/>
  <p:tag name="KSO_WM_UNIT_TEXT_FILL_TYPE" val="1"/>
  <p:tag name="KSO_WM_TEMPLATE_ASSEMBLE_XID" val="637600a50c9383becde15bb6"/>
  <p:tag name="KSO_WM_TEMPLATE_ASSEMBLE_GROUPID" val="637600a50c9383becde15bb6"/>
  <p:tag name="KSO_WM_UNIT_PRESET_TEXT" val="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
</p:tagLst>
</file>

<file path=ppt/tags/tag36.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37.xml><?xml version="1.0" encoding="utf-8"?>
<p:tagLst xmlns:p="http://schemas.openxmlformats.org/presentationml/2006/main">
  <p:tag name="KSO_WM_UNIT_TEXT_SUBTYPE" val="a"/>
  <p:tag name="KSO_WM_UNIT_SUBTYPE" val="a"/>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0_1*f*1"/>
  <p:tag name="KSO_WM_TEMPLATE_CATEGORY" val="custom"/>
  <p:tag name="KSO_WM_TEMPLATE_INDEX" val="20238440"/>
  <p:tag name="KSO_WM_UNIT_LAYERLEVEL" val="1"/>
  <p:tag name="KSO_WM_TAG_VERSION" val="3.0"/>
  <p:tag name="KSO_WM_BEAUTIFY_FLAG" val="#wm#"/>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72e7dc758fee4e6db4f5488c2d49ac6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4b17411da71340d4ac2df0c9ec6c7fb4"/>
  <p:tag name="KSO_WM_UNIT_SUPPORT_UNIT_TYPE" val="[&quot;d&quot;,&quot;l&quot;,&quot;m&quot;,&quot;n&quot;,&quot;o&quot;,&quot;p&quot;,&quot;q&quot;,&quot;r&quot;,&quot;α&quot;,&quot;β&quot;,&quot;δ&quot;,&quot;ε&quot;,&quot;ζ&quot;,&quot;η&quot;,&quot;θ&quot;]"/>
  <p:tag name="KSO_WM_UNIT_TEXT_FILL_FORE_SCHEMECOLOR_INDEX_BRIGHTNESS" val="0.25"/>
  <p:tag name="KSO_WM_UNIT_TEXT_FILL_FORE_SCHEMECOLOR_INDEX" val="13"/>
  <p:tag name="KSO_WM_UNIT_TEXT_FILL_TYPE" val="1"/>
  <p:tag name="KSO_WM_TEMPLATE_ASSEMBLE_XID" val="637600a50c9383becde15bb6"/>
  <p:tag name="KSO_WM_TEMPLATE_ASSEMBLE_GROUPID" val="637600a50c9383becde15bb6"/>
  <p:tag name="KSO_WM_UNIT_PRESET_TEXT" val="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
</p:tagLst>
</file>

<file path=ppt/tags/tag38.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39.xml><?xml version="1.0" encoding="utf-8"?>
<p:tagLst xmlns:p="http://schemas.openxmlformats.org/presentationml/2006/main">
  <p:tag name="KSO_WM_UNIT_TEXT_SUBTYPE" val="a"/>
  <p:tag name="KSO_WM_UNIT_SUBTYPE" val="a"/>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0_1*f*1"/>
  <p:tag name="KSO_WM_TEMPLATE_CATEGORY" val="custom"/>
  <p:tag name="KSO_WM_TEMPLATE_INDEX" val="20238440"/>
  <p:tag name="KSO_WM_UNIT_LAYERLEVEL" val="1"/>
  <p:tag name="KSO_WM_TAG_VERSION" val="3.0"/>
  <p:tag name="KSO_WM_BEAUTIFY_FLAG" val="#wm#"/>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72e7dc758fee4e6db4f5488c2d49ac6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4b17411da71340d4ac2df0c9ec6c7fb4"/>
  <p:tag name="KSO_WM_UNIT_SUPPORT_UNIT_TYPE" val="[&quot;d&quot;,&quot;l&quot;,&quot;m&quot;,&quot;n&quot;,&quot;o&quot;,&quot;p&quot;,&quot;q&quot;,&quot;r&quot;,&quot;α&quot;,&quot;β&quot;,&quot;δ&quot;,&quot;ε&quot;,&quot;ζ&quot;,&quot;η&quot;,&quot;θ&quot;]"/>
  <p:tag name="KSO_WM_UNIT_TEXT_FILL_FORE_SCHEMECOLOR_INDEX_BRIGHTNESS" val="0.25"/>
  <p:tag name="KSO_WM_UNIT_TEXT_FILL_FORE_SCHEMECOLOR_INDEX" val="13"/>
  <p:tag name="KSO_WM_UNIT_TEXT_FILL_TYPE" val="1"/>
  <p:tag name="KSO_WM_TEMPLATE_ASSEMBLE_XID" val="637600a50c9383becde15bb6"/>
  <p:tag name="KSO_WM_TEMPLATE_ASSEMBLE_GROUPID" val="637600a50c9383becde15bb6"/>
  <p:tag name="KSO_WM_UNIT_PRESET_TEXT" val="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
</p:tagLst>
</file>

<file path=ppt/tags/tag40.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41.xml><?xml version="1.0" encoding="utf-8"?>
<p:tagLst xmlns:p="http://schemas.openxmlformats.org/presentationml/2006/main">
  <p:tag name="KSO_WM_UNIT_TEXT_SUBTYPE" val="a"/>
  <p:tag name="KSO_WM_UNIT_SUBTYPE" val="a"/>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0_1*f*1"/>
  <p:tag name="KSO_WM_TEMPLATE_CATEGORY" val="custom"/>
  <p:tag name="KSO_WM_TEMPLATE_INDEX" val="20238440"/>
  <p:tag name="KSO_WM_UNIT_LAYERLEVEL" val="1"/>
  <p:tag name="KSO_WM_TAG_VERSION" val="3.0"/>
  <p:tag name="KSO_WM_BEAUTIFY_FLAG" val="#wm#"/>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72e7dc758fee4e6db4f5488c2d49ac6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4b17411da71340d4ac2df0c9ec6c7fb4"/>
  <p:tag name="KSO_WM_UNIT_SUPPORT_UNIT_TYPE" val="[&quot;d&quot;,&quot;l&quot;,&quot;m&quot;,&quot;n&quot;,&quot;o&quot;,&quot;p&quot;,&quot;q&quot;,&quot;r&quot;,&quot;α&quot;,&quot;β&quot;,&quot;δ&quot;,&quot;ε&quot;,&quot;ζ&quot;,&quot;η&quot;,&quot;θ&quot;]"/>
  <p:tag name="KSO_WM_UNIT_TEXT_FILL_FORE_SCHEMECOLOR_INDEX_BRIGHTNESS" val="0.25"/>
  <p:tag name="KSO_WM_UNIT_TEXT_FILL_FORE_SCHEMECOLOR_INDEX" val="13"/>
  <p:tag name="KSO_WM_UNIT_TEXT_FILL_TYPE" val="1"/>
  <p:tag name="KSO_WM_TEMPLATE_ASSEMBLE_XID" val="637600a50c9383becde15bb6"/>
  <p:tag name="KSO_WM_TEMPLATE_ASSEMBLE_GROUPID" val="637600a50c9383becde15bb6"/>
  <p:tag name="KSO_WM_UNIT_PRESET_TEXT" val="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
</p:tagLst>
</file>

<file path=ppt/tags/tag42.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43.xml><?xml version="1.0" encoding="utf-8"?>
<p:tagLst xmlns:p="http://schemas.openxmlformats.org/presentationml/2006/main">
  <p:tag name="KSO_WM_UNIT_TEXT_SUBTYPE" val="a"/>
  <p:tag name="KSO_WM_UNIT_SUBTYPE" val="a"/>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0_1*f*1"/>
  <p:tag name="KSO_WM_TEMPLATE_CATEGORY" val="custom"/>
  <p:tag name="KSO_WM_TEMPLATE_INDEX" val="20238440"/>
  <p:tag name="KSO_WM_UNIT_LAYERLEVEL" val="1"/>
  <p:tag name="KSO_WM_TAG_VERSION" val="3.0"/>
  <p:tag name="KSO_WM_BEAUTIFY_FLAG" val="#wm#"/>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72e7dc758fee4e6db4f5488c2d49ac6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4b17411da71340d4ac2df0c9ec6c7fb4"/>
  <p:tag name="KSO_WM_UNIT_SUPPORT_UNIT_TYPE" val="[&quot;d&quot;,&quot;l&quot;,&quot;m&quot;,&quot;n&quot;,&quot;o&quot;,&quot;p&quot;,&quot;q&quot;,&quot;r&quot;,&quot;α&quot;,&quot;β&quot;,&quot;δ&quot;,&quot;ε&quot;,&quot;ζ&quot;,&quot;η&quot;,&quot;θ&quot;]"/>
  <p:tag name="KSO_WM_UNIT_TEXT_FILL_FORE_SCHEMECOLOR_INDEX_BRIGHTNESS" val="0.25"/>
  <p:tag name="KSO_WM_UNIT_TEXT_FILL_FORE_SCHEMECOLOR_INDEX" val="13"/>
  <p:tag name="KSO_WM_UNIT_TEXT_FILL_TYPE" val="1"/>
  <p:tag name="KSO_WM_TEMPLATE_ASSEMBLE_XID" val="637600a50c9383becde15bb6"/>
  <p:tag name="KSO_WM_TEMPLATE_ASSEMBLE_GROUPID" val="637600a50c9383becde15bb6"/>
  <p:tag name="KSO_WM_UNIT_PRESET_TEXT" val="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
</p:tagLst>
</file>

<file path=ppt/tags/tag44.xml><?xml version="1.0" encoding="utf-8"?>
<p:tagLst xmlns:p="http://schemas.openxmlformats.org/presentationml/2006/main">
  <p:tag name="KSO_WM_DIAGRAM_VIRTUALLY_FRAME" val="{&quot;height&quot;:327.03889763779523,&quot;left&quot;:147.50165354330707,&quot;top&quot;:141.79897637795276,&quot;width&quot;:611.4715748031497}"/>
</p:tagLst>
</file>

<file path=ppt/tags/tag45.xml><?xml version="1.0" encoding="utf-8"?>
<p:tagLst xmlns:p="http://schemas.openxmlformats.org/presentationml/2006/main">
  <p:tag name="KSO_WM_DIAGRAM_VIRTUALLY_FRAME" val="{&quot;height&quot;:327.03889763779523,&quot;left&quot;:147.50165354330707,&quot;top&quot;:141.79897637795276,&quot;width&quot;:611.4715748031497}"/>
</p:tagLst>
</file>

<file path=ppt/tags/tag46.xml><?xml version="1.0" encoding="utf-8"?>
<p:tagLst xmlns:p="http://schemas.openxmlformats.org/presentationml/2006/main">
  <p:tag name="KSO_WM_DIAGRAM_VIRTUALLY_FRAME" val="{&quot;height&quot;:327.03889763779523,&quot;left&quot;:147.50165354330707,&quot;top&quot;:141.79897637795276,&quot;width&quot;:611.4715748031497}"/>
</p:tagLst>
</file>

<file path=ppt/tags/tag47.xml><?xml version="1.0" encoding="utf-8"?>
<p:tagLst xmlns:p="http://schemas.openxmlformats.org/presentationml/2006/main">
  <p:tag name="KSO_WM_DIAGRAM_VIRTUALLY_FRAME" val="{&quot;height&quot;:327.03889763779523,&quot;left&quot;:147.50165354330707,&quot;top&quot;:141.79897637795276,&quot;width&quot;:611.4715748031497}"/>
</p:tagLst>
</file>

<file path=ppt/tags/tag48.xml><?xml version="1.0" encoding="utf-8"?>
<p:tagLst xmlns:p="http://schemas.openxmlformats.org/presentationml/2006/main">
  <p:tag name="KSO_WM_DIAGRAM_VIRTUALLY_FRAME" val="{&quot;height&quot;:327.03889763779523,&quot;left&quot;:147.50165354330707,&quot;top&quot;:141.79897637795276,&quot;width&quot;:611.4715748031497}"/>
</p:tagLst>
</file>

<file path=ppt/tags/tag49.xml><?xml version="1.0" encoding="utf-8"?>
<p:tagLst xmlns:p="http://schemas.openxmlformats.org/presentationml/2006/main">
  <p:tag name="KSO_WM_DIAGRAM_VIRTUALLY_FRAME" val="{&quot;height&quot;:327.03889763779523,&quot;left&quot;:147.50165354330707,&quot;top&quot;:141.79897637795276,&quot;width&quot;:611.4715748031497}"/>
</p:tagLst>
</file>

<file path=ppt/tags/tag50.xml><?xml version="1.0" encoding="utf-8"?>
<p:tagLst xmlns:p="http://schemas.openxmlformats.org/presentationml/2006/main">
  <p:tag name="KSO_WM_DIAGRAM_VIRTUALLY_FRAME" val="{&quot;height&quot;:327.03889763779523,&quot;left&quot;:147.50165354330707,&quot;top&quot;:141.79897637795276,&quot;width&quot;:611.4715748031497}"/>
</p:tagLst>
</file>

<file path=ppt/tags/tag51.xml><?xml version="1.0" encoding="utf-8"?>
<p:tagLst xmlns:p="http://schemas.openxmlformats.org/presentationml/2006/main">
  <p:tag name="KSO_WM_DIAGRAM_VIRTUALLY_FRAME" val="{&quot;height&quot;:327.03889763779523,&quot;left&quot;:147.50165354330707,&quot;top&quot;:141.79897637795276,&quot;width&quot;:611.4715748031497}"/>
</p:tagLst>
</file>

<file path=ppt/tags/tag52.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53.xml><?xml version="1.0" encoding="utf-8"?>
<p:tagLst xmlns:p="http://schemas.openxmlformats.org/presentationml/2006/main">
  <p:tag name="KSO_WM_UNIT_TEXT_SUBTYPE" val="a"/>
  <p:tag name="KSO_WM_UNIT_SUBTYPE" val="a"/>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0_1*f*1"/>
  <p:tag name="KSO_WM_TEMPLATE_CATEGORY" val="custom"/>
  <p:tag name="KSO_WM_TEMPLATE_INDEX" val="20238440"/>
  <p:tag name="KSO_WM_UNIT_LAYERLEVEL" val="1"/>
  <p:tag name="KSO_WM_TAG_VERSION" val="3.0"/>
  <p:tag name="KSO_WM_BEAUTIFY_FLAG" val="#wm#"/>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72e7dc758fee4e6db4f5488c2d49ac6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4b17411da71340d4ac2df0c9ec6c7fb4"/>
  <p:tag name="KSO_WM_UNIT_SUPPORT_UNIT_TYPE" val="[&quot;d&quot;,&quot;l&quot;,&quot;m&quot;,&quot;n&quot;,&quot;o&quot;,&quot;p&quot;,&quot;q&quot;,&quot;r&quot;,&quot;α&quot;,&quot;β&quot;,&quot;δ&quot;,&quot;ε&quot;,&quot;ζ&quot;,&quot;η&quot;,&quot;θ&quot;]"/>
  <p:tag name="KSO_WM_UNIT_TEXT_FILL_FORE_SCHEMECOLOR_INDEX_BRIGHTNESS" val="0.25"/>
  <p:tag name="KSO_WM_UNIT_TEXT_FILL_FORE_SCHEMECOLOR_INDEX" val="13"/>
  <p:tag name="KSO_WM_UNIT_TEXT_FILL_TYPE" val="1"/>
  <p:tag name="KSO_WM_TEMPLATE_ASSEMBLE_XID" val="637600a50c9383becde15bb6"/>
  <p:tag name="KSO_WM_TEMPLATE_ASSEMBLE_GROUPID" val="637600a50c9383becde15bb6"/>
  <p:tag name="KSO_WM_UNIT_PRESET_TEXT" val="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
</p:tagLst>
</file>

<file path=ppt/tags/tag54.xml><?xml version="1.0" encoding="utf-8"?>
<p:tagLst xmlns:p="http://schemas.openxmlformats.org/presentationml/2006/main">
  <p:tag name="KSO_WM_UNIT_BLOCK" val="0"/>
  <p:tag name="KSO_WM_UNIT_HIGHLIGHT" val="0"/>
  <p:tag name="KSO_WM_UNIT_COMPATIBLE" val="0"/>
  <p:tag name="KSO_WM_UNIT_DIAGRAM_ISNUMVISUAL" val="0"/>
  <p:tag name="KSO_WM_UNIT_DIAGRAM_ISREFERUNIT" val="0"/>
  <p:tag name="KSO_WM_UNIT_TYPE" val="i"/>
  <p:tag name="KSO_WM_UNIT_INDEX" val="2"/>
  <p:tag name="KSO_WM_UNIT_ID" val="custom20238440_1*i*2"/>
  <p:tag name="KSO_WM_TEMPLATE_CATEGORY" val="custom"/>
  <p:tag name="KSO_WM_TEMPLATE_INDEX" val="20238440"/>
  <p:tag name="KSO_WM_UNIT_LAYERLEVEL" val="1"/>
  <p:tag name="KSO_WM_TAG_VERSION" val="3.0"/>
  <p:tag name="KSO_WM_BEAUTIFY_FLAG" val="#wm#"/>
  <p:tag name="KSO_WM_CHIP_GROUPID" val="5eda18a25860357932c55e72"/>
  <p:tag name="KSO_WM_UNIT_SM_LIMIT_TYPE" val="2"/>
  <p:tag name="KSO_WM_UNIT_DECORATE_INFO" val="{&quot;DecorateInfoH&quot;:{&quot;IsAbs&quot;:false},&quot;DecorateInfoW&quot;:{&quot;IsAbs&quot;:false},&quot;DecorateInfoX&quot;:{&quot;IsAbs&quot;:false,&quot;Pos&quot;:1},&quot;DecorateInfoY&quot;:{&quot;IsAbs&quot;:false,&quot;Pos&quot;:1},&quot;ReferentInfo&quot;:{&quot;Id&quot;:&quot;72e7dc758fee4e6db4f5488c2d49ac62&quot;,&quot;X&quot;:{&quot;Pos&quot;:1},&quot;Y&quot;:{&quot;Pos&quot;:1}},&quot;whChangeMode&quot;:0}"/>
  <p:tag name="KSO_WM_UNIT_DEC_AREA_ID" val="0a8fc41e3c7145f98573150470e3ff5e"/>
  <p:tag name="KSO_WM_CHIP_XID" val="5eda18ef5860357932c55e83"/>
  <p:tag name="KSO_WM_UNIT_FILL_FORE_SCHEMECOLOR_INDEX_BRIGHTNESS" val="0"/>
  <p:tag name="KSO_WM_UNIT_FILL_FORE_SCHEMECOLOR_INDEX" val="14"/>
  <p:tag name="KSO_WM_UNIT_FILL_TYPE" val="1"/>
  <p:tag name="KSO_WM_UNIT_SHADOW_SCHEMECOLOR_INDEX_BRIGHTNESS" val="0"/>
  <p:tag name="KSO_WM_UNIT_SHADOW_SCHEMECOLOR_INDEX" val="13"/>
  <p:tag name="KSO_WM_UNIT_VALUE" val="864"/>
  <p:tag name="KSO_WM_TEMPLATE_ASSEMBLE_XID" val="637600a50c9383becde15bb6"/>
  <p:tag name="KSO_WM_TEMPLATE_ASSEMBLE_GROUPID" val="637600a50c9383becde15bb6"/>
</p:tagLst>
</file>

<file path=ppt/tags/tag55.xml><?xml version="1.0" encoding="utf-8"?>
<p:tagLst xmlns:p="http://schemas.openxmlformats.org/presentationml/2006/main">
  <p:tag name="KSO_WM_UNIT_TEXT_SUBTYPE" val="a"/>
  <p:tag name="KSO_WM_UNIT_SUBTYPE" val="a"/>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0_1*f*1"/>
  <p:tag name="KSO_WM_TEMPLATE_CATEGORY" val="custom"/>
  <p:tag name="KSO_WM_TEMPLATE_INDEX" val="20238440"/>
  <p:tag name="KSO_WM_UNIT_LAYERLEVEL" val="1"/>
  <p:tag name="KSO_WM_TAG_VERSION" val="3.0"/>
  <p:tag name="KSO_WM_BEAUTIFY_FLAG" val="#wm#"/>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72e7dc758fee4e6db4f5488c2d49ac6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4b17411da71340d4ac2df0c9ec6c7fb4"/>
  <p:tag name="KSO_WM_UNIT_SUPPORT_UNIT_TYPE" val="[&quot;d&quot;,&quot;l&quot;,&quot;m&quot;,&quot;n&quot;,&quot;o&quot;,&quot;p&quot;,&quot;q&quot;,&quot;r&quot;,&quot;α&quot;,&quot;β&quot;,&quot;δ&quot;,&quot;ε&quot;,&quot;ζ&quot;,&quot;η&quot;,&quot;θ&quot;]"/>
  <p:tag name="KSO_WM_UNIT_TEXT_FILL_FORE_SCHEMECOLOR_INDEX_BRIGHTNESS" val="0.25"/>
  <p:tag name="KSO_WM_UNIT_TEXT_FILL_FORE_SCHEMECOLOR_INDEX" val="13"/>
  <p:tag name="KSO_WM_UNIT_TEXT_FILL_TYPE" val="1"/>
  <p:tag name="KSO_WM_TEMPLATE_ASSEMBLE_XID" val="637600a50c9383becde15bb6"/>
  <p:tag name="KSO_WM_TEMPLATE_ASSEMBLE_GROUPID" val="637600a50c9383becde15bb6"/>
  <p:tag name="KSO_WM_UNIT_PRESET_TEXT" val="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根据需要您可以酌情增减文字，以便观者可以准确的理解您所传达的完整信息。为了最终演示发布的良好效果，请您尽量提炼思想的精髓。点击此处添加正文，文字是您思想的提炼，请言简意赅的阐述您的观点。"/>
</p:tagLst>
</file>

<file path=ppt/tags/tag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7_2*l_h_f*1_1_1"/>
  <p:tag name="KSO_WM_TEMPLATE_CATEGORY" val="diagram"/>
  <p:tag name="KSO_WM_TEMPLATE_INDEX" val="20231307"/>
  <p:tag name="KSO_WM_UNIT_LAYERLEVEL" val="1_1_1"/>
  <p:tag name="KSO_WM_TAG_VERSION" val="3.0"/>
  <p:tag name="KSO_WM_DIAGRAM_VERSION" val="3"/>
  <p:tag name="KSO_WM_DIAGRAM_COLOR_TEXT_CAN_REMOVE" val="n"/>
  <p:tag name="KSO_WM_UNIT_VALUE" val="90"/>
  <p:tag name="KSO_WM_BEAUTIFY_FLAG" val="#wm#"/>
  <p:tag name="KSO_WM_DIAGRAM_MAX_ITEMCNT" val="6"/>
  <p:tag name="KSO_WM_DIAGRAM_MIN_ITEMCNT" val="2"/>
  <p:tag name="KSO_WM_DIAGRAM_VIRTUALLY_FRAME" val="{&quot;height&quot;:361.1016540527344,&quot;left&quot;:49.799911205862465,&quot;top&quot;:89.44999974528636,&quot;width&quot;:860.4605712890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quot;colorType&quot;:1,&quot;foreColorIndex&quot;:5,&quot;transparency&quot;:0},&quot;threeD&quot;:{&quot;curvedSurface&quot;:{&quot;brightness&quot;:0,&quot;colorType&quot;:2,&quot;rgb&quot;:&quot;#000000&quot;},&quot;depth&quot;:{&quot;colorType&quot;:0}}},&quot;text&quot;:{&quot;fill&quot;:{&quot;solid&quot;:{&quot;brightness&quot;:0,&quot;colorType&quot;:2,&quot;rgb&quot;:&quot;#262626&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ILL_TYPE" val="2"/>
  <p:tag name="KSO_WM_DIAGRAM_COLOR_TRICK" val="2"/>
  <p:tag name="KSO_WM_UNIT_FILL_FORE_SCHEMECOLOR_INDEX" val="14"/>
  <p:tag name="KSO_WM_UNIT_FILL_FORE_SCHEMECOLOR_INDEX_BRIGHTNESS" val="0"/>
  <p:tag name="KSO_WM_UNIT_TEXT_FILL_TYPE" val="1"/>
  <p:tag name="KSO_WM_UNIT_PRESET_TEXT" val="单击此处输入你的正文，文字是您思想的提炼，为了最终演示发布的良好效果。"/>
  <p:tag name="KSO_WM_UNIT_LINE_FORE_SCHEMECOLOR_INDEX" val="5"/>
  <p:tag name="KSO_WM_UNIT_TEXT_TYPE" val="1"/>
  <p:tag name="KSO_WM_DIAGRAM_USE_COLOR_VALUE" val="{&quot;color_scheme&quot;:1,&quot;color_type&quot;:1,&quot;theme_color_indexes&quot;:[5,6,5,6,5,6]}"/>
</p:tagLst>
</file>

<file path=ppt/tags/tag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7_2*l_h_f*1_2_1"/>
  <p:tag name="KSO_WM_TEMPLATE_CATEGORY" val="diagram"/>
  <p:tag name="KSO_WM_TEMPLATE_INDEX" val="20231307"/>
  <p:tag name="KSO_WM_UNIT_LAYERLEVEL" val="1_1_1"/>
  <p:tag name="KSO_WM_TAG_VERSION" val="3.0"/>
  <p:tag name="KSO_WM_DIAGRAM_VERSION" val="3"/>
  <p:tag name="KSO_WM_DIAGRAM_COLOR_TEXT_CAN_REMOVE" val="n"/>
  <p:tag name="KSO_WM_UNIT_VALUE" val="90"/>
  <p:tag name="KSO_WM_BEAUTIFY_FLAG" val="#wm#"/>
  <p:tag name="KSO_WM_DIAGRAM_MAX_ITEMCNT" val="6"/>
  <p:tag name="KSO_WM_DIAGRAM_MIN_ITEMCNT" val="2"/>
  <p:tag name="KSO_WM_DIAGRAM_VIRTUALLY_FRAME" val="{&quot;height&quot;:361.1016540527344,&quot;left&quot;:49.799911205862465,&quot;top&quot;:89.44999974528636,&quot;width&quot;:860.4605712890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6,&quot;transparency&quot;:0},&quot;type&quot;:1},&quot;shadow&quot;:{&quot;brightness&quot;:0,&quot;colorType&quot;:1,&quot;foreColorIndex&quot;:6,&quot;transparency&quot;:0},&quot;threeD&quot;:{&quot;curvedSurface&quot;:{&quot;brightness&quot;:0,&quot;colorType&quot;:2,&quot;rgb&quot;:&quot;#000000&quot;},&quot;depth&quot;:{&quot;colorType&quot;:0}}},&quot;text&quot;:{&quot;fill&quot;:{&quot;solid&quot;:{&quot;brightness&quot;:0,&quot;colorType&quot;:2,&quot;rgb&quot;:&quot;#262626&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ILL_TYPE" val="2"/>
  <p:tag name="KSO_WM_DIAGRAM_COLOR_TRICK" val="2"/>
  <p:tag name="KSO_WM_UNIT_FILL_FORE_SCHEMECOLOR_INDEX" val="14"/>
  <p:tag name="KSO_WM_UNIT_FILL_FORE_SCHEMECOLOR_INDEX_BRIGHTNESS" val="0"/>
  <p:tag name="KSO_WM_UNIT_TEXT_FILL_TYPE" val="1"/>
  <p:tag name="KSO_WM_UNIT_PRESET_TEXT" val="单击此处输入你的正文，文字是您思想的提炼，为了最终演示发布的良好效果。"/>
  <p:tag name="KSO_WM_UNIT_LINE_FORE_SCHEMECOLOR_INDEX" val="6"/>
  <p:tag name="KSO_WM_UNIT_TEXT_TYPE" val="1"/>
  <p:tag name="KSO_WM_DIAGRAM_USE_COLOR_VALUE" val="{&quot;color_scheme&quot;:1,&quot;color_type&quot;:1,&quot;theme_color_indexes&quot;:[5,6,5,6,5,6]}"/>
</p:tagLst>
</file>

<file path=ppt/tags/tag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7_2*l_h_f*1_3_1"/>
  <p:tag name="KSO_WM_TEMPLATE_CATEGORY" val="diagram"/>
  <p:tag name="KSO_WM_TEMPLATE_INDEX" val="20231307"/>
  <p:tag name="KSO_WM_UNIT_LAYERLEVEL" val="1_1_1"/>
  <p:tag name="KSO_WM_TAG_VERSION" val="3.0"/>
  <p:tag name="KSO_WM_DIAGRAM_VERSION" val="3"/>
  <p:tag name="KSO_WM_DIAGRAM_COLOR_TEXT_CAN_REMOVE" val="n"/>
  <p:tag name="KSO_WM_UNIT_VALUE" val="90"/>
  <p:tag name="KSO_WM_BEAUTIFY_FLAG" val="#wm#"/>
  <p:tag name="KSO_WM_DIAGRAM_MAX_ITEMCNT" val="6"/>
  <p:tag name="KSO_WM_DIAGRAM_MIN_ITEMCNT" val="2"/>
  <p:tag name="KSO_WM_DIAGRAM_VIRTUALLY_FRAME" val="{&quot;height&quot;:361.1016540527344,&quot;left&quot;:49.799911205862465,&quot;top&quot;:89.44999974528636,&quot;width&quot;:860.4605712890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quot;colorType&quot;:1,&quot;foreColorIndex&quot;:5,&quot;transparency&quot;:0},&quot;threeD&quot;:{&quot;curvedSurface&quot;:{&quot;brightness&quot;:0,&quot;colorType&quot;:2,&quot;rgb&quot;:&quot;#000000&quot;},&quot;depth&quot;:{&quot;colorType&quot;:0}}},&quot;text&quot;:{&quot;fill&quot;:{&quot;solid&quot;:{&quot;brightness&quot;:0,&quot;colorType&quot;:2,&quot;rgb&quot;:&quot;#262626&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ILL_TYPE" val="2"/>
  <p:tag name="KSO_WM_DIAGRAM_COLOR_TRICK" val="2"/>
  <p:tag name="KSO_WM_UNIT_FILL_FORE_SCHEMECOLOR_INDEX" val="14"/>
  <p:tag name="KSO_WM_UNIT_FILL_FORE_SCHEMECOLOR_INDEX_BRIGHTNESS" val="0"/>
  <p:tag name="KSO_WM_UNIT_TEXT_FILL_TYPE" val="1"/>
  <p:tag name="KSO_WM_UNIT_PRESET_TEXT" val="单击此处输入你的正文，文字是您思想的提炼，为了最终演示发布的良好效果。"/>
  <p:tag name="KSO_WM_UNIT_LINE_FORE_SCHEMECOLOR_INDEX" val="5"/>
  <p:tag name="KSO_WM_UNIT_TEXT_TYPE" val="1"/>
  <p:tag name="KSO_WM_DIAGRAM_USE_COLOR_VALUE" val="{&quot;color_scheme&quot;:1,&quot;color_type&quot;:1,&quot;theme_color_indexes&quot;:[5,6,5,6,5,6]}"/>
</p:tagLst>
</file>

<file path=ppt/tags/tag59.xml><?xml version="1.0" encoding="utf-8"?>
<p:tagLst xmlns:p="http://schemas.openxmlformats.org/presentationml/2006/main">
  <p:tag name="RESOURCE_RECORD_KEY" val="{&quot;70&quot;:[3315855,3315857]}"/>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1066_2*m_h_a*1_1_1"/>
  <p:tag name="KSO_WM_TEMPLATE_CATEGORY" val="diagram"/>
  <p:tag name="KSO_WM_TEMPLATE_INDEX" val="20231066"/>
  <p:tag name="KSO_WM_UNIT_LAYERLEVEL" val="1_1_1"/>
  <p:tag name="KSO_WM_TAG_VERSION" val="3.0"/>
  <p:tag name="KSO_WM_DIAGRAM_VERSION" val="3"/>
  <p:tag name="KSO_WM_DIAGRAM_COLOR_TRICK" val="4"/>
  <p:tag name="KSO_WM_DIAGRAM_COLOR_TEXT_CAN_REMOVE" val="n"/>
  <p:tag name="KSO_WM_UNIT_TYPE" val="m_h_a"/>
  <p:tag name="KSO_WM_UNIT_INDEX" val="1_1_1"/>
  <p:tag name="KSO_WM_UNIT_ISCONTENTSTITLE" val="0"/>
  <p:tag name="KSO_WM_UNIT_ISNUMDGMTITLE" val="0"/>
  <p:tag name="KSO_WM_UNIT_NOCLEAR" val="0"/>
  <p:tag name="KSO_WM_UNIT_VALUE" val="14"/>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gradient&quot;:[{&quot;brightness&quot;:0.4000000059604645,&quot;colorType&quot;:1,&quot;foreColorIndex&quot;:5,&quot;pos&quot;:0.8999999761581421,&quot;transparency&quot;:0},{&quot;brightness&quot;:0,&quot;colorType&quot;:1,&quot;foreColorIndex&quot;:5,&quot;pos&quot;:0,&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项标题"/>
  <p:tag name="KSO_WM_UNIT_FILL_TYPE" val="3"/>
  <p:tag name="KSO_WM_UNIT_TEXT_TYPE" val="1"/>
  <p:tag name="KSO_WM_DIAGRAM_USE_COLOR_VALUE" val="{&quot;color_scheme&quot;:1,&quot;color_type&quot;:1,&quot;theme_color_indexes&quot;:[5,6,5,6,5,6]}"/>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1066_2*m_h_a*1_2_1"/>
  <p:tag name="KSO_WM_TEMPLATE_CATEGORY" val="diagram"/>
  <p:tag name="KSO_WM_TEMPLATE_INDEX" val="20231066"/>
  <p:tag name="KSO_WM_UNIT_LAYERLEVEL" val="1_1_1"/>
  <p:tag name="KSO_WM_TAG_VERSION" val="3.0"/>
  <p:tag name="KSO_WM_DIAGRAM_VERSION" val="3"/>
  <p:tag name="KSO_WM_DIAGRAM_COLOR_TRICK" val="4"/>
  <p:tag name="KSO_WM_DIAGRAM_COLOR_TEXT_CAN_REMOVE" val="n"/>
  <p:tag name="KSO_WM_UNIT_TYPE" val="m_h_a"/>
  <p:tag name="KSO_WM_UNIT_INDEX" val="1_2_1"/>
  <p:tag name="KSO_WM_UNIT_ISCONTENTSTITLE" val="0"/>
  <p:tag name="KSO_WM_UNIT_ISNUMDGMTITLE" val="0"/>
  <p:tag name="KSO_WM_UNIT_NOCLEAR" val="0"/>
  <p:tag name="KSO_WM_UNIT_VALUE" val="14"/>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gradient&quot;:[{&quot;brightness&quot;:0.4000000059604645,&quot;colorType&quot;:1,&quot;foreColorIndex&quot;:6,&quot;pos&quot;:0.8999999761581421,&quot;transparency&quot;:0},{&quot;brightness&quot;:0,&quot;colorType&quot;:1,&quot;foreColorIndex&quot;:6,&quot;pos&quot;:0,&quot;transparency&quot;:0}],&quot;type&quot;:3},&quot;glow&quot;:{&quot;colorType&quot;:0},&quot;line&quot;:{&quot;type&quot;:0},&quot;shadow&quot;:{&quot;brightness&quot;:0,&quot;colorType&quot;:1,&quot;foreColorIndex&quot;:6,&quot;transparency&quot;:0.7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项标题"/>
  <p:tag name="KSO_WM_UNIT_FILL_TYPE" val="3"/>
  <p:tag name="KSO_WM_UNIT_TEXT_TYPE" val="1"/>
  <p:tag name="KSO_WM_DIAGRAM_USE_COLOR_VALUE" val="{&quot;color_scheme&quot;:1,&quot;color_type&quot;:1,&quot;theme_color_indexes&quot;:[5,6,5,6,5,6]}"/>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1066_2*m_h_i*1_2_1"/>
  <p:tag name="KSO_WM_TEMPLATE_CATEGORY" val="diagram"/>
  <p:tag name="KSO_WM_TEMPLATE_INDEX" val="20231066"/>
  <p:tag name="KSO_WM_UNIT_LAYERLEVEL" val="1_1_1"/>
  <p:tag name="KSO_WM_TAG_VERSION" val="3.0"/>
  <p:tag name="KSO_WM_UNIT_TYPE" val="m_h_i"/>
  <p:tag name="KSO_WM_UNIT_INDEX" val="1_2_1"/>
  <p:tag name="KSO_WM_DIAGRAM_VERSION" val="3"/>
  <p:tag name="KSO_WM_DIAGRAM_COLOR_TRICK" val="4"/>
  <p:tag name="KSO_WM_DIAGRAM_COLOR_TEXT_CAN_REMOVE" val="n"/>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6"/>
  <p:tag name="KSO_WM_UNIT_FILL_FORE_SCHEMECOLOR_INDEX_BRIGHTNESS" val="0"/>
  <p:tag name="KSO_WM_DIAGRAM_USE_COLOR_VALUE" val="{&quot;color_scheme&quot;:1,&quot;color_type&quot;:1,&quot;theme_color_indexes&quot;:[5,6,5,6,5,6]}"/>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1066_2*m_h_i*1_3_1"/>
  <p:tag name="KSO_WM_TEMPLATE_CATEGORY" val="diagram"/>
  <p:tag name="KSO_WM_TEMPLATE_INDEX" val="20231066"/>
  <p:tag name="KSO_WM_UNIT_LAYERLEVEL" val="1_1_1"/>
  <p:tag name="KSO_WM_TAG_VERSION" val="3.0"/>
  <p:tag name="KSO_WM_UNIT_TYPE" val="m_h_i"/>
  <p:tag name="KSO_WM_UNIT_INDEX" val="1_3_1"/>
  <p:tag name="KSO_WM_DIAGRAM_VERSION" val="3"/>
  <p:tag name="KSO_WM_DIAGRAM_COLOR_TRICK" val="4"/>
  <p:tag name="KSO_WM_DIAGRAM_COLOR_TEXT_CAN_REMOVE" val="n"/>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
  <p:tag name="KSO_WM_DIAGRAM_USE_COLOR_VALUE" val="{&quot;color_scheme&quot;:1,&quot;color_type&quot;:1,&quot;theme_color_indexes&quot;:[5,6,5,6,5,6]}"/>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1066_2*m_h_a*1_3_1"/>
  <p:tag name="KSO_WM_TEMPLATE_CATEGORY" val="diagram"/>
  <p:tag name="KSO_WM_TEMPLATE_INDEX" val="20231066"/>
  <p:tag name="KSO_WM_UNIT_LAYERLEVEL" val="1_1_1"/>
  <p:tag name="KSO_WM_TAG_VERSION" val="3.0"/>
  <p:tag name="KSO_WM_DIAGRAM_VERSION" val="3"/>
  <p:tag name="KSO_WM_DIAGRAM_COLOR_TRICK" val="4"/>
  <p:tag name="KSO_WM_DIAGRAM_COLOR_TEXT_CAN_REMOVE" val="n"/>
  <p:tag name="KSO_WM_UNIT_TYPE" val="m_h_a"/>
  <p:tag name="KSO_WM_UNIT_INDEX" val="1_3_1"/>
  <p:tag name="KSO_WM_UNIT_ISCONTENTSTITLE" val="0"/>
  <p:tag name="KSO_WM_UNIT_ISNUMDGMTITLE" val="0"/>
  <p:tag name="KSO_WM_UNIT_NOCLEAR" val="0"/>
  <p:tag name="KSO_WM_UNIT_VALUE" val="27"/>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gradient&quot;:[{&quot;brightness&quot;:0.4000000059604645,&quot;colorType&quot;:1,&quot;foreColorIndex&quot;:7,&quot;pos&quot;:0,&quot;transparency&quot;:0},{&quot;brightness&quot;:0,&quot;colorType&quot;:1,&quot;foreColorIndex&quot;:7,&quot;pos&quot;:0.75,&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项标题"/>
  <p:tag name="KSO_WM_UNIT_FILL_TYPE" val="3"/>
  <p:tag name="KSO_WM_UNIT_TEXT_TYPE" val="1"/>
  <p:tag name="KSO_WM_DIAGRAM_USE_COLOR_VALUE" val="{&quot;color_scheme&quot;:1,&quot;color_type&quot;:1,&quot;theme_color_indexes&quot;:[5,6,5,6,5,6]}"/>
</p:tagLst>
</file>

<file path=ppt/tags/tag65.xml><?xml version="1.0" encoding="utf-8"?>
<p:tagLst xmlns:p="http://schemas.openxmlformats.org/presentationml/2006/main">
  <p:tag name="KSO_WM_UNIT_SUBTYPE" val="a"/>
  <p:tag name="KSO_WM_UNIT_NOCLEAR" val="0"/>
  <p:tag name="KSO_WM_UNIT_VALUE" val="40"/>
  <p:tag name="KSO_WM_UNIT_HIGHLIGHT" val="0"/>
  <p:tag name="KSO_WM_UNIT_COMPATIBLE" val="0"/>
  <p:tag name="KSO_WM_UNIT_DIAGRAM_ISNUMVISUAL" val="0"/>
  <p:tag name="KSO_WM_UNIT_DIAGRAM_ISREFERUNIT" val="0"/>
  <p:tag name="KSO_WM_UNIT_TYPE" val="m_h_f"/>
  <p:tag name="KSO_WM_UNIT_INDEX" val="1_1_1"/>
  <p:tag name="KSO_WM_UNIT_ID" val="diagram20231066_2*m_h_f*1_1_1"/>
  <p:tag name="KSO_WM_TEMPLATE_CATEGORY" val="diagram"/>
  <p:tag name="KSO_WM_TEMPLATE_INDEX" val="20231066"/>
  <p:tag name="KSO_WM_UNIT_LAYERLEVEL" val="1_1_1"/>
  <p:tag name="KSO_WM_TAG_VERSION" val="3.0"/>
  <p:tag name="KSO_WM_BEAUTIFY_FLAG" val="#wm#"/>
  <p:tag name="KSO_WM_DIAGRAM_GROUP_CODE" val="m1-1"/>
  <p:tag name="KSO_WM_DIAGRAM_VERSION" val="3"/>
  <p:tag name="KSO_WM_DIAGRAM_COLOR_TRICK" val="4"/>
  <p:tag name="KSO_WM_DIAGRAM_COLOR_TEXT_CAN_REMOVE" val="n"/>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您文本具体的内容和阐述的观点"/>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66.xml><?xml version="1.0" encoding="utf-8"?>
<p:tagLst xmlns:p="http://schemas.openxmlformats.org/presentationml/2006/main">
  <p:tag name="KSO_WM_UNIT_SUBTYPE" val="a"/>
  <p:tag name="KSO_WM_UNIT_NOCLEAR" val="0"/>
  <p:tag name="KSO_WM_UNIT_VALUE" val="40"/>
  <p:tag name="KSO_WM_UNIT_HIGHLIGHT" val="0"/>
  <p:tag name="KSO_WM_UNIT_COMPATIBLE" val="0"/>
  <p:tag name="KSO_WM_UNIT_DIAGRAM_ISNUMVISUAL" val="0"/>
  <p:tag name="KSO_WM_UNIT_DIAGRAM_ISREFERUNIT" val="0"/>
  <p:tag name="KSO_WM_UNIT_TYPE" val="m_h_f"/>
  <p:tag name="KSO_WM_UNIT_INDEX" val="1_3_1"/>
  <p:tag name="KSO_WM_UNIT_ID" val="diagram20231066_2*m_h_f*1_3_1"/>
  <p:tag name="KSO_WM_TEMPLATE_CATEGORY" val="diagram"/>
  <p:tag name="KSO_WM_TEMPLATE_INDEX" val="20231066"/>
  <p:tag name="KSO_WM_UNIT_LAYERLEVEL" val="1_1_1"/>
  <p:tag name="KSO_WM_TAG_VERSION" val="3.0"/>
  <p:tag name="KSO_WM_BEAUTIFY_FLAG" val="#wm#"/>
  <p:tag name="KSO_WM_DIAGRAM_GROUP_CODE" val="m1-1"/>
  <p:tag name="KSO_WM_DIAGRAM_VERSION" val="3"/>
  <p:tag name="KSO_WM_DIAGRAM_COLOR_TRICK" val="4"/>
  <p:tag name="KSO_WM_DIAGRAM_COLOR_TEXT_CAN_REMOVE" val="n"/>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您文本具体的内容和阐述的观点"/>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67.xml><?xml version="1.0" encoding="utf-8"?>
<p:tagLst xmlns:p="http://schemas.openxmlformats.org/presentationml/2006/main">
  <p:tag name="KSO_WM_UNIT_SUBTYPE" val="a"/>
  <p:tag name="KSO_WM_UNIT_NOCLEAR" val="0"/>
  <p:tag name="KSO_WM_UNIT_VALUE" val="40"/>
  <p:tag name="KSO_WM_UNIT_HIGHLIGHT" val="0"/>
  <p:tag name="KSO_WM_UNIT_COMPATIBLE" val="0"/>
  <p:tag name="KSO_WM_UNIT_DIAGRAM_ISNUMVISUAL" val="0"/>
  <p:tag name="KSO_WM_UNIT_DIAGRAM_ISREFERUNIT" val="0"/>
  <p:tag name="KSO_WM_UNIT_TYPE" val="m_h_f"/>
  <p:tag name="KSO_WM_UNIT_INDEX" val="1_2_1"/>
  <p:tag name="KSO_WM_UNIT_ID" val="diagram20231066_2*m_h_f*1_2_1"/>
  <p:tag name="KSO_WM_TEMPLATE_CATEGORY" val="diagram"/>
  <p:tag name="KSO_WM_TEMPLATE_INDEX" val="20231066"/>
  <p:tag name="KSO_WM_UNIT_LAYERLEVEL" val="1_1_1"/>
  <p:tag name="KSO_WM_TAG_VERSION" val="3.0"/>
  <p:tag name="KSO_WM_BEAUTIFY_FLAG" val="#wm#"/>
  <p:tag name="KSO_WM_DIAGRAM_GROUP_CODE" val="m1-1"/>
  <p:tag name="KSO_WM_DIAGRAM_VERSION" val="3"/>
  <p:tag name="KSO_WM_DIAGRAM_COLOR_TRICK" val="4"/>
  <p:tag name="KSO_WM_DIAGRAM_COLOR_TEXT_CAN_REMOVE" val="n"/>
  <p:tag name="KSO_WM_DIAGRAM_MAX_ITEMCNT" val="6"/>
  <p:tag name="KSO_WM_DIAGRAM_MIN_ITEMCNT" val="2"/>
  <p:tag name="KSO_WM_DIAGRAM_VIRTUALLY_FRAME" val="{&quot;height&quot;:373.29998779296875,&quot;left&quot;:57.96605151559415,&quot;top&quot;:83.35496673343687,&quot;width&quot;:844.1839599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您文本具体的内容和阐述的观点"/>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68.xml><?xml version="1.0" encoding="utf-8"?>
<p:tagLst xmlns:p="http://schemas.openxmlformats.org/presentationml/2006/main">
  <p:tag name="RESOURCE_RECORD_KEY" val="{&quot;70&quot;:[3314143]}"/>
</p:tagLst>
</file>

<file path=ppt/tags/tag70.xml><?xml version="1.0" encoding="utf-8"?>
<p:tagLst xmlns:p="http://schemas.openxmlformats.org/presentationml/2006/main">
  <p:tag name="KSO_WPP_MARK_KEY" val="b7caabec-cb2c-45ee-8d4b-85ade036c54e"/>
  <p:tag name="COMMONDATA" val="eyJoZGlkIjoiYWMwYjg4ZjQ3Y2I1NzU2YzkzM2YzZTFiMzFkODBhZDEifQ=="/>
  <p:tag name="commondata" val="eyJoZGlkIjoiNjhiNDkyOWIyYWY4OGVlMTM4OTZhZmQ4YTBkMTc4ZTQifQ=="/>
  <p:tag name="resource_record_key" val="{&quot;70&quot;:[3320073,3320071,3315857,3314143,3315855]}"/>
</p:tagLst>
</file>

<file path=ppt/theme/theme1.xml><?xml version="1.0" encoding="utf-8"?>
<a:theme xmlns:a="http://schemas.openxmlformats.org/drawingml/2006/main" name="内页​​">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44">
    <a:dk1>
      <a:sysClr val="windowText" lastClr="000000"/>
    </a:dk1>
    <a:lt1>
      <a:sysClr val="window" lastClr="FFFFFF"/>
    </a:lt1>
    <a:dk2>
      <a:srgbClr val="44546A"/>
    </a:dk2>
    <a:lt2>
      <a:srgbClr val="E7E6E6"/>
    </a:lt2>
    <a:accent1>
      <a:srgbClr val="006C39"/>
    </a:accent1>
    <a:accent2>
      <a:srgbClr val="006C39"/>
    </a:accent2>
    <a:accent3>
      <a:srgbClr val="FF9393"/>
    </a:accent3>
    <a:accent4>
      <a:srgbClr val="94B6CE"/>
    </a:accent4>
    <a:accent5>
      <a:srgbClr val="A7DDDD"/>
    </a:accent5>
    <a:accent6>
      <a:srgbClr val="F5F4B3"/>
    </a:accent6>
    <a:hlink>
      <a:srgbClr val="0563C1"/>
    </a:hlink>
    <a:folHlink>
      <a:srgbClr val="954F72"/>
    </a:folHlink>
  </a:clrScheme>
  <a:fontScheme name="x4dipb1j">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自定义 44">
    <a:dk1>
      <a:sysClr val="windowText" lastClr="000000"/>
    </a:dk1>
    <a:lt1>
      <a:sysClr val="window" lastClr="FFFFFF"/>
    </a:lt1>
    <a:dk2>
      <a:srgbClr val="44546A"/>
    </a:dk2>
    <a:lt2>
      <a:srgbClr val="E7E6E6"/>
    </a:lt2>
    <a:accent1>
      <a:srgbClr val="006C39"/>
    </a:accent1>
    <a:accent2>
      <a:srgbClr val="006C39"/>
    </a:accent2>
    <a:accent3>
      <a:srgbClr val="FF9393"/>
    </a:accent3>
    <a:accent4>
      <a:srgbClr val="94B6CE"/>
    </a:accent4>
    <a:accent5>
      <a:srgbClr val="A7DDDD"/>
    </a:accent5>
    <a:accent6>
      <a:srgbClr val="F5F4B3"/>
    </a:accent6>
    <a:hlink>
      <a:srgbClr val="0563C1"/>
    </a:hlink>
    <a:folHlink>
      <a:srgbClr val="954F72"/>
    </a:folHlink>
  </a:clrScheme>
  <a:fontScheme name="x4dipb1j">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自定义 44">
    <a:dk1>
      <a:sysClr val="windowText" lastClr="000000"/>
    </a:dk1>
    <a:lt1>
      <a:sysClr val="window" lastClr="FFFFFF"/>
    </a:lt1>
    <a:dk2>
      <a:srgbClr val="44546A"/>
    </a:dk2>
    <a:lt2>
      <a:srgbClr val="E7E6E6"/>
    </a:lt2>
    <a:accent1>
      <a:srgbClr val="006C39"/>
    </a:accent1>
    <a:accent2>
      <a:srgbClr val="006C39"/>
    </a:accent2>
    <a:accent3>
      <a:srgbClr val="FF9393"/>
    </a:accent3>
    <a:accent4>
      <a:srgbClr val="94B6CE"/>
    </a:accent4>
    <a:accent5>
      <a:srgbClr val="A7DDDD"/>
    </a:accent5>
    <a:accent6>
      <a:srgbClr val="F5F4B3"/>
    </a:accent6>
    <a:hlink>
      <a:srgbClr val="0563C1"/>
    </a:hlink>
    <a:folHlink>
      <a:srgbClr val="954F72"/>
    </a:folHlink>
  </a:clrScheme>
  <a:fontScheme name="x4dipb1j">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themeOverride>
</file>

<file path=ppt/theme/themeOverride5.xml><?xml version="1.0" encoding="utf-8"?>
<a:themeOverride xmlns:a="http://schemas.openxmlformats.org/drawingml/2006/main">
  <a:clrScheme name="自定义 44">
    <a:dk1>
      <a:sysClr val="windowText" lastClr="000000"/>
    </a:dk1>
    <a:lt1>
      <a:sysClr val="window" lastClr="FFFFFF"/>
    </a:lt1>
    <a:dk2>
      <a:srgbClr val="44546A"/>
    </a:dk2>
    <a:lt2>
      <a:srgbClr val="E7E6E6"/>
    </a:lt2>
    <a:accent1>
      <a:srgbClr val="006C39"/>
    </a:accent1>
    <a:accent2>
      <a:srgbClr val="006C39"/>
    </a:accent2>
    <a:accent3>
      <a:srgbClr val="FF9393"/>
    </a:accent3>
    <a:accent4>
      <a:srgbClr val="94B6CE"/>
    </a:accent4>
    <a:accent5>
      <a:srgbClr val="A7DDDD"/>
    </a:accent5>
    <a:accent6>
      <a:srgbClr val="F5F4B3"/>
    </a:accent6>
    <a:hlink>
      <a:srgbClr val="0563C1"/>
    </a:hlink>
    <a:folHlink>
      <a:srgbClr val="954F72"/>
    </a:folHlink>
  </a:clrScheme>
  <a:fontScheme name="x4dipb1j">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MzQxNTE4MjU3NDc1IiwKCSJHcm91cElkIiA6ICIyMTE0NTY1MDYwIiwKCSJJbWFnZSIgOiAiaVZCT1J3MEtHZ29BQUFBTlNVaEVVZ0FBQlVjQUFBSU5DQVlBQUFBZHU4NStBQUFBQVhOU1IwSUFyczRjNlFBQUlBQkpSRUZVZUp6czNYbDhWUFc5Ly9IMzdKTjlUd2dRSUN5UlRSRlpMVlVyVldtMUttcTFYcXRldTloYXJWdTNxMTVyYmFtdFZxM1dwUlhsMTNxMWRhbFdVYXFsVWhBUkVSQVJaRjlDU0NCQUVyTFB2djcrQ0FSQ1FqSkpKcGtrODNvK2pETnp6dmQ4enljc1ljNTd6dmY3TllURDRiQUFBQUFBQUFBQUlNNFlZMTBBQUFBQUFBQUFBTVFDNFNnQUFBQUFBQUNBdUVRNENnQUFBQUFBQUNBdUVZNENBQUFBQUFBQWlFdUVvd0FBQUFBQUFBRGlFdUVvQUFBQUFBQUFnTGhFT0FvQUFBQUFBQUFnTGhHT0FnQUFBQUFBQUloTGhLTUFBQUFBQUFBQTRoTGhLQUFBQUFBQUFJQzRSRGdLQUFBQUFBQUFJQzRSamdJQUFBQUFBQUNJUzRTakFBQUFBQUFBQU9JUzRTZ0FBQUFBQUFDQXVFUTRDZ0FBQUFBQUFDQXVFWTRDQUFBQUFBQUFpRXVFb3dBQUFBQUFBQURpRXVFb0FBQUFBQUFBZ0xoRU9Bb0FBQUFBQUFBZ0xoR09BZ0FBQUFBQUFJaExoS01BQUFBQUFBQUE0aExoS0FBQUFBQUFBSUM0UkRnS0FBQUFBQUFBSUM0UmpnSUFBQUFBQUFDSVM0U2pBQUFBQUFBQUFPSVM0U2dBQUFBQUFBQ0F1RVE0Q2dBQUFBQUFBQ0F1RVk0Q0FBQUFBQUFBaUV1RW93QUFBQUFBQUFEaUV1RW9BQUFBQUFBQWdMaEVPQW9BQUFBQUFBQWdMaEdPQWdBQUFBQUFBSWhMaEtNQUFBQUFBQUFBNGhMaEtBQUFBQUFBQUlDNFJEZ0tBQUFBQUFBQUlDNFJqZ0lBQUFBQUFBQ0lTNFNqQUFBQUFBQUFBT0lTNFNnQUFBQUFBQUNBdUVRNENnQUFBQUFBQUNBdUVZNENBQUFBQUFBQWlFdUVvd0FBQUFBQUFBRGlFdUVvQUFBQUFBQUFnTGhFT0FvQUFBQUFBQUFnTGhHT0FnQUFBQUFBQUloTDVsZ1hBS0QzSFd6Y3FlVjdYbENsbzBSMW5rT3hMZ2NueUVzZXFaeWs0UnFWTlUybjU4K0pkVGtBQUFCQVRDeGV2RmpyMXEzVDNyMTdWVnBhR3V0eWNKemh3NGVyc0xCUTA2Wk4wd1VYWEJEcmNvQnVNWVRENFhDc2l3RFFPendCaDk3YzhxQjJIdjQ0MXFVZ1FtT3ladWp5aVhmTGJrNkpkU2tBQUFCQXIyaHNiTlNERHo2b3RXdlh4cm9VUkdENjlPbTY2NjY3bEpMQ05RdjZKOEpSSUU1NEFvMTZaczMzVmUrcGlIVXA2S1IwZTU1dW12bWNiS2FrV0pjQ0FBQUE5S2pHeGtiZGROTk5xcXlzakhVcDZJUzh2RHpObno5ZlNVbGNzNkQvWWM1UklFNHMzUEk3Z3RGK3FzNVRvWGUyUFI3ck1nQUFBSUFlOS9ERER4T005a01WRlJWNjRva25ZbDBHMENYTU9RckVnUzBWeTdYajhLb1cyMllXWEtFemhseWtuS1RoTWFvS0oxUGxMTlduNVl1MFp0K2J6ZHMyVlN6VCtMeHpORGJuaXpHc0RBQUFBT2c1SDN6d2dUNyt1T1VVWUpkZmZya3V2UEJDRFIvT2RVdGZVbHBhcW4vKzg1OWF1SEJoODdabHk1YnA3TFBQMXF4WnMySllHZEI1M0RrS3hJRjE1VyszZUQxcDBQbWFVM1F6d1dnZmxaTTBYRjhwK3FIT0hIWmxpKzJmN0gvN0pFY0FBQUFBL2QvYmI3ZDh2M3ZsbFZmcUJ6LzRBY0ZvSHpSOCtIRGRjc3N0K3ZyWHY5NWkrNG0vaDBCL1FEZ0t4SUZhMThFV3J5Y1B1VEJHbGFBenBnNzVXb3ZYdGU0RE1hb0VBQUFBNkhtSERoMXE4ZnFpaXk2S1VTV0kxTmUrMXZLYTVlREJneWRwQ2ZSZGhLTkFIS2ozdHB5elozajZhVEdxQkoyUm1UaTB4ZXRhTjI4MEFBQUFNSENkT05mb2tDRkRZbFFKSW5YaTd4SGhLUG9qd2xFQUFBQUFBQUFBY1lsd0ZBQUFBQUFBQUVCY0lod0ZBQUFBQUFBQUVKY0lSd0VBQUFBQUFBREVKY0pSQUFBQUFBQUFBSEdKY0JRQUFBQUFBQUJBWENJY0JRQUFBQUFBQUJDWENFY0JBQUFBQUFBQXhDWENVUUFBQUFBQUFBQnhpWEFVQUFBQUFBQUFRRndpSEFVQUFBQUFBQUFRbHdoSEFRQUFBQUFBQU1RbHdsRUFBQUFBQUFBQWNZbHdGQUFBQUFBQUFFQmNJaHdGQUFBQUFBQUFFSmNJUndFQUFBQUFBQURFSmNKUkFKRGs4L2swZi81OHZmTEtLeEcxZHpxZFdyQmdnVjU3N2JVZXJnd0FBQUJBYndrR2czSzVYRDNTdDkvdjErclZxN3ZWeDZwVnF6Ui8vbnp0MnJVcm92WXJWNjdVZ2dVTFZGeGMzSzN6QWdNWjRTaUFxS3F0clZVb0ZHcTFQUkFJYU1XS0ZkcTVjMmZFZlFVQ0FmbDh2cWgvdFZXZnorZlQ2Nisvcm5mZmZUZWkybHd1bDE1OTlWVXRXclFvNHU4SEFBQUFRTisyWnMwYXpaMDdWL2ZlZTI5VSsvVjZ2YnJ4eGh2MTg1Ly9YQjkrK0dHWCs5bXdZWU5lZi8xMWxaYVdSdFIrelpvMWV2WFZWMVZTVXRMbGN3SURuVG5XQlFBWU9NTGhzTzY1NXg0MU5qYnF4ei8rc1NaUG50eTg3ODAzMzlTenp6NnJXYk5tNmY3Nzc0K292M256NW1uVnFsVlJyL1BuUC8rNXpqNzc3RTRkOCtxcnI2cWlva0lYWDN5eENnc0xvMTRUQUFBQWdOaGJ1blNwd3VHd0prNmNHTlYrYlRhYlpzK2VyUmRmZkZHUFAvNjRKa3lZb016TXpLaWV3K0Z3YU42OGVab3hZNFl1di96eXFQWU5ER1NFb3dDaVp1WEtsZHE5ZTdmc2RydUdEUnZXWXQ5NTU1Mm5QLy81ejFxMWFwWDI3dDJyRVNOR2ROaGZhbXFxc3JLeU9teFhYMSt2UUNDZ2xKUVVXYTNXRHR2YmJMWU8yNXhvK2ZMbDJyMTd0MmJObWtVNENnQUFBQXhBVHFkVEgzLzhzV3cybXk2NjZLS285My9OTmRjMFh3OTkrdW1uT3YvODg2UGEvNlpObTdSKy9YcDVQQjdDVWFBVENFY0JSRVV3R05Uenp6OHZTYnJpaWl0YWhab1pHUm1hTTJlTzNubm5IVDMzM0hONjRJRUhPdXp6eHovK2NVVG52dlhXVzdWOSszYjkrTWMvMXF4WnN6cGYvQWxDb1pDTXhtT3pqamdjRGhVWEY4dHF0ZXJVVTAvdGR2OEFBQUFBZXQ2Zi92UW5yVnk1c3RYMkcyNjRRZWVmZjc3ZWZmZGRyVm16cG5sN2ZYMjkvSDYvVWxOVDljZ2pqNXkwMzF0dnZWWFoyZGt0dHQxMjIyMXFiR3pzc0NhSHd5RzczYTZYWG5wSkw3MzBVcnR0TDdqZ0F2M1hmLzNYU2ZlZmVOMnlZY01HU2RMVXFWTTdyQVBBTVlTakFLTGlwWmRlVWxsWm1kTFMwblRsbFZlMjJlYmFhNi9WMHFWTHRYYnRXaTFidGt5elo4K09xTy9xNm1vNW5jNVdkNk5HeXV2MTZzTVBQOVNYdi94bEdReUdkdHMyTmpicXhodHYxRTAzM2FScDA2WkprajcrK0dPRncyR2RkdHBwRWQyWkNnQUFBQ0QyNnVycVZGbFpxZno4ZkpsTUpybmQ3dVpyQzBrcUxpNXVjeHF2aG9hR2RxZjMrczUzdnROcTIvNzkreU1LUjQ4NldrTjdhbXRyVDdydnJiZmUwanZ2dktQZi8vNzN6ZGM0UjJzbUhBVTZoM0FVUUxmdDJyVkxmL3ZiM3lSSk45OThzNUtTa3Rwc2w1MmRyZXV2djE3UFB2dXMvdkNIUDZpb3FFaERodzV0dCsreXNqTGRjY2NkU2toSTBOTlBQNjMwOVBSTzF6ZC8vbnd0V3JSSVM1Y3UxVzkvKzlzVyt6WnYzcXp5OHZMbStWR0R3YUQyNzkrdnA1OStXczg5OTV3c0ZrdnpoT243OSs5dm5wamQ1L05Ka21wcWFrNDZXZnNsbDF5aTZkT25kN3BlQUFBQUFOSHo2S09QS2ljblJ5dFdyTkM4ZWZOYTdYLzIyV2NqbWpycnlTZWYxTnR2djkxdW02ZWVlcXJMTjNXY3lHdytGdG04L3Zycm1qQmhRdlByL2Z2M3krRndhTW1TSmJyZ2dndTBlL2R1SFRwMFNKTDB3Z3N2eUdReVNaTDI3Tm5UZlB6eTVjdGJuU001T1ZsMzNYVlhWT29GK2l2Q1VRRGQ0bks1OU9DRER5b1lET3FMWC94aWgzZURYbkhGRlZxOWVyVSsvL3h6M1h2dnZYcjg4Y2ZiRFR3TENnbzBkdXhZZmZMSkovcmxMMytwaHg5K3VNV2JoSTZzWHIyNmVVWDV0bXI3NElNUHRIRGhRajMxMUZPU3BQVDBkRTJkT2xXTEZpM1Nva1dMTkh2MmJIM3l5U2VTcEVPSERqVy80VGpLNi9XMkdJcHp2Qmt6WmtSY0p3QUFBSUQrejJxMUtpRWhvZDAyNFhDNHd4RnR4MnRzYk5UOCtmTTFlL1pzcGFXbFNaS3V2UEpLL2ZXdmY5V2YvL3hublhQT09YcnZ2ZmVhMjY5YnQ2NVZIOFhGeFNvdUxtNjF2U3MzbndBRERlRW9nQzRMQm9PYU4yOWU4M0Q2MjIrL3ZjTmpqRWFqN3Jubkh0MXl5eTBxTHkvWHozNzJNejMwMEVQS3lNaG9zNzNCWU5CZGQ5MmxtMjY2U1pzM2I5WlRUejJsTys2NEk2TDZhbXBxOU9pamowcVNMcnp3d2pZblBEODZsK2pnd1lPYnQxMTMzWFg2OTcvL3JWZGVlVVZPcDFPQlFFRG5uSE5PaXpsUXE2dXI5YTF2ZlV1REJnM1NzODgrMitiNUdZSVBBQUFBNEtobHk1YnBsVmRlMFlVWFhxaTVjK2UyMnI5eDQwYVZsNWRyNnRTcHlzM05iZDUrTk5RY01XSkU4MUQ3M054Y1hYTEpKZnJIUC82aGhRc1hOb2Vqenp6elRJdHJteWVmZkZKTGxpelJqMzcwSTMzcFMxOXFkYzdPaExUQVFFVTRDcURMSG52c01hMWJ0MDVtczFuMzNYZGZ4Sjg2Wm1WbDZZRUhIdENkZDk2cGtwSVMzWGJiYlpvM2I5NUpWN0JQVFUzVnZmZmVxeC85NkVkNjU1MTNkUHJwcDdmNUQvdnhQQjZQN3IzM1h0WFYxV25jdUhINjRROS8yR2E3a3BJU0RSczJyTVdiZ295TUROMTQ0NDBhTTJhTWZ2T2IzMGhxR2lKLy9DZkFSMWU4TnhnTUhYNHlEQUFBQUtCdmN6Z2NXckJnUVp2N3BreVpvclBPT2l2aXZyWnYzNjZGQ3hkcTZ0U3BPdSs4ODVxM056WTJxcVNrUk92V3JXc3pISDMzM1hlMWJOa3luWFBPT1MybTdqbzZOUDc0Y0ZTU3Z2R05iOGhtczhsbXM4bnBkR3JTcEVrYU5XcFVpejZQRHErM1dDeGN0d0FuUVRnS29OTkNvWkNlZnZwcC9mdmYvNVlrM1hISEhUcnR0Tk5hdEttcnE1UFJhRlJxYW1xYmZZd2FOVW9QUGZTUTdyNzdiaDA2ZEVnLy9PRVBkY3N0dCtpclgvMXFtKzNIangrdmE2NjVSaSsrK0tJZWYveHhqUjA3Vm9NR0RUcHBmYi8rOWErMWE5Y3U1ZWJtNnY3Nzc1ZkZZbW5WYnQrK2ZYSTRIQm85ZW5TcmZYUG56dFcvL3ZVdlZWWldxckN3c05YM0Z5dUhHbmZMRjNUSllEREphRERKYURES0lLT01CcU9NQnRPUjdVWVpETWR0MDlGOXg3YVpqYlpZZnlzQUFBRG9wOEpCS1J4VzAvK2EvbXQ2UFBvNnJPTWUyOTdXNG5Weko3SGpkcnYxemp2dnlHUXlOVjg3aE1OaGViMWVKU1FrZENvYzNiVnJsNVl1WGFxNnVyb1c0ZWpST1VNM2J0eW9ZRERZSEZ3ZWRYUzErUk9uNTlxMmJac2thZlRvMGZyc3M4K2F0MmRrWk9qNjY2L1hEVGZjSUVsdEJxNEFPa1k0Q3FCVC9INi9IbnJvSVgzd3dRZVNwRzkrODV1YU0yZE9xM2J6NTgvWGloVXJkTmxsbCttNzMvMXVtMzJOR3pkT2p6enlpTzY5OTE1VlYxZnI5Ny8vdmQ1Ly8zM05temV2K2M3TTQxMXp6VFZhdFdxVmlvdUw5ZVNUVCtxQkJ4NW9zOStYWDM1WmE5YXNVV0ppb243OTYxOHJNek96elhhYk4yK1dKSTBkTzdiTi9Zc1hMNVlrWFgzMTFXM3VqNFhGTzU5V2FkM25VZS9YYWtxUTJXaVJ5V2lWeVdBKzhyenB5Mnl3eUdRMG43RFBLcFB4eUhORFV6dUx5U2FyS1VFSjVoVFpMY2xLc0tUSWJrNVJnaVZaZG5PS3JDWStxUVlBQU9odDRhQVU5SWNWOG9jVThvZVBQQThmZXg0NDd2bnhiVnBzYjNvZDZ3Q3pOMXgwMFVXNjlkWmJKVFV0RHR2V3l2UWRPUnB1ZnZiWlozSTRIRXBPVHBZa2pSdzVVbmE3WFI2UFI3dDI3V3B4SFZKYVdxcWFtaHBKMHJScDAxcjB0M256Wm1WbVppb25KNmZWdVRaczJLQkRodzZwb0tCQVgvakNGenBkS3dEQ1VRQ2Q5TzY3N3pZSG85ZGZmNzJ1dSs2NlZtMktpNHUxZE9sU2hjTmhaV2RudDl2ZjZOR2o5ZFJUVCtsWHYvcVZ0bTNicHJGang3WVpqRXBOcXpYKzdHYy8weC8vK01kMjV6ZWRPM2V1ZHU3Y3Fjc3Z2N3pkVlNkTFNrb2tuVHdjZmVDQkIvVDg4ODkzT0lSL0lQQUYzZklGM1QxK25rUkxtaElzS2MwQjZ2SGg2YkhIbzErcFNyS2tLOG5hOW55MEFBQUFBMTBvSUFWOUlRVzlJUVc5WVFWOTRhYm52dkNSN1dFRmZFZjNOVDJhcklZV0FTaDZsOGxrVW01dXJvWU5HNmF5c2pLdFhidTJlV0ZZbzlHb3NXUEhhc09HRGRxMGFWT0w2NUQxNjlkTGtvcUtpbHBNVjFaYlc2djYrdnBXZ2VsUlU2Wk0wUzkrOFFzRmcwRVpqY1llL002QWdZdHdGRUNuWEhycHBTb3ZMOWVnUVlOMCtlV1h0OWxtd1lJRkNvZkRLaW9xMGlXWFhOSmhuOW5aMlhyc3NjZjByMy85U3hkZWVHRzdiVWVPSEtsSEhubWszVFpKU1VuNjVTOS8yZUY1Yjc3NVpsMXl5U1VhUEhpd1hDNVhxLzNKeWNrbm5hc1VYZVB5MTh2bHIrL1VNUVlaWkxla0tNbVNwa1JyK25HUDZVcTBwaW5KbXE1RXkvR1BHVElhVEIxM0RBQUEwTXVDbnJEODdwQUM3cEFDN3FBQ25wQUNubVBCWm92QTA5TzFZRFBRODU5M293MSt2MStTbW9ma3o1Z3hRMlZsWlZxMWFsVnpPQ28xVFJlMlljTUdiZDI2dGNYeGE5ZXVsU1NkZWVhWkxiWm5aR1RvelRmZmJESFg2SW0rK01VdlJ1VjdBT0lWNFNpQVRydjU1cHRQdW0vVnFsVmF0MjZkakVhajdyenp6b2cvdlRTWlRQcmExNzdXL1ByblAvKzVTa3RMSXpyMjhPSERrcVEvL09FUG1qOS9ma1RIWEgvOTlUcnZ2UE0wZE9qUWR0dTk4Y1liK3M5Ly90TnFleUFRYUQ1M1c3OGVhV2xwK3UxdmZ4dFJMV2hmV0dHNS9RMXkreHNrMTc2SWpyR2FFcFJrVFZleU5WTkoxZ3lsMlhPVWFzdHRlclRuS05XV296UjdYZzlYRGdBQTRrSllDcmhEeDRXZUlRVThMVjhmZlI0UHc5TGpVVGdjbHMvbmszUnM0ZFlaTTJib3RkZGUwNmVmZnFwUUtOUjhYVFJ5NUVoSlRZczJIZVgxZXJWeDQwWkpyY1BSbzMyZWJMMkZvOGZmZWVlZGJlNnJxS2lRSlAzZi8vMmYzbmpqalZiN3I3bm1Hc0pWeEQzQ1VRQlI0L1Y2OWFjLy9VbFMwOUQyRXhjNjh2djkyclJwazg0NDQ0d08rNnFzck5UQmd3YzdkZjcyUGswOWtjUGhpS2hkWFYyZDl1MXJIY2lGbTJhT2w5L3ZiM04vWTJOanhMVWcrbnhCdDN4dXQycmRKLzh6WkpCUktiWk1wZHB5bEdyUGJRNVFVKzNaU3JQbkt0V1dveFJibGlSRDd4VU9BQUQ2bEhCUThqbUQ4anRDVFkvT0kzZDhIaGQ0QnIwa252SE80WEFvRkFwSmFycEpRbXE2UTlScXRjcmhjR2pyMXEyYU9IR2lwS1lWNTZXbW15eHFhbXFVbVptcERSczJ5Ty8zS3pjM3Q5VnE4NUVJaDhOdFhwTklhZzV0cTZ1clZWZFgxMm8vMXkwQTRTaUFLSHJwcFpkMDZOQWg1ZVRrTksrWWVGUW9GTkx0dDkrdTNidDM2emUvK1kybVRwM2FibDlQUFBGRTh4dU1qdnprSnovUnpwMDdkYzg5OTJqbXpKa1JIZFBXNnZWdCtmYTN2NjF2Zi92YnJiWlhWVlhwbW11dVVYNSt2bDU0NFlXSStrTGZFbFpJRGQ3RGF2QWVsaHEybmJSZHFpMUg2Zlk4cFNYa0tTTWhYeG4yZktVbkRGSkdRajUzbndJQTBNK0ZnNUxmR1pUUEdaTGZFV3daaERxQ0NuUnhhRHZpUzJWbHBTUXBQVDI5ZVFWNmk4WFNQSVIrM2JwMXplSG8wS0ZEWlRhYkZRZ0V0SHYzYmsyZlBsMXIxcXlScEM0dnFHUzMyN1ZvMGFJMjl6MzY2S05hdkhpeGZ2U2pIK204ODg3clV2L0FRRWM0Q2lBcWR1N2NxVmRlZVVVR2cwRS8rOW5QbEpEUWNtVnlvOUdvODg4L1g3dDI3ZEtERHo2b1o1NTVwdDNGbWs2MktGTmJqZzVSc1ZxdHJjNExkRmVEdDBvTjNpcXBmbk9yZlNhRFdXbjJQR1VrREZKR3d1RG0wUFRvbDkyY0VvT0tBUURBVWVHUWpvU2VoSi94ek92MXl1MTJOOTlGMlo3S3lrcDk4c2tua3BwdWlJaEVlWG01SkxXYXNtdlNwRW5hc0dHRDFxOWYzM3p6aU1sa1VrRkJnVXBLU2xSY1hLeHAwNmJwbzQ4K2tpU2RkZFpaRVg5UEFLS0hjQlJBdDNtOVhqMzAwRU1LaFVMNnhqZStvZE5QUDczTmRuUG56dFhxMWF1MWZ2MTZQZmpnZy9yZDczN0hpb3FkOUpXaVcrVHkxeXNVRGlvY0RpbWtVTk5qT0hoc1cvaTRiUW9wSEE2MjNCWU9LYXlteDFBNEtIL1FJMy9RMi9RWU92N3h5RmZJMC96Y0czVEcrcGVnVHdtR0E2cHhsNnZHWFM3cDAxYjdiYVpFWlNRT1ZycDlrRElUQmlzOUlhODVSTTFPSE5iN0JRTUFNRUNGL0dGNTY0UHkxQWZrYXdqS1V4ZVV0ejRndnpPeWtVaVFqQmFEakJhRFRNYy9tZzFIdGh0bHNocGtNRWd5cU9sUmhxYi9qcnlkTnhnTXgvWTF0MnU1cmVuUm9PYkRqY2YxWTVEMGZNOThiOS82MXJjaWJydDY5V3F0WHIyNlUvM3YzTGxUa2xSWVdOaGkrNlJKa3lSSk8zYnNrTXZsVW1KaW9pVHBxcXV1a3QxdTErVEprN1YxNjFiVjFOUW9QVDI5K2U1U0FMMkxjQlJBdHozMjJHTXFLeXZUbURGaldnMm5QNTdCWU5CUGZ2SVQzWGpqamRxNGNhTmVldWtsWFh2dHRiMVlhZjgzS0dWMHg0MTZnVGZvVkNEb095RlE5Y2tiY01vWGRNc2JjTW9iY01rWGRNc1RjTW9YZE1rYk9QSVZkTW5YL053cFQyRGdCcTdlb0V1SEduZnJVT1B1TnZkbkpneFdUdElJNWFlT1VXNVNvZkpTUmlvellVZ3ZWd2tBUVA4UjlJWGxyUXZJVXg4OEVvSUc1SzF2bWdNMEhwbnRScGxzQnBsc1RlR2wyV1pVMEJjNkZtZ2VDVHFONXVOQ1QrdnhvYWRCSm90UkJsT3N2NU9lTlgzNmRGbXRWbFZYVjJ2YnRwTlBweVExRFcyLzlOSkxXMnpMeTJ0L0txV2ppeW1kR0c2T0hUdFdvMGVQMXRTcFV4VU1CcHUzSHorOGZjV0tGWkthN2hybHhoRWdOZ2hIQVhUTHE2KytxcVZMbDhwbXMrbnV1KytXMmR6K2o1V2NuQno5NEFjLzBDT1BQS0lYWDN4UlU2Wk0wYmh4NDNxcFdrU0x6WlFrbXlrcGF2MzVReDc1QWtkQzFhQmJ2cUJMVGwrZFhMNTZPZjNIUDliSjZhdVh5MThuaHkveUJiajZxaHIzQWRXNEQyakg0VlhOMjh4R3F3YWxqRlp1MGdqbEpZOVVibktoOGxQR3lHYU8zcTgzQUFCOVhjQWRrcmMrZU9TcktRejExZ2NHNU9KSEJxTmtzcllPT1UwMnc3SHR4KzAzVzVzZUIzcWdHVTEzM0hHSGNuSnl0R0xGQ3MyYk42L05OdW5wNlhyb29ZZVVrNU9qZ29LQ2lQdXVyS3pVOXUzYlpUUWFXeTA4YTdGWW1oZXNiVXNvRk5MeTVjc2xTVi8rOHBjalBpZUE2Q0ljQmRBbGh3OGYxb0lGQzdSMDZWSkowc2lSSTdWczJUTDVmRDc1ZkQ1NXZWNTV2VjU1UEo3bXgrTy9wS1kzQXc4OTlKQ2VlZVlaMmUzMldINDdpREdMMFM2TDFhNGthMGFuanZNRUdvK0VwZlZOd1duejQ1RkExVmVuUm0rMUdyeFY4Z1FjUFZSOWRBVkNQdTJ2MzZyOTlWdGJiRSt6NTJsSTZpa2FuSHFLaHFTTzFlRFVVMlExTWNjdUFLRC84enRDY3RjRTVLN3h5MU1Ua0x0bVlJU2dSck5rVGpESm5HQ1VKY0VvODVHdjV1ZUpUYytORmtPc1N4MndSbzBhcFlhR0JsbXRWa25TdUhIamRNODk5NmlvcUtoVlc0dkYwaXJjUEZFNDNQclA1ZEdGa0NaTm1xVDA5UFJPMWJkKy9YclYxTlFvTHk5UDQ4ZVA3OVN4QUtLSGNCUkFsNVNVbERRSG81SzBiZHUyRG9lb1NFMkxKeVVtSmlvM04xZDFkWFVxTHkvWGM4ODlwMXR2dmJVbnkrMjB5c3BLdmZqaWl5ZmQ3L1Y2SlVuMTlmVjY5TkZIVDlydWhodHVVRlpXVnRUclF4TzdPVVYyYzRxeU5MVER0b0dRVC9XZUNqVjRxbFR2clZLRHAxTDFuc3FtRmVzOWxhcjNWUFhwT1ZYclBSV3E5MVJvYTJYVDBDdURETXBLTEdnS1ROUEdha2pxS1JxVU1sb21neVhHbFFJQWNISyt4cURjTllIbUVOUmRFMURJMTcrQ1VLUEZjTkxBMDVKb2xObmU5SnpRTS9hdXV1b3FYWFhWVmMydmMzSnlkTzY1NTNhcHIxQW9wTjI3bTZaS09qcDNhRlZWbFJZdVhDaXBhWDBGU2JyNDRvdGJES0Z2ejlGMmxaV1Z1dWlpaTFydEh6cDBxSjU5OXRsMiszanJyYmVhNjJyTDVzMU5pNG91WHJ5NGVmai9pWXFLaW5UeHhSZEhWRE13RUJHT0F1aVNhZE9tYWNLRUNUcDgrTEJHakJpaHpNeE1wYWFtS2pVMVZjbkp5VXBKU1ZGeWNyS1NrcEthdnhJVEU1cy90WldhUG1WOTRva245UGJiYit2c3M4OXVuckM4TDJoc2JOVGl4WXM3Yk9keXVkcHRkL25sbHhPTzloRm1vMVZaaVFYS1NqejVNQ2wveUtNNmQ0VWF2WWRWZHlSSWJmQTJCYWQxN29PcWNSL294WXJiRjFaWWgxMWxPdXdxMDhaRFM1cTM1NmVNMGVEVUlnMU9IYXZCS1dNMEtHVk1ES3NFQU1RemIwTlFudXBqSWFpbk5xQ1F2KzhIb1NhYlFaWWtrNnpKeHFiSEpKTXN5VVpaazB5eXBwZ1l6aDVIYnIzMVZqa2NEdGxzTnRYWDErdnc0Y1BLeXNwcWZuLy94Qk5QeU9QeGFNeVlNVHJ6ekRNbE5kMkJhakpGNXcrSnhkTHhoOTdyMTYvWHFsV3JPbXkzY2VQR2s0YWpEb2VEY0JSeGpYQVVRSmM5K3VpajNmcUgvMnRmKzVyKzg1Ly9LRE16VThPSEQ0OWlaZDAzYk5nd1BmOTg5NWZMek0zTmpVSTE2QzBXbzEwNVNjT1ZrM1R5UDQrMTdvT3FjeDlVdGJ0Y3RhNm1PVVByM0FkMTJMVlBnWkN2RjZ0dDI4SEdYVHJZdUV1ZmxyL1R2RzFZMmtUbHB4WXBPN0ZBQmVrVGxKYzhLb1lWQWdBR25MRGtyUThlQzBGci9FMUJhQ0RXaGJYTlpEUEltbXhxR1lBZWZVd3hOYSsrRG1SbVptcjc5dTJTbWtiQUZSWVc2b2MvL0tFTWhxYTdncSsrK21wdDJMQkJ0OTEyVy9PMk45NTRvMWRydlAzMjIvVzk3MzJ2VzMwa0pEQlZFK0tiSWR6V3BCa0FCcFJmTG0wNXVmY3Z2cnowSkMxN244dmxhaDZXZ3RiNjh1OGRXblA2YWxYalBxQmE5d0hWdUk0K2xxdkdmVUF1ZjMyc3kydG1NeVZxU05vNERVdWZxSUswQ1JxYU5rNVdFMzhQQVFDUkNZY2tWNVZmcmtxL25KVit1US83KzF3UWFqQksxaFNUYkdrbTJWTE5zcVUyUGJlbW1tWGtGcUUrNi96enoyL3hlc21TSlNkcDJYdU9SaVpIdzg4VEhUcDBTSU1HRGVyTmt2cWN2dmo3Qm5RRy95d0FpQ21DVVF3a1NkWU1KVmt6VkpBMm9kVStiOENwU21lSktoMTdWZVhjMi96bzhOWDJlcDNlb0V0N2FqN1ZucHBQSlRYTlg1cWJYS2lDdEFrcVNKK2dnclNKeWtqSTcvVzZBQUI5VThnZmxxdXFLUWgxVmZybHJnNG9ISXAxVlUxTU5rTlQ4SmxxUGhKK21tUkxNOHVhWkpTWThoTlJjTEpROUtoNEQwYUJnWUJ3RkFDQVhtQXpKNmtnYmFJSzBpYTIyTzRKT0ZUcDJLTktaNm1xSEh0VjZkeXJLc2RlT2YxMXZWWmJXR0ZWT1Bhb3dyRkg2OHFiVmx4TnRtYXFNT04wRldaTzFvaU15WVNsQUJCSGd0NnduQlhId2xCUGJZeHZDelZJMWlTanJFY0MwS04zZ2RyU3pESlpTVUFCQU4xRE9Bb0FRQXpaemNrYWxuNmFocVdmMW1LNzI5L1E2azdUU3VkZXVmME52VktYdzFlalRSWEx0S2xpbVNRcHpaYXJFWm1uSHdsTXoxQ3FMYWRYNmdBQTlEeS9NeVJueFpGaDhsVisrUm9pVzJtN0p4aU1rajNETEh1bVdRbEhIdTNwWmhaQkFnRDBHTUpSQUFENm9BUkxxb2FuVDlMdzlFa3R0amQ2RCt0QXd3NGRhTmlwQTQwN2RLQmhoMXk5RUpqV2V5dTE4ZUI3Mm5qd1BVbFNSa0srQ2pNbWE4U1J1MHVUclprOVhnTUFJRHBDQWNsNXlLZkdBejQ1RHZqa2Q4Wm1qTHpSWXBBOXc2eUV6R05ocUMzTnhIQjRBRUN2SWh3RkFLQWZTYkZsNjVTY2JKMlNNNnQ1VzcybjRyaXdkS2NPTk95UUorRG8wVHBxM1FkVjZ6Nm85UWZlbFNSbEp4WTBCNldGR1pPVllFbnQwZk1EQURySFV4T1E0NkJQalFmOGNsWDVwVjVlbHRkc056VGRCWnBoYVE1RHJja3NDdzhBaUQzQ1VRQUErcmswZTU3UzdIa2FsM3RXODdaYTk4R21PMHlQQktZSEczYkpHM1QyV0EySFhmdDAyTFd2ZWM3Uy9KUXhLc3FlcWFMc21ScWNlb3E0RFFnQWVsZlFHNWJqZ0UrTkI1dnVEZzE2ZXk4TnRTUWJtNGZFSHcxQ3pYYUNVQUJBMzBRNENnREFBSlNSa0srTWhIeE55UHRTODdiTkZjdTByMjZMeXVvM3E2SnhqOExxdVdHVUJ4dDM2V0RqTG4xUThxS1NMT2thblQxZFJka3pOU3BycW15bXBCNDdMd0RFcmJEa3F2SWZHU3JmaTRzb0dhU0VMTE1TY3l4S3lyVW9NZGZDSWtrQWdINkZjQlFBZ0RneE1XKzJKdWJObGlUNVF4N3RyOXVxc3ZyTjJsZTNXZnZydDhrYmRQWEllWjMrdXViNVNvMEdvd3JTSnFvb2U2YkdaTTlVVHRMSWxoMVZBQUFnQUVsRVFWVHdIamtuQU1RRHZ6T2t4bktmSEFkOWNoN3lLeFRvK2J0RGpXYURFblBNU3N5MUtER242Y3ZBVGFFQWdINk1jQlFBZ0Roa01kcFZtSG1HQ2pQUGtDU0ZGVktsbzBSbGRVMWhhVm45RnRWN0txSiszbEE0cE5LNnoxVmE5N21XN0g1VzZmWThqVGt5L0w0d1k3Sk1Sa3ZVendrQUE0bXZNYWo2dlY3VmwzcmxyZS81VmVYTmRxTVNjNXZDMEtRY2krd1pabVpLQVFBTUtJU2pBQUJBQmhtVmx6eEtlY21qTkczb3BaS2tCbStWOXRTc1Ywbk5lcFhVZktaR1gzWFV6MXZucWRBbis5L1NKL3Zma3NWb1UxSDJURTNJKzVMR1pNK1UyV2lOK3ZrQW9EL3F6VURVbW1wU1VrN1Q4UGpFWEF1TEpnRUFCanpDVVFBQTBLWlVXNDVPejUrajAvUG5TSktxWGZ1YXd0TGF6N1MzWm9QY2djYW9uczhmOG1wTDVRZmFVdm1CTEVhN2luSm1ha0x1T1FTbEFPSlNid1dpSnB0QnlZT3NTaDVzVmNwZ3EweDJiZ3NGQU1RWHdsRUFBQkNSck1RQ1pTVVdhTnJRU3hWV1NCV054ZHBUODVsS2FqOVRXZDNuOGdVOVVUdVhQK1RSbG9ybDJsS3hYQmFqWGFma25Lbnh1ZWVvS0hzbVErOEJERmk5RW9nYXBNUWNpNUx6TFVyT3R5b2hpMHRDQUVCODQxOUNBQURRYVFZWk5TaGxqQWFsak5FWGhsK2xVRGlvOG9adEtxbjVUSHRxMW10Ly9WWUZ3OUZaS2RrZjhtaHp4ZnZhWFBHK3JDYTdpcksvb0FsNTUyaE0xZ3lDVWdEOVhtOEVvdFprbzVJSFc1V2NiMVhTSUt1TVhBVUNBTkNNZnhZQkFFQzNHUTBtRmFSTlZFSGFSSjFkZUozOElZLzJWSCtxbllkWGExdlZTcm45RFZFNWp5L28wZWFLWmRwY3NVd1dvMDNqY3MvU3BQd0xOREp6U2xUNkI0RGVFUFNFVlZ2c1VkMWVqN3gxMFE5RWpXWXBLYytxcEh5TFVvYlltRGNVQUlCMkVJNENBSUNvYXhvS1AwdW41TXpTeGVOK3BQS0c3ZHBSdFVvN3FqNVdwYk1rS3Vmd2g3ejYvTkIvOVBtaC95alZscU5KK2VmcmpNRVhLajBoUHlyOUEwQTBoVU5TNHo2dmF2ZDQ1VGpvazhMUjdkK2VhVlp5dmxVcGd5MUt6TEd3b2p3QUFCRWlIQVVBQUQzTW9DR3A0elFrZFp4bWovcU9HcnlWMmw2MVNqdXJWbWx2N2Nhb0RMOXY4RmJwdzcwdjZjTzlMMmxvMm5pZG5qOUhwdzZhTGFzcE1RcjFBMERYdVE4SFZMZkhvN3BTcjBLK0tDYWlCaWtwMTZMVVlUYWxEYk94a0JJQUFGMUVPQW9BQUhwVnFpMVgwNGZPMWZTaGMrVUx1clh6OE1mYVZybFN1NnZYUkdWUnAvMzFXN1cvZnFzVzczeEtZM08rcUVuNUYyaFUxbFFaeExCU0FMMGo0QW1wcnRpcjJqMGUrUnFpT0d6ZUlDWGxXWlEyektiVTRUYVpyQVNpQUFCMEYrRW9FQWNHSlkvU0lVZHg4K3Q5OVp0VmtEWXhoaFVoRWpXdS9TMWU1NmVNaVZFbFFNK3htaEkwTVcrMkp1Yk5WakRrVjNITk9tMnIvRkE3cWxiSkhXanNWdCtCa0w5NUlhY1VhNVpPeXo5UGt3ZGZxS3pFb1ZHcUhnQ09DWWVraGpLdjZ2WjQ1RGpvajFxL0JxT1VOS2pwRHRIVUFnSlJER3lqUm8xU2NmR3g2NWJ5OG5JTkdUSWtoaFdoSStYbDVTMWVqeDQ5T2thVkFGMUhPQXJFZ1VFcG8xdUVvMlYxbXdoSCs0RXRsY3RidkNZY3hVQm5NbHBVbEgybWlyTFBWRGdjMHQ2NmpkcFcrYUcyVjMya1J1L2hidlhkNkt2V1I2V3Y2cVBTVnpVNDlSU2RuajlIcHcwNlR6WnpVcFNxQnhDdlhGVk53K2JyUzcwSythTXpiTjVnbEpJSFc1VmFZRk5xZ1ZWR0M0RW80c1BvMGFOYmhLUExseS9YTjcvNXpSaFdoSTRzWDk3eW1tWE1HSzVaMFA4WXd1RndsS2NDQjlEWGxEZHMwNEpQZnRqODJtSzBhZmFvYjJ0VTFqVGxKQTJQWVdWb1M1V3pWTHNPcjlFSEpmL1hZb2p4amRQK3FNR3BwOFN3TWlCMnlodTJhVnZsaDlwV3VWSTE3dktPRDRpQXlXRFJxWU5tNjh4aFgxZHU4c2lvOUFrZ1BvU0RVbTJ4UnpVNzNmTFdSMmZZdk1Fa3BReTJLbldZVFNsRHJUS2FDVVFSZjdadDI2YmJicnV0K2JYZGJ0Y05OOXlncVZPbmF2aHdybHY2a3RMU1VxMWR1MVl2dlBDQ1BKNWoxeXhQUC8yMGlvcUtZbGdaMEhtRW8wQ2NlR2Y3NDFwWHZpaldaYUNMcGcrZHE2K2VjbXVzeXdENmhBckhIbTJ1V0tiUERpeVcwMWNibFQ0TDBpWm8ydEJMZE9xZzg2TFNINENCeWU4TXFYcTdXN1c3UFFvRm9uTVpsWnh2VWZwSXUxSUxiREtZb3RJbDBLODk4Y1FUV3JTSTY1YithTzdjdWJybGxsdGlYUWJRYVlTalFKendCVjM2NDhmZlViMjNNdGFsb0pQU2JMbTYrY3cveTJwS2lIVXBRSjhTVmtoN3FqL1Zob1AvMXZhcWxRcUV1ai9IWDRvMVMxT0hYcUtwUXk5V29pVXRDbFVDR0FnY0IvMnEzdTZXNDRBdkt2M1pVazFLSDJsWHhpZzdxOHdESjNDNVhMcnh4aHRWV2NsMVMzK1NtNXVyQlFzV0tDR0JheGIwUDRTalFCenhCQng2Yzh1RDJubjQ0MWlYZ2dnVlpaK3B5eWJjSmJzNU9kYWxBSDJhTCtqU3BrUEx0T0hndjdXL2ZtdTMrek1aekpxWWQ2NW1EdnU2QnFXd3NBQVFqMElCcWE3WXJlcWQwVmx4M21nMUtIMjRUZW1qN0VySVl1a0hvRDJOalkxNjhNRUh0WGJ0MmxpWGdnak1uRGxULy9NLy82UGtaSzVaMEQ4UmpnSng2RURERHYxdHcxMXkrUnRpWFFyYWtKczBRcm5KaFJxZE5WMlQ4aStJZFRsQXYxUG5QcWoxQjk3VnhvTkwxT0N0Nm5aL1ExUEhhY2F3eXpVKzkyd1pEUVFhd0VEbmM0UlV2YzJsdWozZTdnK2ROMGpKK1ZabGpMSXBaYWhOQm1OMGFnVGl4ZUxGaTdWdTNUcnQzYnRYcGFXbHNTNEh4eGt4WW9SR2pCaWhxVk9uYXM2Y09iRXVCK2dXd2xFQUFEQkFoYlduWm4zVHNQdktsZktIdk4zcUxkbWEwVFRrZnNqRlNySm1SS2xHQUgxRlk3bFBOVHZjY2h6cy9oUWR0blNUTWtiYWxUN1NMcE9OWWZNQUFQUmxoS01BQUdEQTh3WGQybEx4dmpZY2ZFOWxkWnU2MVpmUllOS0V2QzlwUnNIbEdwSTZOa29WQW9pRmtEL2N0T3I4RHJkOGpsQzMrakxaREVvYllWUEdTTHZzbWR4bERnQkFmMEU0Q2dBQTRrcU5hNzlXNzN0REd3LytXNzZncDF0OURVcy9WZWNVWHFlUm1WT2lWQjJBM2hEMGhYVjRxMHMxTzdxLzZueENsbG1acHlRb2JUakQ1Z0VBNkk4SVJ3RUFRRnp5QlYzNjdNQy90SGJmUXRXNEQzU3JyNkZwNDNWTzRYVWFuVFU5U3RVQjZBbEJiMU1vV3IzRHJYQjMxbGd5U0duRGJjbzZKVUVKMmR3bENnQkFmMFk0Q2dBQTRseFl1NnJYYWszWkd5cXVXZGV0bmdhbm5xSnpDcTlUVWZhWlVhb05RRFFFUEdFZDN1SlN6YTd1aGFJbXUwR1pZeEtVVlpRZ2s1MjVSQUVBR0FnSVJ3RUFBSTZvY2UzWG1uMXZhc1BCeGQwYWNwK2ZNa1puRjE2cnNUbGZqR0oxQURvcjRBNnBhb3RMdGJzOENuZGpTdEdFTExPeVRrbFFLa1BuQVFBWWNBaEhBUUFBVHRBMDVINngxdTU3czF0RDd2T1NSK3Jzd21zMVB2ZHNTZHhsQnZTV2dPdElLTHE3NjZHb3dTaWxEbVBvUEFBQUF4M2hLQUFBd0VtRnRidjZFNjNaOTRaMlYzL1M1VjV5a29icjdNSnJOU0h2U3pLSTI4NkFudUozaGxTMTJhVzZQVjBQUmMxMmd6S0xFcFE1aHFIekFBREVBOEpSQUFDQUNGUzc5bW41bmhlMHBXSzV3dXBhNnBLVk9GUm5GMTZyVXdkOW1aQVVpQ0svTTZUS1RVMmhxTHA0ZFdOSk1pcG5RcUxTUjlrWk9nOEFRQndoSEFVQUFPaUVPdmRCZlZEeW9qNC90RVNoTHQ2YWxwMDRUQmNVM2FReFdUT2lYQjBRWDRMZXNDby9kNnBtVjlkRFVXdXFxU2tVTGJReCt3VUFBSEdJY0JRQUFLQUxHcnhWK3JEa2IvcnN3R0lGdy80dTlURTgvVFJkT1BZMjVTWVZScms2WUdBTGg2VHFiVzVWYlhFcDVPL2E1WXd0M2FTY2lZbEtHMFlvQ2dCQVBDTWNCUUFBNkFhbnIxWXJTMS9XcC92L0tYL0kyK25qRFRMbzlNRno5T1ZSMzFXU05hTUhLZ1FHbHZxOVhsVnNjTXJ2N05xZDIvWk1zM0pQVFZUS1VHdVVLd01BQVAwUjRTZ0FBRUFVdVB4MStyanNkYTNkdDFDK29MdlR4MXVNZHMwYThRM05HdjRObVkyMkhxZ1E2Ti9jaHdNNjhJbERucHBBbDQ1UHpERXI1OVFrSmVkYm9sd1pBQURvendoSEFRQUFvc2dUY0dqTnZqZTB1dXdmOGdRY25UNCt4WnFsMmFPK3JkTUh6eEZqZllHbXhaWU9mZXBRd3o1Zmw0NVBHbVJSenNSRUplVVJpZ0lBZ05ZSVJ3RUFBSHFBTCtqU0ovdmYwc2Vscjh2cHIrdjA4YmxKSTNUaDJOczBQSDFTRDFRSDlIMGhmMWlWbjd0VXM5T3RycXg5bGp6WXF0elRFcFdRWlk1K2NRQUFZTUFnSEFVQUFPaEIvcUJIcThyK3JvLzJ2aXAveU5QcDQ4ZGt6ZENjb3B1VmxUaTBCNm9EK3A1d1NLclo2VmJsSnBkQ3ZzNWZxaVJrbVpVL0xabFFGQUFBUklSd0ZBQUFvQmM0ZmJWYVZ2eG5mWFpnc2NMcTNHMXdSb05SWnc2N1NsOGFlVDN6a1dKQWMxVUZWTDZxUVQ1SDUyOFZ0YWFZbEhkNmtsS0hzZEFTQUFDSUhPRW9BQUJBTHpyc0xOVy9kejJqM2RWck8zMXNtajFQRjQvN2tVWmxUdTJCeW9EWUNmbkNPdmlwUTNWN3ZKMCsxbVF6S09mVVJHVVZKVEJOTHdBQTZEVENVUUFBZ0Jnb3JkdW9kN2Mvb1VybjNrNGZlMnJlYk0wcHVsbEoxb3dlcUF6b1hYVWxYaDM2MUtHZ3QzT1hKUWFqbERVMlFUa1RFMlcwa0lvQ0FJQ3VJUndGQUFDSW1iQTJIbHlpWmNYL1R3M2V3NTA2MG01TzFnVmp2cS9KZzc4cWJwZERmK1IzaHJSL1ZhTmNsZjVPSDVzMndxYTh5VW15SkJwN29ESUFBQkJQQ0VjQkFBQmlMQkR5NmVPeTE3Unk3OHZ5QmQyZE9uWm82amhkTnVFdVpiSmdFL3FMc0ZTMXhhV3FUYTVPcjBLZm1OTzAySkk5ZzhXV0FBQkFkQkNPQWdBQTlCRnVmNFBlMy9NWGZWcitUNFU2a1JxWkRHWjljY1IvNmF6Q2I4cGtzUFJnaFVEM3VLc0QycitxVWI2R1lLZU9zNldhbERjNVNTbERXV3dKQUFCRUYrRW9BQUJBSDFQdDJxOGx1K1pyeCtGVm5Ub3VNMkdJTGgzL0V3MUxQNjJIS2dPNkp1UVA2OUI2cDJwM2V6cDFuTWx1VU81cFNjb2NiV2YyQ0FBQTBDTUlSd0VBQVBxbzRwcDFXclR0OTZyM1ZIVHF1TlB6NTJoTzBROWtONmYwVUdWQTVPcEx2VHEwenFHQXAzT1hIUmxqN0JvME9ZbkZsZ0FBUUk4aUhBVUFBT2pEQWlHdmxoWC9SYXZML3FHd0loOXFuMlROMEdVVDd0S296S2s5V0Ixd2NpRmZXUHRYTmFxeDNOZXA0MnlwSmcwNU0wVUoyY3dyQ2dBQWVoN2hLQUFBUUQ5d3FIRzMzdHI2T3gxeUZIZnF1QmtGbCtuODBkK1h5Y2hjcE9nOXJrcS85bjNZMEttN1JRMUdLV2Rpb3JJbkpNckFJdlFBQUtDWEVJNENBQUQwRTJHRnRMcnNkYjFmL0x6OElXL0V4K1VrRGRlVnA5Nm5uS1FSUFZnZElDa3NWV3h3NnZCV2Q2Y09TOGcyYStnWFVtUk5NZlZRWVFBQUFHMGpIQVVBQU9objZqMFZXcmoxZDlwYnV5SGlZMHdHaXk0WTgzMU5MN2lzQnl0RFBQTTVRdHEzb2tHZTJrREV4eGd0QmcyYW5LU01NZlllckF3QUFPRGtDRWNCQUFENnFVMkhsbXJ4enFmbDh0ZEhmTXlvekNtNmJNTGRTckptOUdCbGlEZTF1ejA2dU02aGNERHlZMUtIV1RWNFdvcE1kaFpjQWdBQXNVTTRDZ0FBMEk5NUFvMWF2UE9QMm5qd3ZZaVBTYlNrYXU3NC85R1k3Sms5V0JuaVFWY1dYVEluR2pWNGVySlNobGg3c0RJQUFJRElFSTRDQUFBTUFIdHJOK2p0YlkrbzFuMHc0bU9tRGIxRUY0ejVnY3hHUWlwMFhsY1dYY284eGE2ODA1TmxaQ0Y2QUFEUVJ4Q09BZ0FBREJDQmtFLy8ydkdrMWg5NE4rSmpzaEtINnNwVDcxTmU4cWdlckF3RFNUalV0T2hTOWJiSUYxMHkyNDBxT0R0RmlUbVdIcXdNQUFDZzh3aEhBUUFBQnBqdFZTdTFjTXZ2NUEwNkkycHZNcGoxNWRIZjFabkR2aTZKK1I5eGNyN0dvTXBXTk1oYkYvbmtvaWxEclJweVpvcE1WdjVzQVFDQXZvZHdGQUFBWUFCcThGYnF0YzkvcGYwTjJ5SStaa3pXZEgzOTFQdGtOU1gwWUdYb3J4ckxmZHIzWVVQRWl5NFpUTktnS2NuS1pDVjZBQURRaHhHT0FnQUFERkRoY0Vncjl2NVZIK3g1VVdHRklqb21PN0ZBMzV6OG9OTHRnM3E0T3ZRbmxSdGRxdHJzaXJpOUxjMmtZV2VueXBwcTZzR3FBQUFBdW85d0ZBQUFZSURiWDc5VnIyMzZsUnE4VlJHMXQ1dVRkZVdwOTJsazVwUWVyZ3g5WFNnZzdWL1owS25WNkRPTDdCbzBKVmtHWXc4V0JnQUFFQ1dFb3dBQUFISEFHM0JxNGRhSHRMM3FvNGphRzJUVUJXTytyNW5EdnQ3RGxhR3Y4anREMnJ1c1hyNkd5TWJSRzYwR0RmMUNpbEtHV0h1NE1nQUFnT2doSEFVQUFJZ2o2dys4cThVN25wSS81STJvL2FtRHZxeEx4LzlVSmdPcmpNY1Q1eUcveWxZMEtPU1A3RkloS2MraW9iTlNaRTdnZGxFQUFOQy9FSTRDQUFERW1XclhQcjM2K1M5VTVTeU5xUDNnMUZOMDlXbS9Vb290dTRjclExOVF2ZDJ0USt1ZFVpUlhDUVlwYjFLaXNpY2s5bmhkQUFBQVBZRndGQUFBSUE0RlFqNjl2ZTBSYlRxME5LTDJTWlowWFhQNkF4cWNPcmFISzBPc2hFUFMvbFdOYWlpTjdLNWlrOVdnNGVlbUtTSGIzTU9WQVFBQTlCekNVUUFBZ0RqMmNkbmZ0V1RYY3hHdFptOHltSFhwK0ovcTFFSG45VUpsNkUwQmQwaWx5eHZrcVFsRTFONldadEtJMldreUp6S01IZ0FBOUcrRW93QUFBSEZ1VDgybit2dm45OHNiZEVYVWZ1YXdLM1RCNkp0a1lEbnlBY0ZURTlEZVpmVUtlaU83TEVndHNHcm9yRlFaVEQxY0dBQUFRQzhnSEFVQUFJQnEzT1g2MjJkM3FjWjlJS0wyb3pLbjZMOG1QU0NUa1lXYStyUEdjcC8ycldoUXVPTWJoeVZKdVpNU2xUT1IrVVVCQU1EQVFUZ0tBQUFBU1pJMzZOUS9OdjFhdTZyWFJ0UytJRzJDcnAzOG9Ld213ckwrcUw3VXEvMHJHeU5xYXpCSnc4NUpVM0krWVRnQUFCaFlDRWNCQUFCd25MQ1dGdjgvcmR6N2NrU3RjNU1LZGYwWkR5dkptdEhEZFNHYWFuWjRkSENkSTZLMjFtU2pocCtiSm1zcTQrZ0JBTURBUXpnS0FBQ0FWclpXZnFBM3QveFdnWkMvdzdicDlqejk5NVRmSzkwK3FCY3FRM2RWYkhEcDhKYkk1cGROeXJObzJEbXBNbG9NUFZ3VkFBQkFiQXlZY05UOXdYL2syL3laQXZ0TEZTamZGK3R5QUtETHpFTUtaQzRZSWR1cFo4aCsxdXhZbHdNZ2poMXEzS1dYTi81Y0RkNnFEdHNtV2RKMS9Sa1BLemQ1WkM5VWhxNDZzTWFoMnQyZWlOcG1qVTNRb0RPU0pISlJBREd5NDdDMHYwR3FjVXUxa2Yzb0F0QUxNdXhTWm9KVWtDWVZaY1c2bXU3cjkrRm8yT2xRL1RPUHlidHhYYXhMQVlDb3MwMmFxclNiN3BRaEtUbldwUUNJVTI1L2cxN2VlSy8yMVcvcHNLM1ZsS0RyejNoRVExTEg5a0psNkl4d1NOcS9za0VOKzN3ZHRqVVlwU0ZmU0ZIYWNGc3ZWQVlBclhtRDB2c2xVbGw5ckNzQjBKRmhhZEs1aFpLdEg4KyswNi9EMGJEVG9jUDMzcUZRZGNkM013QkFmMlhLemxYV0EzK1FJWUVGVHdERVJpZ2MwT3ViNW1sYjFjb08yNXFOVmwwOWFaNUdaVTd0aGNvUWlYQlFLbjIvWHM2S2pxZElNSm9OR2o0N1RZazU1bDZvREFCYTh3YWxmMnlWSEIxL2xnT2dqMGkyU2w4ZkwxbjdhVUJxakhVQjNWSC8zQjhJUmdFTWVNSERsV3A0L2sreExnTkFIRE1hekxycXRQczFLZitDRHRzR1FqNjl0T0Z1YmE1WTFndVZvU01oWDFnbFMrb2lDa1pOTm9OR3pra25HQVVRVTh2M0Vvd0MvWTNESjYwc2kzVVZYZGR2My9sNDFxeVVkLzNhRnRzUzUxeXNoQy9Oa1hsSVFZeXFBb0R1QzVUdmsvdjl4WEs5OTgvbWJaNlBWOGcrZlpac1UyYkdzRElBOGMyZ3VlUC9SNm0yYkgyNDk2VjJXNGJDSWYxajh3TnkrUnMwZmVqY1hxb1BKL0kxQmxXNnZFRytobUNIYmMySlJvMjhJRjJXcEg1OTd3U0FmcTY0VmlxdGE3bnQxRnhwYkU3VEhJY0Erb1phajdTdFN0cGNlV3piN2hwcFpJWTBJajEyZFhXVjZmNzc3NzgvMWtWMFJjTUx6eWgwK05oZG80bGZuYXVVYTc0alkycGFES3NDZ080enBxYkpkdG9VaFQxdStYZnZhTjRlY2pRcTRZdm54ckF5QUpBS004OVFvalZOdTZ2WGR0aDJkL1ZhaGNNaEZXWk83b1hLY0R4ZlExQjdsdFFwNEF4MTJOYVdabW9LUmhNSlJnSEUxa2RsTGU4YVBTMVBPck5BU3VpM3QzVUJBMU9DdVdreEpuOUlxbkFlMis0SjlzOEZtdnJ0TzZCZ1ZVV0wxNG5uem9sUkpRRFFNeExQL1VxTDF5ZiszQU9BV0prK2RLNnVtUGkvTWtTd2pQbUt2WC9WdjNZODJRdFY0U2hmWTFCNzNxdFQwTlB4MGdJSldXYU52Q0JkNW9SK2Uxa0FZQUJwUEdFNC9iaWMyTlFCSURJbi9oMXQ5TWFtanU3cXQrK0NRdFdIVzd3MkRSb2NvMG9Bb0dlYytITXRXSGtvUnBVQVFHc1Q4MmJyNmtuelpESllPbXk3ZHY5Q0xkazF2eGVxZ3Q4UlVzbDc5UXA2T3c1R2svTXRLancvWFVacnh5RTNBUFNHRStjYVRiUEZwZzRBa1RueDcyZ0Q0U2dBQUFEaVNWSDJtZnJ2S1kvSWFrcm9zTzJxc3Ivcnc3MS83WVdxNHBmZkZXb2FTdS9wZUNoOWFvRlZ3ODlOazZHZnJpb0xBQUFRTFlTakFBQUE2TEtDdEluNnp0UW5sR0JKN2JEdHN1Sy9hTzMraGIxUVZmd0p1RU1xZWE5T0FWZkh3V2pHYUxzS3prNVZCTE1pQUFBQURIaUVvd0FBQU9pVzNPU1IrdTYwcDVScTYzaHl1SC90ZUZMcnk5L3BoYXJpUjlBYlZzbVNldmtqV0h3cFoyS2lCczlJN29XcUFBQUErZ2ZDVVFBQUFIUmJac0lRZlhmYVU4cE02SGdlK0VYYmY2OE5CLy9kQzFVTmZFRmZXQ1gvcVpPdk1kaGgyMEZUa3BRN0tiRVhxZ0lBQU9nL0NFY0JBQUFRRlNtMmJQMzNsRWNqdW9QMDdhMFBhMHZGKzcxUTFjQVY4b2RWc3FSTzNycU9nOUg4cWNuS0d0dngzTEFBQUFEeGhuQVVBQUFBVVpOcXk5VzNwanltWkd0bXUrM0NDdXNmbTMralBUV2Y5bEpsQTBzNEpPMWRXaDl4TUpwNWlyMFhxZ0lBQU9oL0NFY0JBQUFRVmVrSitmcldsTWVVYUVscnQxMVlJYjJ5OFQ1Vk92YjBVbVVEeDc0UEcrU3VEblRZTHVmVVJJSlJBQUNBZGhDT0FnQUFJT295RTRmcVcxTWVVNEk1cGQxMi9wQkhMM3oyTXpWNkQvZFNaZjNmb2ZWT05lNzNkZGd1ZmFSTnVhY3h4eWdBQUVCN0NFY0JBQURRSTdLVGh1dS9wL3hlTmxOU3UrMmN2bHE5c1A0bjhnUWFlNm15L3F1MjJLUHFiZTRPMjZVV1dEVmtadnZCTkFBQUFBaEhBUUFBMElQeWtrZnF2NmM4SXF1cC9hSGRoMTM3OUxmUDdsWXc3TytseXZvZnh3Ry9EcXgyZE5ndU9kK2lnck5TSlVNdkZBVUFBTkRQRVk0Q0FBQ2dSK1duRk9tYTAzOHJvOEhVYnJ2OURkdjArcVpmU3dyM1RtSDlpTHM2b0xJUDZqdHNsNUJ0MXJCejBnaEdBUUFBSWtRNENnQUFnQjQzUFAwMFhUN2g3ZzdiYmE5YXFmZDJQZE1MRmZVZlBrZEllNWZXS3h4cXY1MDkzYVFSczlQVVFRWU5BQUNBNHhDT0FnQUFvRmRNeUR0WHMwZDl1OE4ySDVlOXJqWDczdWlGaXZxK29EZXN2VXZxRlBLM2Z6ZXROY1drRWVlbHkyamhsbEVBQUlET0lCd0ZBQUJBcnpscnhEYzFLZitDRHRzdDN2bTA5dFI4MmdzVjlXRmhxWFI1dmZ5dTltOFpOZGtNS2p3dlRTWWJ3U2dBQUVCbkVZNENBQUNnVjEwNjdxY2Frelc5dzNaLy8veVhxdmRVOUVKRmZkUEJkUTY1RHdmYWJXTXdTc1BQVFpNNWtiZjFBQUFBWGNHN0tBQUFBUFFxZzhHb3EwNjdYL2twWTlwdDV3MDY5ZEtHLzFVd0ZIOHIyTmZ2OWFwbXA2ZkRka05ucFNvaHk5d0xGUUVBQUF4TWhLT2RWRjFkclhmZWVTZHEvZTNjdVZQYnRtM3JzRjF4Y2JGV3JGaWh5c3JLaVB2MitYeWFQMysrWG5ubGxZamFPNTFPTFZpd1FLKzk5bHJFNXdCNlcwbEpTYXhMQUFCRWdkbG8wN1dUSDFLYVBhL2RkcFhPRXIyMTlYZTlWRlhmNEswTHF2emp4ZzdiNVU1S1ZPb3dheTlVQkFDSUJyL2ZyOVdyVjhlNmpMampjcm5rOTdmL1FldldyVnRWVmxZV3RYTUdnMEY5OE1FSGV2Lzk5MVZmWHgrMWZpWEo0L0hJNFhCRTFMYXNyRXlmZlBLSktpcmlkeVJPSlBpWXVSTUNnWUJ1dWVVV1ZWZFhLeXNyU3pObnp1eFdmMXUzYnRYdHQ5K3Vnb0lDUGZ2c3N6S2JULzdiOGZiYmIrdmRkOS9WelRmZnJNc3V1eXlpL24wK24xNS8vWFhsNStmcjZxdXY3ckM5eStYU3E2Kytxdno4ZkYxNTVaVVJmeC94N3JiYmJsTmxaYVh1dSs4K2pSOC9QcUpqcXFxcVZGdGIyNjN6RmhZV3ltS3huSFMvMisxV1RVMU50ODVoc1ZpVW01dmI1ZU0zYk5pZ1AvemhEOHJLeXRJamp6elNyVm9rYWZQbXpicnp6anVWbjUrdkJRc1d5R285ZGtINDdydnY2dGxubjlYa3laUDFpMS84b3R2bkFnRDB2RVJMbXE2ZC9LQ2VYWE9UL0NIdlNkdHRxbGltZ3ZRSm1qWjBiaTlXRnhzaGYxaWw3M2U4TW4zYUNKdHlKaWIyVGxFQTBFL3QzYnRYZi9yVG4zVEhIWGNvUHorL1U4ZUd3MkU1blU3VjE5ZXJ2cjVlTlRVMXFxMnRsY1ZpMFZlKzhwVk8xK0wxZXZYOTczOWY1ZVhsdXUrKyszVFdXV2QxdWc5MHpWLy8rbGN0WHJ4WTMvM3VkM1hoaFJlMjJlYnh4eDlYU1VtSi92akhQMnJNbVBaSHRrVGlwWmRlMGdzdnZLRHg0OGZybkhQTzZYWi94MXUyYkptZWVPSUpmZldyWDlYdHQ5L2VidHQvL3ZPZmV2UE5OL1dESC94QWwxOStlVlRyR0VnSVJ6dkJiRGJydXV1dTArT1BQNjYvL09Vdm1qRmpoZ3lHcms5OFAzNzhlSjF4eGhsYXYzNjkzbnJyTFYxeHhSVW5iYnRseXhaSjBxUkprN3A4dmhPOSt1cXJxcWlvME1VWFg2ekN3c0tvOWRzVmZyOWZYcTlYWnJOWmRydTl4Yjd5OG5JOS9QRERVVHZYOE9IRGRlZWRkMGF0ditycWFsVlhWM2Y0U2RUeDNuampEYjMrK3V2ZE91L3p6eit2SVVPR25IVC9SeDk5cEljZWVxaGI1OGpQejljTEw3elE1ZU9kVHFmMjc5OHZuOC9YclRxT1dySmtpU1JwMUtoUkxZSlJxZW5EQUtmVEtZK240eUdJSi9KNFBBb0VBckxaYk8wR3pnQ0E2TXRPSEtiTEp0eXR2Mis2djkxMi85cnh0UEpUaWpRMExiSVBJdnVsc0ZTMm9xSERCWmdTc3MwYWNtWktMeFVGQVAzWHl5Ky9yUFhyMSt2WHYvNjFIbi84OGViMyt1RndXTTgvLzd5Y1RxZmNicmRjTHBkY0xwY2NEb2VjVHFjYUd4dmxjRGdVQ3JYK2VaeVNrdEtsY05SbXMybjI3Tmw2OGNVWDlmampqMnZDaEFuS3pNeU02TmhRS0tSd09OenBjMGJLWkRJMVAvL2YvLzNmYnQvSWM2TGYvT1kzU2s5UGIzNjlaczBhL2YzdmY0L3FPV2JNbUtHcnJycXExWGF2MTZ2Rml4ZXJzYkZSSTBhTWFQUFliZHUycWFTa1JHUEhqbzFLTUZwY1hLeS8vZTF2c2xxdCt1bFBmeXFqTWJxRHRsZXVYS2xnTUtpVWxKYnZCVDc3N0RNTkd6Wk1XVmxaVVQxZlBDQWNWVk9pLy9MTEwwZlU5dWdQcEQxNzl1amlpeStPT0J4ZHRHaFJtOXUvOTczdjZhYWJidExDaFFzMWQrN2NGaitVanFxcHFWRnBhYWt5TXpPakdtSXVYNzVjdTNmdjFxeFpzMklhampxZFR0MTY2NjBxTHkvWGd3OCtxTW1USjdmWTcvRjRPcHg2SVB6LzJidnZzS2J1TGc3ZzN3UUNZY29RRkVURWhYdWdPT29lUll0V2F4MnRkVlJ0M2R0cWZVWFJnaE5IYmQzV09xaXJLZzZjT0JBSGlOcWlnQk1aZ2dnS0tIc0ZzdDQvWW02NVpETkU1WHllaDRmYy9RT1RZTTQ5djNPa1V1YmZwaXh2UENLUlNHMXcwOURRc01MZjBBRGd0OTkrZzcyOXZVN0hIRHg0VU9YelNaa2hRNGFnYmR1MnVnNE52LzMybTg3SGxGYWVmNVBTaEVJaGJ0NjhDUUFZT0hCZ21jNVJVRkFBWTJQRkxKdW9xQ2o4NzMvL1E1MDZkYkJseXhhWW1KaVVhNnlFRUVKMDA4eTJPN3JWK3c0aEwxVC9mMHdLQ1k1RUxzVzB6cnRoWW1ENUhrZjMvcVJHRmlBL1JmM05WcDRKRi9WNjF3Q0hpbU1SUW9oRzA2ZFB4NzE3OXhBZEhZMWR1M1poeG93WkFBQU9oNFByMTYvajFhdFhyUDBOREF6QTQvR1FuNThQS3lzck5HblNCR1ptWnN5WHViazV6TXpNSUJhTGxYNTIxNnY4eW1rQUFDQUFTVVJCVkdUVXFGRUlEUTFGUWtJQzd0MjdCemMzTjYyTzI3WnRHODZjT2FQejliUzFaODhlT0RvNkFwQUY5dExUMHl2MC9LVS9hNmVucCtQQmd3Y1ZlZzFWbjZ1dlhyMkszTnhjdEczYlZ1Vk16Nk5IandLUUJWSlhybHlwOWpvelo4NWtCWHBMeTgvUHg0b1ZLeUFXaXlHUlNEQnQyalF0ZndLQXorZHJMSE9ZbjUrUDhQQndBRUMzYnQxWTIxYXZYbzJzckN4czNib1ZUWm8wMGZxNmhJS2pBR1RaY2UzYXRhdjA2OXk0Y1VQcG5hZXVYYnZDMWRXVkNmeklPVGc0b0hIanhyaHg0d1lBMlJPL3JKbXFFb21FRmFES3k4dERYRndjREF3TTBLcFZxektkczZKczJMQUJMMSsreFBqeDR4VUNvNEFzUy9EU3BVdHF6K0hyNjR0RGh3N2hpeSsrd1B6NTgzVWV3NWt6WjdCanh3NlYyM2Z1M0ltR0RSdnFmRjVOSGo1OGlPVGtaSjJPZWYzNnRVNzcyOW5ab1Ztelpqb2RBNkJDTWlqbHovZUtDSTVldVhJRmVYbDVzTGUzUi92MjdYVStQaUVoQVQvOTlCT0dEaDJLVWFOR3NjYlV0bTFiakI4L0hudjM3c1c2ZGV2ZzdlMWQ3dkVTUWdqUlRaOUdQK0JWN2pNOHo3aXZjcDk4WVJiOEhpN0grUFliQVpSOTlzNkhLRDlGaUxlUEM5VHV3K0VDOWZyVWdKN0JwL1d6RTBKSVphbFJvd1ptejU2TkZTdFd3Ti9mSDIzYXRHRUNTci84OGd2RVlqRk1URXlZTDMxOWZkeTZkUXRlWGw1bzM3NDlGaTVjcVBXMVpzK2VqZHhjemZXaTgvTHl3T2Z6Y2Zqd1lSdytmRmp0dnYzNjljTjMzMzBISXlNamhTeEJkUW9LQ2lBV2l3RkFxK09VQlhwUG5EaFI3cytFOCtiTlExeGNuTXJ0bzBlUHhyZmZmbHV1YXp4OCtCQkxsaXhSdWQzZjM1KzVsakl2WHJ6QXJWdTNBTWo2VzJqcWNURng0a1NWMjZSU0tkYXVYWXZrNUdUVXFGRkQ2eXpVcDArZklqOC9YNnVBZTJob0tFUWlFV3h0YmVIczdNeXNUMHhNUkZaV0Z2aDhmcVhFTGo1MUZCd0YwTHQzYi9UdTNidlNyN04yN1ZxVjJZbnlGMk5KZ3djUFJ1UEdqWEh0MmpVQXNqczRhOWFzVVhuK1ljT0dzVjRjY3JtNXVaZzBhUkttVHAyS0RoMDZBQUJ1Mzc0TnFWU0sxcTFiSzB4UGZwK3VYYnVHa0pBUU5HellVS3U2cUtySWYzL2xyZHRpYTJ2TG10cnc4dVZMNU9mbmwrdWM2bHk2ZEVsdHJWbGxkSzBqdW1QSERyV0JYM1YwcmN0VG1qdzRXcDd5RS9MenlLZGREQjgrWE9melpXVmx3ZFBURTdtNXVUaC8vankrL1BKTGhidDkzMzc3TFlLRGd4RWFHb3JBd0VCOC92bm41Um96SVlRUTNYREF4VGV0dkxEanprUmtGNmx1UVBraTZ3RnV2VGlLcnZYSy92K0dENDI0U0lxWElUa2E5NnZ6bVJrTXpYWFBWQ0tFa09xc1I0OGU2TkdqQjI3ZXZJa05HemFnWmN1V3NMQ3dRSU1HRFNyME9rbEpTVm9GUitXMCtad3BuOTQrY2VKRXRVRzVrbDYvZm8wcFU2YWdzTEFRN3U3dStPbW5uN1FlVTBsOFByL2NzUUpOU1RJOEhnOUdSa2JsdW9haG9hSEtiWGZ2M2tWOGZEemF0R25EekthOGRPa1NBZ01EOGYzMzM2TlZxMWJZczJjUEFNREN3Z0s3ZHUxU0tQTUhBTWVQSDhmKy9mdmg0T0NnZHNyNnpwMDdjZnYyYlFCQVRrNE91bmZ2cnJMR0tTRDduUHZubjM4aUxDd014c2JHOFBKU1gySUlBQUlDQWdCQTRmTnFXRmdZQU1ERnhVWG5HQU9oNEtoU1NVbEo1YW9IYVdSa2hDbFRwaWlzWDdCZ2dkTE1VVlhxMXEyTHAwK2ZNbFBLSHo5K3pOUWVWYVpIang1d2RuYkdvMGVQa0p5Y3pHUmhpc1ZpSkNVbFlkdTJiZmp6enovQjQvRVFIQndNUVBhemVucDZBZ0JURnpJakk0TlpWOXJnd1lQUnNXTkhyWDhHZFlxTGk3Rjc5MjRBd0pRcFU4bzBMUUVBWW1KaWtKQ1FBQXNMaTNKbkFBOFpNb1RWak1yVDB4TjM3OTR0MXpuVldiSmtDUndjSEhRNlp1L2V2Y3pkTDIxOCsrMjNURkJjRjVxbUUyaWpvakpIYjkyNmhlVGtaSmlibTZOZnYzNDZIU3NVQ3VIbDVZWFUxRlR3ZUR4NGUzc3JuUWJCNVhJeGRlcFV6SjgvSDd0MzcwYjM3dDNWL3FFbGhCQlM4UXoxVFRDcTdTcnMvbmVtMmdaTlFYRjcwTUNxUGV6TXlsOFg3RVB3TWlRSDRpTDF0ZVFzRy9KUnc0bitMaEZDU0ZuTW1qVUxjWEZ4R0RObWpOb3AwUlZoNjlhdHpCVDE4dEkxeUNXUlNPRGo0NFBDd2tMWTJ0cGk2dFNwRlRLT3lpUVVDbEZRVUlBYU5XcXcxaDg0Y0FCZHUzWlZHY1FPRFExVk8wTlNJcEZnMTY1ZEFHVGxET1hyL3Y3N2J5UW5KMlBBZ0FFSUR3L0g3ZHUzd2VWeWtaV1ZoVk9uVHVHSEgzNWduU2NoSVlFcHd6aC8vbnlWMmJRSERoekF5Wk1uWVdGaGdlblRwK1AzMzMvSGI3LzlocHljSEtXSllMbTV1Vml4WWdYQ3c4TmhiVzJOMWF0WGF3ellKeVVsNGVIRGh3QVVnNlB5R0UrTEZpMVluZXpsQ1hwRlJVVktPOXhUM3cwWkNvNHFrWjZlanZQbno0UEw1ZXA4cDBRZ0VNRE16RXhwY0xSUG56N000NENBQUxpNHVLQjI3ZHJNdXF0WHI2SkhqeDZzSjZhODY3YVRreE0yYjk3TU9sOUFRQUIyN05pQlljT0dZZHk0Y1V3ZzU4YU5HL0QzOThmV3JWc0J5TzZBdUxxNjR1elpzemg3OWl6NjlPbURmLy85RndDUWtwS0NsSlFVMW5tTGlvcFVCZ1E3ZGVxazllOUNrOERBUUtTbHBhRnAwNlpLcDlNRDBLcVJqenlRM2JkdlgwZ2tFcTJiLytqcDZaVTVJRnRScGsrZlh1blhNREV4Z2FXbDdyWFpWUDF1cEZLcDFnVzY1VysrRW9sRTY0eFhQVDA5MWg5R3NWZ01YMTlmQUVEcjFxMTFDbGhLSkJKczJMQ0J1YW53ODg4L0s4MnVsbXZkdWpWYXRHaUJ4NDhmNC9MbHl4ZzBhSkRXMXlLRUVGSXhiRTBiYUd6UUpKRks0UGZRRzlNNjdRWlBUekhENDJPU0VTM1FXR2ZVMEVJUGRoMU4zOU9JQ0NIazAyTmhZWUc5ZS9lQ3krVXlRU2xWc3JLeUFBRDM3dDFUTzYxK3lKQWg2TktsaThKNkF3TURqZG1RVXFtMDNMUHJsRGwwNkJDZVBIa0NMcGNMRHc4UHBmMFdkSEg0OEdFRUJRV1Y2Vmg1WUZLZC9QeDhUSmd3QVhYcjFtWE5rbjMwNkJIMjc5K1BGeTlld05QVEU4WEZ4YXpZVEhaMk5sYXNXQUY3ZTN2TW5qMWI2Ym5QbnorUHhNUkU5T25UaC9rTWVQMzZkU1FuSjZObHk1Ym8yclVyVXcvMGwxOSt3Ylp0MjNEOCtIRjgvdm5uVEhDN3NMQVFhOWFzZ1ZBb3hKQWhROUN5WlV1bDE5cTNieDhPSHo0TVBwK1AxYXRYbzNIanhxaFZxeFlXTFZxRVBYdjI0TW1USjVnelp3NlRkUm9jSEl5dFc3Y2lJeU1EalJvMWdyZTNOMnh0YlRYK3ZpNWN1QUFBc0xLeVF0MjZkWm4xR1JrWnpHZmUzYnQzTTBsb0plM2R1eGQ3OSs1VldMOWd3UUwwNzk5ZjQ3VS9kUlFjVmFONzkrNHFNeWhWVVpjeUxmZmd3UU5zM0xnUmxwYVcyTDkvUC9oOFBzNmNPWU10VzdZZ0pDUUVTNWN1QlpmTHhZTUhEeEFhR2dwQUZyQXQvUWFia3lPYmZ1WGc0TURhSnE4bFdySWc4ZGl4WTNIcDBpVWNPWElFK2ZuNUVJbEU2Tm16SjZzK1ozcDZPaVpNbUlEYXRXdXJmQ09yeUNuNDU4NmRBd0NWQWFqQ3drSU1IanhZNi9PZE9IRUNKMDZjMEhyL3dZTUhZOWFzV1Zydkx4QUlsQmFtbHRkeWVmdjJyVUw5VUZOVFU0VTdZQUJnYkd3TUN3c0x6Snc1VStkT2NsZXVYRUZvYUtqV2dWMVZiNExhVURhdFBpY25SK2U2TU1uSnlWb2ZZMmRuaC8zNzl6UExaOCtlUldKaW9rN1hBMlIzeUZhdlhvMlFrQkFBc2hwQTJwVFBHRHg0TUI0L2ZveHo1ODVSY0pRUVFxcElNOXZ1Nk9MNERVSVRWWGV5elN4OGpZRG9yUmpjYk1GN0hGbkZLczRSSStXZVloWkhTVndlQi9WNlVRTW1RZ2dwTC9sc05xRlF5RFMwVVNjakkwTnRnb2V5d0tnbVFVRkJPSExrQ0FZTUdJQWhRNFlvYkkrTWpFUnljakpjWFYyMUNwYVY5T2pSSXh3OGVCQUE4TU1QUDZnTTVPa2lKeWNIcWFtcDVUNlBLaVltSm1qUm9nV0Nnb0lRRWhMQzFJTzljdVVLQUZsOFpkMjZkVWhLU3NLbVRadVlnUExseTVjaEVvbFVOdW90S0NqQS92MzdvYSt2aisrLy94NENnUUJDb1JBSER4NEVoOFBCOU9uVGNmRGdRU1FtSnNMTnpRMWR1blNCUkNLQnQ3YzNQRDA5c1huelpoZ1pHY0hUMHhQUG56K0hzN016ZnZ6eFI2WFhLaGtZWGJseUpWTm50SG56NXZqMTExK3hZc1VLM0w1OUd3OGVQTUQ0OGVNUkhoNk8wTkJRY0RnY2pCdzVFdVBHamRNcVF6ZzNONWVKb1pRT3JBY0VCRUFxbGNMVzFoYU5HalZpYlh2Ky9EbFNVbExnNU9Ta3RHbVZycyt6VHhVRlI5K3ovUHg4ckYyN0ZvQXNhMUJlejhMZDNSMVhyMTVGU0VnSWZ2dnROOHllUFJ1Ly8vNDdBRmtkanR6Y1hBZ0VBbGI5aTdkdjN3SlFER0RGeDhmRDBkR1I5WUt4dExURXBFbVQwTGh4WTZ4ZXZScUFMQWhVTXFncXo4ampjRGpscnZ1aFNVcEtDbUppWXFDbnA2ZnlqNHFlbnA3YVRGV2hVSWo3OTJWTkd4bzJiSWlhTldzQ0FNTER3MUZjWEl5V0xWdXE3VHJ1NU9TazA1Z2pJaUt3ZE9sU2xkdDlmSHdVMXNrRHNLOWV2VUpFUkFTejN0cmFHaE1tVEVCK2ZyN09OVTJiTkdtQ0prMmFNRDg3SUp0dVVYcTZ1Ykd4TWV6czdPRG01b2FtVFp2cWRBMEErT3V2djVRK0Q3aGNydGExU1BQeThwQ2Jtd3NlajhmOCsyaFNxMVl0NW5GdWJpNHJVS3F0d3NKQy9QTExMOHgvZWlaUG5xeDFvTE56NTg3UTE5Zkg4K2ZQOGVyVks1VmREd2toaEZTdXp4dFBRbUxXUXlUbFBGVzVUL2lyQURTMTZRcm5tcCs5eDVGVkRLa0VTTHlaQTZtR2lrdU9QY3pCTTZISUtDR0U2Q0lqSXdPWEwxOW1yWE53Y0VDM2J0MWdhV21wdHZQN25UdDNzSHIxYXZUcDB3ZHo1ODVWdVorNnFjaFJVVkh3OS9lSHE2c3JhL3B6Ym00dTR1UGpFUllXcGpRNGV1SENCUVFGQmFGbno1NDZKV29sSmlaaTJiSmxrRWdrME5QVHc0c1hMNUNZbUZqdTZmMVRwMDZ0OUtuNWt5Wk5RbWhvS0xadjN3NVhWMWVJeFdKY3UzWU50V3ZYaG91TEMwSkRRL0gwNlZOY3ZIZ1I3dTd1a0Vna09ILytQUGg4UHZyMzc0L1kyRmlGYzZhbXBqSVp3T1BIajJkdCsrS0xMOUM0Y1dNY1BIZ1FOV3JVWUg2K2J0MjY0YXV2dnNMcDA2ZXhiTmt5R0JrWjRjR0RCM0IwZE1TYU5XdVUxaUlGZ0srKytnb1JFUkdZTkdtU1FrQzZjZVBHMkxGakI3eTl2UkVlSG81dDI3WUJrSDErOS9MeTBtbG03cWxUcDFCWVdLaXdYaUtSTUJtbEV5ZE9WRWdJMnI1OU8wNmRPZ1YzZDNjTUhUcFU2K3RWTnhRY1ZTTTRPRmpuekRHaFVLanlSUU1Bdi8zMkc5TFMwdkRsbDEraVY2OWV6SHA1TGNSWnMyYmg0c1dMTURFeFFYRnhNWm8xYXdZbkp5Y0VCQVFnTGk0T0xWcTBZSTZSZDFHclU2Y09zKzdseTVmSXk4dFR1RnNBeU5MK0F3SUNrSmFXaHZyMTY2TjE2OVk2L1d3VlNSNjBjbloyaHFtcDhtbGlCZ1lHS3V0ZVNpUVNyRnExQ29Bc21MWng0MFpteXNESmt5ZVpCa1JMbHk2dHNMcVI1dWJtU245blQ1OCtoVkFvUklNR0RSUitGdm0vVFhSMGRKbWJJbW1EeitmRHpjME5Bb0dBV2VmaTRvSS8vdmlqek9kY3YzNDlBTERlZ1BYMTlXRm1acVoxd0hMWHJsM3c4L01EbjgvSFgzLzlwZlBVa2ExYnQrcFUxQnlRM2QxY3NHQUJvcU9qd2VWeU1XZk9ISzB5dXVXTWpZM1JwRWtUUEg3OEdKR1JrUjljY0ZUMDRqbWtoWVd5SnMwY2JvbnZISUREa2YyTzVWOWNMb0IzNjdrYzJlT1Mzem15N2F4dHpQRmM5cmxLZlhFNFhLQUttN2tSUWo1OUhIQXhvdlV5YkEyZEFLRkVvSEsvVTQ5OU1PT3p2VEExMEcwbVJsVkxEYzlIVWJaWTdUNDFteHZCcERiVkFTT0VmSmhFRWtBS1FDclYvRjN5cnF5eVJNTytGZVh0MjdkTW94MjVMbDI2b0Z1M2JocVRnZVN6SmZYMDlNcWNOQlFURTRPclY2OGlLeXVMRlJ5VmY1NlBqSXlFV0N4V21BMG9UNmpSSldpV25wNE9EdzhQNU9ibW9tWExsa2hLU3NLVksxZlF2MzkvT0RvNndzL1BEelZxMU5DNWQ4UDdVck5tVFl3Y09SSyt2cjQ0ZVBBZ3JLeXNVRmhZaUZHalJvSEQ0V0RjdUhFSUNnckNuajE3MEsxYk55YTdkdENnUVNxVG9lclhyNDh1WGJxQXgrUEIzTndjZW5wNjhQZjNoN0d4TVpNQnVtVEpFang3OWd6bTV1Yk1jZE9uVDBkQ1FnSWlJeU9ac2ExZHU1YTFUMmxXVmxiWXRHbVR3dnJjM0Z6Y3ZYc1hWNjVjWWY1ZGVUd2VoRUloUkNJUnZMMjkwYjU5ZTdSdjN4NnRXclZDL2ZyMVZmYnF5TS9QeDZsVHA1UnV1Mzc5T3RMUzBtQmxaVlh1QnRYVkdRVkgxYWhWcTViT0RYN2tuY09VT1gzNk5HN2N1SUVHRFJvd3RTMUtzckN3d1BMbHl6Rjc5bXljUDM4ZWl4Y3ZScDA2ZFppdVk4K2VQV1BlVEVVaUVlTGo0MkZ1YnM2cVcvcm8wU01BVUprcGVQSGlSUUFvVjJmNGloQWRIUTFBbGdXcEs3RllqTjkvL3gwM2I5NEVuOC9Ic21YTFdMVlV2djc2YTl5L2Z4OTM3OTZGbDVjWFBEMDkxV2FRYWt1ZUZsL2E2Tkdqa1phV2h1blRwNk5ObXpaS2orM1ZxeGNyR0M2UlNDQ1ZsdS9QUDVmTFpRVWJVMUpTTUhiczJIS2RVNVBodzRjcnJhZXJpbnc2Zkc1dUxoSVNFbEMvZm4ydGo3MXg0d2FDZ29LZ3A2ZUhmdjM2cVgxdGxTUi9iaGthR3NMRHd3TmR1M2JWK3BweTh1Qm9kSFEwM04zZGRUNitNdVVjMmcxaGxPckdiQjhFQXdOdzlIbmc4SGlBUGc4Y2ZmMFNqMlhMNE1rZWc4Y0RSNi9FZHA3K3UvVUc0T2pyeVI2L094ZXpmNG5qL3p1T1YySmYvZi8yTmZ5NGF4R2VpMC9IUHlrNWVKNHRRSHlPNnVBUUlaODJ6UTBDei9nbkF0QzlCRXVWMHhUM2pIbjNSVWcxVTkrY2o0WTFqTkRKemh3RG5LeXFlamdWUWl5VkJSUEZFdGwzK1pkWUtsc25rY29lUzk2dFk1YVZyWk93dDVjK1RpaFdINEJrQlNxMUNHeUtLekpxK1o3WTJOZ3dUWGhTVWxMVVpvcFdCbmx3TXp3OEhIbDVlVXdTVFlNR0RjRG44eUVRQ0JBVEU4UDYzUDdpeFF0bUdyKzJEWFh6OHZMZzRlR0J0TFEwT0RnNFlQbnk1WmcwYVJLei9lblRwOWk5ZXpja0Vna3VYNzZNdVhQbjZ0d1FHQUFUME5PRXcrR29UUlpUWmNTSUVRZ0lDTUR4NDhkaFlXRUJJeU1qZlBubGx3QUFNek16akIwN0Z0dTNiNGV2cnkrZVBYc0dMcGVMYjc3NVJ1MDV2YjI5bWNmeVJLVUpFeVl3RGJrTURBelFxbFVyWnAvOC9IenMzNytmaWFrQXNnemtRNGNPWWRTb1ViQ3hzVkY3UFpGSWhPam9hRVJHUnVMZXZYdDQrUEFoMDZEWTJka1pnd1lOUXUvZXZSRVhGNGR6NTg3aDFxMWJ1SFBuRHU3Y3VRTkE5dm0xWHIxNnFGKy9QdXp0N1ZHclZpMDRPVG1oWWNPRzhQWDFSVjVlSG1yWHJzM3FHU09SU0hEbzBDRUFzbVE0NmxKZmR2U2JVOExPemc2VEowOUczYnAxMGJselo1Mk9yVjI3dHRJblpGUlVGSGJzMkFFK240K2xTNWNxcmQxNTkrNWRHQmdZd05QVEU1YVdsa3pSWUhsdDBjaklTQ1lOT2lvcUNrS2hVQ0Y0Szg4bVZSVWNYYlZxRlh4OWZWbUJ1cXJ3NnRVckFPeXNWMjFrWldWaCtmTGxlUGp3SWZoOFByeTl2UlVhN0hBNEhIaDZlbUxod29VSUN3dkQxS2xUNGVIaGdlYk5tMWZZK010cjBhSkZXdFc1VWNmTHk0c1YrRE16TTJQK0F4QVZGWVdiTjIraVg3OStDdVVEY25KeWNPVElFYlJ1M1ZybjU3Y3V3V3lKUklKbno1NHh5MkZoWVZvSFI5UFQwNW03Yjk5OTk1M1N1cTJscnhVWEY4Y3MyOXZidzh2TFM2ZGdiRW55c2dHdlg3OHUwL0hWWG5FeHBNWEZGWHIzdjl4NEJ1OENxTzhDcXp5REVzRldXVUFWUENWQlhRTUQyV01EUTlueGhvYmdHUExmZlpWK2JGUmlYZmt5MW5PTHhWaCtOd0docjNNcTZCZEFDQ0dFZkR6aWMyUTNCUU5mWnVMYXkwd3M2K1FFTTRPS2I2UXFEMWl5Z3BVU3hYVXF0NnNLZUpZS2ZvbzBsTThnRmMvUzBoSWpSb3dBSUVzZ1VoVWNYYjE2dGNKTU5YbnoyZnYzNzhQRHcwUGhtRW1USnFudEtxNm5wd2RiVzFzNE9qb2lNVEVSLy96ekQ5T2NtY3Zsb21uVHBvaUlpTUREaHc5Wm45dmxaZE9jbloyWkFKNDZiOTY4d1pJbFN4QWZIdzlMUzB1c1diTUdabVptckgyY25aMHhZY0lFSERod0FKR1JrWmc4ZVRLKysrNDdqQnc1VXFjTzVYLzk5UmVPSGoycWNUOCtuNCt6Wjg5cWZWNDVBd01EVEpreUJjdVhMMGQ2ZWpxR0RoM0ttcFU1ZVBCZ25EdDNqdmwzL1B6enoxbEpZdXJFeGNYQjM5OGZ6WnMzVjlyVFJDZ1U0dkxseTlpM2J4K3lzN05oWUdDQWNlUEdnYy9uWS9mdTNUaDM3aHdDQWdMUW8wY1B1THU3bzIzYnRreVNVbkJ3TUo0OGVZSm56NTRoSmlhR05aT3pZY09HNk42OU8zcjE2b1U2ZGVvZ05UVVZ3Y0hCc0xlM3g4S0ZDeUVVQ2hFUkVZRTdkKzRnTWpJU0wxNjhRSFIwTkpQc0F3QUxGeTRFbDh0bGZ1NXAwNll4VGJzQldlSll3NFlOa1oyZHJiUk1BOUVlQlVmZkVZdkZDaDI5TWpJeW1IUnFYY21uTXpzNE9HRGd3SUZ3Y25KQ256NTkwTDU5ZStUbTVtTGV2SG53OVBSa212RklwVkxzMnJVTGlZbUpXTFZxRlN2ZzE3UnBVL0Q1ZklTRmhURjFSNE9EZ3dGQW9hYkY5T25UTVhqd1lOamIyNk9nb0VCaFhLYW1wcGc1YzJhWmZxYUtKUCtEbzIwWGRhbFVpc0RBUU96YXRRdFpXVm13c3JMQ2loVXJWSFllNS9QNVdMZHVIVmF1WEltN2QrOWkzcng1Nk51M0wwYU1HRkhtZ0ZsRjQvRjRTc3NHWkdabXdzZkhCKzNidDFkNk55d3NMQXgrZm40SzYwMU1USmovQUZ5NGNBRTNiOTVFbHk1ZEZESW5rNU9UY2VUSUVUZzdPelA3VjRiSGp4OGpLeXNMTmpZMlNFOVB4K1hMbDdXK25wNmVIZ1FDQVpvMGFZTFJvMGN6aGFlVmlZdUx3NFlORzVoYU00Nk9qdGk4ZVhPNXNvWGx6MHQ1blJyeUNSQVdReXA4dndIYmtvRlNKb2pLTndMSDJBUmNZMk53akV6QU5UWUJ4OWdZWENNVGNFeE13REV5UnI2Qk1YNThsSS9VSXZYVGJRa2hoSkRxSVBSMURzWmZqc0lldDJZdzRISWhsQURGWWxsMnBGQU1GRXYrZTF4eVcvRzdaZEc3N2FXRGxSU3dKSUFzc3pNckswc2hVTWpqOFpDVGs4T0tCNGhFSWtpbFVwV3pNSVZDSVhNc0lNc2VUVXhNUkdob0tCTWNCV1F6RWlNaUl2RGt5UlBXOGYvODh3OEE0TFBQTk5mUmZ2NzhPUll2WG96MDlIUllXMXRqdzRZTlNvT0ZlbnA2R0RseUpMcDM3NDcxNjlmajhlUEgyTDkvUDY1ZnY0NEZDeGFnV2JObUdxOVZVcjE2OVZRbXJwVCtlWFRWdFd0WG1KbVpJVGMzVjJGY2VucDZtREpsQ3BZc1dRSkErNW13SXBFSTY5YXRnNTZlSHViUG44K2F0cDZhbW9yejU4OGpJQ0NBK2R6WG9VTUh6SjQ5bS9sZGR1ellFVHQzN3NTZE8zZHc3ZG8xWEx0MkRkYlcxdmo4ODg4eGNlSkVoSWFHSWpBd0VJQ3NzVkhYcmwzUnZuMTd1THE2S3NRNm5qeDVnclZyMThMTnpRM05temNIajhkRGh3NGRtQ3pobkp3Y1BIcjBDTEd4c1lpTGkyTktNbXpmdmgwU2lRUnVibTZzTW91QTdMbTJlUEZpdkhqeG90TDd4bnpxS0RqNmpsZ3N4dkhqeHl2OHZDNHVMaGc0Y0NENGZENFdMbHdJQU5pNWN5Y2VQWHFFbjM3NkNldlhyNGV0clMxdTM3Nk54TVJFMk5uWndkWFZsWFVPZlgxOXVMaTQ0UGJ0MjdoOSt6WjY5dXpKQkVlVjFaVFFsQ1ovOHVSSjVnVmNranhOL3UzYnQ1ZytmYnJDOWhvMWFtRE5talhhL2VBYXlPK29hSk55SHg0ZURsOWZYK2JOdGxPblRsaXdZSUhHdTJsOFBoL0xseS9IeVpNbnNYZnZYbHk1Y2dWWHJseUJpNHNMT25ic2lQYnQyMWRwb0pUTDViS2FEOG5KTTQrTmpJeVVidGVVUlZuU2dRTUhGQUtMSmU5bXhjYkdZdDY4ZVJyUDA3VnJWeXhhdEVqcjZ3SmdDcUQzN2RzWHNiR3hDQXNMdzZOSGo3VHFtbWhoWVlIQmd3ZXJuUnFRazVPRHc0Y1A0OVNwVTh4MEJVRDJSNm04WlJUa3o4dWlvcUp5bllkVWI5S2lJa2pMOEJ6eWNSMkoxTnE2TjFFamhCQkNQbFVwQmNXWWVUVVJQV3JwMWxDVkVHM0pHOXFvczJiTkdnUUZCU25kSnBWS1VWeGNET0MvUnNlZE9uV0NuNThmN3QyN0I0bEV3Z1RtNUZtblVWRlJ6UEZGUlVWTUlGWlRjRFFzTEF6TGx5OUhZV0VoYkcxdHNXSERCbzBOYyt2VXFZT05HemZpeElrVDJMZHZIeElURXpGbnpod01HellNNDhlUDE3cFB4NFFKRTFTV0xSczVjcVRPellaTHVuRGhBcFBGZStEQUFYVHYzcDFWazFVK294YVE5VnFwVjYrZXhuUCsrZWVmZVA3OE9jYVBIODlxVGhVWEY0ZnAwNmN6bnlPYk5XdUdrU05IS2pTTHJsT25EbGFzV0lHSER4L2k4T0hEQ0FzTFEzcDZPbE1pYjhLRUNmanNzOC9RdkhsemhXQ29XTXhPZENoWlZxLzBOa0NXN05TcFV5ZDA2dFNKVlVLdmUvZnVDQTRPeHJScDAxaWZld0haRE1xaW9pTFkydG9xYmRZRS9CZm5FUXFGS3ZjeE5EUlVXZSswdXFEZ2FDbTFhOWZHcmwyN3luMmVwS1FrcFFGR0FKZ3laUW9LQ3d0eDRjSUZ6SjgvSDJ2WHJtV0tSWThaTTBicGs3SnYzNzY0ZmZzMlRwdzRBVUNXUXQrd1lVT2RwNlVEc215NGx5OWZLcXlYdjFpRlFxSFM3Ym8yeGxGSC9qTXFlMU9RdTNmdkh2Nzg4MDltdXJTbHBTV3lzcklRR1JtcGMyMU5zVmdNRXhNVEZCVVZJVHc4SE9IaDRiQ3pzOE91WGJ2S1ZCT2xJaFFWRlNsMHppc3BKQ1FFSVNFaGxUb0dTMHRMREI0OEdNZU9IVVA5K3ZYUnJWczMxdmI0K0hpRWhJUW9MUU9oVGxwYUdxNWN1UUlBY0hOelE2TkdqUkFXRm9iZHUzZmo5OTkvMStvY3Fyb2lGaFlXNHNTSkUvRHo4ME5CUVFFNEhBN2MzZDFoWldYRjFGc3BML2xkWDZyWlF0NjNFUHNXK0ljQ280UVFRb2lDK0x4TU9KbGF3dEZFKzBRQlF0Nlh2THc4Sm5BbFQyWnAzcnc1REF3TWtKZVhoeWRQbmpCSkl2S3laMi9mdmtWR1JnYXNyS3dRRVJFQm9WQUlXMXRiTkd6WVVPazFpb3VMc1cvZlBwdzRjUUpTcVJSTm1qU0J0N2MzTXh0VkV5NlhpeEVqUnNEVjFSVnIxcXhCZkh3OGpoOC9qdHUzYjJQQmdnVmFKYkZVbHNMQ1F1emZ2eCtHaG9abzFhb1Z3c0xDY083Y09YejExVmNBWkFrK3UzZnZocDZlSGlRU0NYYnQyb1ZPblRxcExRMXc2dFFwbkR4NUVqVnExSUNqb3lQT25EbUROMi9lNFBYcjEzQjFkVVcvZnYyUWxaVUZOemMzNW1lWDEzd3RyVTZkT3ZqNTU1K1JsSlNFTzNmdU1PT3l0YldGcmEwdHRtelpvblZkVzNuU2xqcHIxNjVsU2lpMmJ0MGEzdDdlTURNelEzWjJObXUvMk5oWXpKZ3hRNnZyN3Q2OVcyRzJ0TnkyYmR0VXpzcXRMdWlUZnltbE85ZGR1SEFCYjkrKzFlcll0bTNiTXQzTTFkMTU0WEE0bURObkRnUUNBWUtDZ2pCbHloUUlCQUk0T3p2RHpjMU42VEZkdW5SQmpSbzE4T3paTTZhWXNDNGR1RXY2NFljZjhNTVBQeWlzZi9QbURVYU5HZ1U3T3p1dHU1R1hsZngzck9yT0JTQjdvM245K2pWTVRFd3diTmd3akJneEFrT0hEb1ZBSUlDTGk0dlcxOHJOelVWc2JDemF0R21EK2ZQbkl6QXdFSmN1WGNLTUdUT3FMREFLeUxJVC8vNzdiNFgxYVdscG1ESmxDbnIzN28zWnMyY3JiQThLQ3NLV0xWdTB1c2JZc1dPVlRxdVhCMld0cmEweGFkSWsvUHZ2djNqejVnMisrZVliMXUvazU1OS9Cb2ZEd2JCaHczVDUwYkJqeHc2SXhXSjg5dGxuY0hSMGhJT0RBK3p0N2ZINDhXTUVCZ2F5T2picVNpQVE0TlNwVXlnb0tFQ3JWcTB3WThZTU5HellFUDcrL2xvZG41cWFxalFqdHlSNVNZcVNqYjRJZVI4dTFkT3UrRDRoaEJCU0hVVmx2NkhnS1BrZ3BhV2xBWkROZ0pObk8vSjRQR1lLZlZoWUdCT0FjM0J3Z0w2K1BrUWlFV0pqWTlHeFkwZmN2WHNYQUJReUYrVmlZbUxnNCtQRE5MenQwNmNQNXMrZnIzTVNDeURyNUw1dDJ6YnMyclVML3Y3K1NFNU9ydkp5WWtlUEhrVm1aaWJHakJtRC92MzdZOEtFQ2RpL2Z6LzY5dTBMVTFOVEhEbHlCT25wNlJnMmJCaHljbkp3NWNvVm5EeDVFdDkrKzYzS2M1NC9meDRBa0oyZGplWExselBydVZ3dTJyZHZqL256NXlNN0lCeDFNUUFBSUFCSlJFRlVPeHZEaHcvWGFhektBcHYyOXZZS1U5NUx5ODdPUmxKU0Vpd3NMRFFtdVpXc3R3cW83djBoenpaVjU4V0xGMGhKU1lHam82UEtET09LYUdEOXNhUGdxQVlCQVFHc2RIZDE5UFQwbU9Db0psd3VGd3NYTGtSZVhoNVRXK1M3Nzc1amRSOHZpY2ZqWWZqdzRkaXpadzh5TXpOaGJXMzl3WFhSMW9XdHJTMWlZMk9SbXBxcWNwKzZkZXZpMTE5L2haMmRIZXZGeXVWeXNXN2RPcTJ2RlJrWmlRVUxGZ0FBek0zTk1YVG9VS2F4VlZVU2k4Vk0wZTJTNUhlRE1qSXlsRzUvOGVLRjF0ZDQ5ZW9WcTZBeklBdUNselpvMENCczNyd1pBUUVCK1BycnJ3SElDb0pIUkVTZ2I5KytXazFaa0x0OCtUSkNRa0tncDZlSEgzLzhFWURzMzJ6Y3VIRllzMllOTm0zYWhDWk5tcUJ1M2JwYW43TWtTMHRMTEZ5NEVBS0JBRDE3OXRUNStISGp4c0hSMFJITGxpMVRXWUpDL3J5MHRiVXQweGdKS2FzMFk4M0Y5d2toaEpEcUtrOUlKWS9JaHlrNU9SbUFZb203Tm0zYUlDSWlBdmZ2MzJjU1ZQVDA5RkMzYmwzRXg4Y2pMaTRPSFRwMHdLMWJ0d0FvTDV1WG5wNk91WFBub3JpNEdBWUdCcGcwYVZLNW0rL3dlRHpNbURFRDdkcTF3NU1uVHhSbUVLcFNYRnlzTnNHcExCSVRFM0gwNkZGWVcxdmoyMisvQlovUHg4Q0JBM0g2OUdrY09uUUk3dTd1T0hic0dDd3NMREIyN0ZqazUrZmordlhyK1B2dnYvSEZGMStvUEcvUG5qMlJrSkFBZTN0NzJOdmJvM2J0MnJDenM0T05qUTFydWo0Z1MxeHEwNmFOMm5HR2hZV3BuUGs2Yk5nd1ZrS1JXQ3hHUVVFQnEwSFd0V3ZYc0hyMWFuVG8wSUVwdVZoZWRlclVVZHJIcEtUdDI3ZmoxS2xUR0RodzRBY1JCL2xRVVhCVVMvNysvaXByTU55NWN3ZXJWNi9XK1p4RlJVWE1IU1pBbG0zbjdPeXNNaUJUTXMyOVhidDJPbldYKzlBNE9qb2lORFJVWTZDdlVhTkc3MmxFTW41K2ZyaDA2Ukt6WFBMZnA2SUpoVUw0K1Bnb3JKZVhOM2p3NElIU290YnFTaEdVcG0ySmlDKysrQUxIamgzRHZuMzcwS0ZEQjVpYW1tTERoZzB3TVRGUk8vVy90QWNQSGpEVDVrZU9ITWtLcXZicDB3ZVhMMS9Hdlh2MzRPbnBpUTBiTnNER3hrYnJjNWVrNmU2WUt2bjUrUkNMeFlpUGoxZW8xMUtTL0htcFMxRDRmVEVmUFJHUy9EeEFLZ1VrRWdCU1FDS0Y5TjEzU0tYdjFrbGtqNlZTMlhOSzRVc0NTQUdwVktKbVBkNHQvN2RkS3YrOXliOUxKYkxyUWdxcFJBcUlSWkNLUklCSUNLbFErTjlqa1FnUUNpRVZDVXR0Rjc1YkwvcnZzYUJpLzhQMU1YbGpSTUZSUWdnaFJKVmNVWEZWRCtHRG9NOEZ1QnhBai9QdSs3dGwrVHFlSHNEaEFCejg5NTM3TGdlSFcybzk2M3VKeDF3QWVQZGQxVDZxdnV0NmJNbXhuV1BuZGJ3M25wNmVHdmVSTjRCVlJwNlFVcnFuaFR6Zzl1elpNeFFVRkRBejArUXo5bHhjWFBEa3lSTmtaR1RBd3NKQzZkUjJhMnRyL1Bqamp3Z01ETVNpUll0WXRUUEw2N1BQUHRPcUFaU2NwcmlIcmpNenBWSXBmdnZ0TjRoRUlreWJObzA1ZnN5WU1VeDkxNDBiTjBJb0ZHTHk1TWt3TVRHQmlZa0pCZzBhaEpNblR6SzFTWlhScFJSZnpabzFOUVlaaHc0ZHFsV3B3Zno4Zkt4WXNRS3BxYWxZdTNhdDJvU2I0T0JnSERwMENOT25UOWM2MFk1VURncU9hb25QNXl2Y1haQXJTeXE3VUNqRXFsV3JrSkNRZ0pZdFc2S2dvQURQbnovSHdvVUxzWEhqUmxoWldiSDJUMDlQWjcwUlhibHlCWjA3ZDBhUEhqMTB2dmFIb0huejVnQmtIYzAvSkptWm1jak16S3owNjdpNnVzTGUzaDV6NTg1VjJKYVNrb0t4WThmaTg4OC9WM3BINmRHalI3aHc0WUpXV1kzang0OVgrQVA3OXUxYmhhQXNqOGZEVHovOWhQLzk3My93OXZhR2hZVUYzcng1ZzE5KytVVnAxME5sSGo1OENFOVBUd2lGUXJpNHVPRDc3NzlYMk9mbm4zL0dqQmt6OE9yVksvejAwMC93OGZFcFU5M2Nza3BKU1dFZXE1dGFMMzllYXBvYVVSWDA2eldvNmlHOFYxSkJJU0FTbFFxa3lnS3I4cUFyODFqcFBpSkl4V0pJaTR2KzIwZlovc3FPRlJiL2QzNGhmUmdqaEJCQ3FpTWVWeFpzWkw3cmxRaEtjZ0F1dDN6THJNQm1xYUJueVhXODZ0MHJwVnpVSlVYSXlhZTFsNVc4bVZMcHoxNU5telpGbzBhTjRPcnF5a3B5S1ZsbTdPYk5td0JrV2FPcUVyS0dEaDJLcjc3NlNtVk00bjFSMTYwZTBEMDJFaHdjak9mUG42Tno1ODZzV1lFV0ZoWTRmUGd3TGw2OGlPUEhqOFBWMVpWVmduRDA2Tkc0ZVBFaWJ0Njh5WFI3MTVaRUlrRkNRZ0pxMUtoUjRUMG0wdExTc0dUSkVpUWtKTURhMmhyWjJkbHFQN2RmdjM0ZGNYRnhtRDkvUG5yMDZJSEpreWRyTEFGSEtnY0ZSN1cwZWZObWxWUGUxVTBOVjBZb0ZNTGIyeHYvL1BNUGF0ZXVEUzh2TDRoRUlzeVpNd2ZKeWNsTWdOVGMzQnlBYkhyMXdvVUw4ZWJORzlTcFV3Zk5talZEWUdBZzFxeFpBMzE5ZlpWMVNUNWtMaTR1TURBd1FHcHFLdUxqNDZ1MGEzeEpreWRQeG9nUkl5cmwzUElhczRDc2hvaXpzN1BTcm9qeUxuekp5Y2txdXlhMmJOa1NNVEV4aUltSmdZT0RnOHE3VEU1T1RxenBBVUtoa0FuOFJVZEhZK2ZPbmNqTXpJU0hod2RjWEZ3d2R1eFlwdDVzLy83OXRaNWVjZUhDQld6WnNnVWlrUWdOR3piRTBxVkxsZjVodDdhMmhyZTNOMzcrK1dla3BLUmc2dFNwbURWckZ2cjE2NmZWZGRTUnZ6N1ZaZGJLTTBKdGJXMVYxZ1dPalkzRjI3ZHZZV3hzWEtWRnlZa01oeStyVDZ6ODNmZjlrK2JsdnV0Q0wzajM5ZDlqaVpKMS96MHVnbFJRQ0dseE1hVDV1WkFVNUVOYVVBQnBrVURuTWR6NlJ2dWF5NFFRUXNqSHBPdXg4SEtmUTU0NWFmQXVvR21ncHhqY05DanhXT2srSmI2VGoxdEJRUUgrK09NUEFMSkVpWkpkNDB2UzFDQUhVTjJ0UGkwdERWRlJVZUJ5dVV3VEhUa2VqOGYwREZGR0lwSGcrdlhyQUdSTm1OV3A2c0Fvb0w1YmZWbDA2OVlOUTRZTWdhdXJxOEkyUHArUHBrMmJvbm56NXBnM2J4NXJtN201T2J5OHZOQzRjV09tZ2JNeVVxa1VyMSsvUmt4TURLS2pveEVWRllYbzZHZ0lCQUw0K1BoVTZFelZ5TWhJckZxMUNwbVptV2phdENtOHZMdzBOc3RhdW5RcFFrSkNzRzNiTnR5OGVSTzNiOS9HNk5HajhjMDMzM3pVTTRVL1JoUWMxWkt5TjhHUytIdys2NjZEcWdCTmVubzZ2TDI5OGZUcFU5alkyR0RkdW5YTW5aYzFhOVl3QWRLblQ1K2lVNmRPU0VwS2dxZW5KNUtUazJGcGFZblZxMWZEeHNZR2FXbHBlUERnQWJ5OXZURnQyclJ5MXh4NTMvaDhQcnAyN1lwcjE2NGhNREFRa3laTnF0THhXRnRibzBXTEZxaFpzNmJTN1FLQmdKbnVya3BSVVpIUytpdjYrdnJnOFhqSXo4L0h2bjM3Tkk1RmZtY3pKaVlHcjE2OTByaC9yMTY5bU9Cb2VubzYzcng1Zy9qNGVBREFwVXVYY08zYU5hU2xwU0UxTlpYVmZlL0Jnd2VJajQ5bnBvNEhCd2ZqN05tenpQYXJWNi9Dd3NJQ3c0Y1BoNFdGOHFtK21abVoyTHAxSzNPMzA5blpHVDQrUHF6YUtxVTFhZElFYTlldWhZZUhCL0x6ODdGKy9YcGN2bndaRXlkT1JOT21aZS9TTGMrMmZ2NzhPWEp5Y3BpYkMzSWlrUWdCQVFITUdGUUpEQXdFQVBUbzBZUCtJQkVGSEZNemNFeFZQNy9MUXBxWEMwbGhBYVFGK2NEZGJNMEhFRUlJSWRWWXozb2xncCtsZ3B1R1ZSODdJaCtRNHVKaUxGdTJETkhSMFRBME5NVHo1OC94eHg5L1lPclVxVXhpeFpZdFc3UXVXeloxNmxSOC8vMzNDcDhaNVoraDJyUnBvL0p6a3lyMzc5OUhSa1lHYXRXcXhjeXUvQkNOSGowYVE0Y09WZnM1VHhsTldidGNMbGR0TDVXbVRadGkwNlpOU3JmSm16UXJ1MFpLU2dvMmJOaUEyTmhZNU9mbnM3YlZxMWNQTFZ1MnJMQVNha0toRVB2MjdjUHg0OGNobFVyaDV1YUdlZlBtS1h5V1ZGV3J0VnUzYm1qWHJoMzI3dDJMTTJmT3dOZlhGMEZCUVpnM2J4NGw2N3hIRkJ6Vm9FR0RCdERUMDhQR2pSdFZwcmdYRlJVaEpTVUZWbFpXa0Vna2tFZ2t1SGJ0R2dDd3BzZmZ1blVMbXpadFFtWm1KdXp0N2VIajQ4UHFGbGEzYmwyc1hMa1NJcEVJclZ1M3hyLy8vb3ZWcTFjakx5OFAxdGJXV0w5K1BlenQ3UUVBSzFldWhJZUhCeDQvZm94dDI3WWhNaklTczJmUGhxV2xwY3FmSlMwdERRY09IRkM1dmFoSVZ1QThPenNidi83NnE4cjl4bzhmci9FT2lEYSsvdnByWEx0MkRRRUJBUmc3ZHF6VzlVa2tFZ242OSsrdjlYVTBCVFVCV2JGbWRjMTlKaytlak5ldlg2czl4NUlsUzVTdUh6VnFGQ1pNbUFCcmEydjQrZmxwSEl0OFduMnZYcjEwTHRTOGJkczJCQWNITTh0Mzc5NkZqWTBON08zdDBibHpaOWpaMmNIUTBCRGJ0Mi9IMEtGRE1XM2FOTnkvZng4ZUhoNElDd3VEaVlrSlBEdzg0T0RnZ0UyYk51SG8wYU00ZWZJa3VuVHBncDQ5ZThMRnhRV21wcVlvS2lyQytmUG5jZURBQWVUbDVRR1FCV2tYTEZpZ01pT3pwR2JObW1ISGpoM3c5dlpHWEZ3Y0lpTWpNV3ZXTExSdDJ4YnU3dTdvMXEyYnpsTXltamR2RGo2ZmorenNiSHovL2Zkd2NuSmk3cTVLcFZJa0pTVXhKUk5LVG1NcHFhQ2dBQmN2WGdRQXBqRVZJWldOWTJvR1BYbkE5Vzc1TTJZSUlZU1FUMWtUNWJrTWhMQklKQktzV3JVS2taR1JjSEp5d3FwVnE3Qnc0VUtjUEhrUzhmSHhHRFZxRk5xMGFhTjFDVEZBMWhpMjlPZnROMi9ld04vZkh3Q1loS1ZCZ3dacEhYQ1Y3NWVXbG9hQkF3Y3FiSGR3Y05DNmowUmxNakl5Z3BHUmtjcnRFb2tFU1VsSk1ETXpnN0d4TVhnOEhsNjhlSUdrcENRQUZkY052YWlvQ01YRnhUQXhNUUdYeTRWRUlzSHQyN2NCZ0tubkNzaVNuNktqb3lFU2lkQ3laVXZtcTNuejVxd0FyN3daOHBzM2J6Uis5aTRvS0ZCWWw1NmVqc1dMRitQNTgrZmc4L21ZT1hNbUU2dElUazZHdWJrNWpJMk5rWldWeFh6T1ZCWmdOalkyeHN5Wk05R3JWeStzWDc4ZWlZbUptRDkvUG54OWZWVjJtQ2NWaTRLakdwUk8zMVpHS3BWaTh1VEpTdTlZZE83Y0dZQ3NzNW1YbHhjQTJSMmxaY3VXS1dTMkFmL1Y0dlQxOWNXaFE0Y0FBQTBiTnNTS0ZTdFl6V3VNakl5d2R1MWErUGo0SUNRa0JDRWhJWEIwZE1TRUNSTlVqak0zTjVkNVFhcFRNa0Nrek5DaFF5c2tPTnFzV1ROMDZkSUZvYUdoOFBQejA2bGdzdnozcW8zczdPeHkxeloxY0hBb1UyMVpRUFpIZE8vZXZUaDE2cFJXKzh1RHVWZXZYbVVGT2pYeDgvUERrQ0ZEMEtKRkM5U3BVd2YyOXZhd3M3TlR1R09Wbkp5TTdkdTNnOHZsd3RQVGs2bXYwNlZMRjh5WU1ZT3BpYkpseXhaY3ZIZ1IvdjcrdUhIakJtN2N1QUVmSHg4WUd4dmpsMTkrWVFLTlJrWkdtRHAxS2dZTUdLRDFXQUhBenM0T1c3WnN3YkZqeC9EMzMzK2pxS2dJRVJFUnlNL1BSOGVPSFhYK2ZWdGJXOFBEd3dOYnQyN0ZtemR2bFA2Ym01cWFZdXpZc1NwTFVSdzdkZ3o1K2ZubzJiTW5HalNvWHJVOUNTR0VFRUlJK1ZUY3VYTUhvYUdocUZHakJsYXVYQWxiVzF1c1diTUdLMWFzUUhoNE9NTER3OEhuODFHelprMG0wS2FucHdjOVBUM21NWmZMaFZRcWhWQW9aSDBWRnhkREtCUmk5dXpaT0hmdUhBUUNBUm8zYnN3ME51THhlQlUyQmY1am1jbkc1WEl4ZS9ac2hTeE5BR2pjdURFcmNGa2VzYkd4VE44T0hvOEhzVmpNeEdGS2xwcmo4WGpZdW5XcjBzL0R5aFFWRlNFOFhQY2tCVXRMUzlTc1dSTWNEZ2RMbGl4QjNicDFtVzNMbGkxRFltS2l3akVseTk2VjFySmxTL3p4eHgvWXVYTW5qSXlNS0RENkhsRnd0QUx3K1h4MDd0d1pyMSsvaGxnc2hsUXFoYVdsSlhyMzdvMWV2WG9Ca0RYZ0dUQmdBR3JWcW9XUkkwZXF6RUtWYTlPbURZNGVQUW8zTnpkTW56NWRhVmFsb2FFaGxpMWJCajgvUHdRRkJXSE1tREZxeitubzZBaGZYOSt5LzZEdmFOTUlTRnZUcGsxRGVIZzRqaDQ5aWo1OSttalZuSWZMNWNMYjIxdnJhMFJHUm1MQmdnWGxHYWJHcm55YVJFVkY2WFJYc2l4NFBCNWF0MjZ0VTVlN0NSTW13TWpJQ045OTk1MUNNSkRMNVdMQWdBRVlNR0FBbmo1OWloY3ZYcUI5Ky9ZUWlVUndjSEJBWm1ZbXVuZnZqcWxUcDViNU9jSGo4VEI2OUdqMDc5OGZKMDZjd0lNSEQrRGo0d05UVTlNeW5hOUxseTdvMHFVTGNuSnlGRG9KOHZsOFdGbFpxYXdkbkpTVUJEOC9QNWlZbUdES2xDbGx1ajRoaEJCQ0NDR2s2blhzMkJIMjl2YVlOMjhlMCtER3pzNE9temR2eHMyYk4zSDkrblVrSmliaTdkdTNlUFhxbFZaTm0wcmk4L2xvMDZZTlRFMU5FUkVSZ2Rtelp6T2ZNMDZlUEZuaFA4L0hvRnUzYm9pSmlVRlJVUkhFWWpGNFBCNGFOR2lBSDMvOHNjS3U0ZVRrQkNjbkp3aUZRaWJyMXNMQ0FuMzY5RkdvaGVybzZLajFlZXZVcWFPMk5pd2dLeTFRK2pPbVBPRklYa3F2cFByMTY3T0NvelkyTmhnMGFKREduakY4UGg5ejU4N1ZhZ1lzcVRnYzZVZjZHMC85L2l2V2NxMzlwNnRvSkpVbk5UVlY2MDVsWXJINGd5alFYQlpYcjE2Rmo0OFBtalZyaGw5Ly9WWHRuUjM1bmFpS1Nzc25aWk9abVlsWHIxNTlrTjNjeTBJb0ZHTGV2SGw0OXV3WkZpOWVqTjY5ZTFmMWtCalY0YjJPL0VlYlJoVFVrSWtRUXNpbml2NE9rbDMzMk11VDI1ZjlYQmtaR2F3eWQ1cklTK1RKc3hFbEVvbktBSldlbmg0enpUd2xKYVhTRTJISXgwc2VlTmVVSUtldDR1SmljRGljRHlxcnVDSmZ0MVdGTWtjL1lOb0dSb0VQbzNOZFdmWHQyeGU1dWJtSWk0dkR3NGNQRlRyOGxVUkIwUStEc25vN0g3UEl5RWpVcjE4ZmJtNXVIMVJnbEJCQ0NDR0VFRkkydWdSR0FWbndpc3Zsc2hvdGE0TUNvMFNkaWdxS3lwVzEzQjlSajRLajVJTWdMMTVOU0ZWd2RYV0ZxNnRyVlErREVFSUlJWVFRUWdnaDcxbkZockFKSVlRUVFnZ2hoQkJDQ0NIa0kwSEJVVUlJSVlRUVFnZ2hoQkJDU0xWRXdWRkNDQ0dFRUVJSUlZUVFRa2kxUk1GUlFnZ2hoQkJDQ0NHRUVFSkl0VVRCVVVJSUlZUVFRZ2doaEJCQ1NMVkV3VkZDQ0NHRUVFSUlJWVFRUWtpMVJNRlJRZ2doaEJCQ0NDR0VFRUpJdFVUQlVVSUlJWVFRUWdnaGhCQkNTTFZFd1ZGQ0NDR0VFRUlJSVlRUVFraTFSTUZSUWdnaGhCQkNDQ0dFRUVKSXRVVEJVVUlJSVlRUVFnZ2hoQkJDU0xWRXdWRkNDQ0dFRUVJSUlZUVFRa2kxUk1GUlFnZ2hoQkJDQ0NHRUVFSkl0VVRCVVVJSUlZUVFRZ2doaEJCQ1NMVkV3VkZDQ0NHRUVFSUlJWVFRUWtpMTlORUdSL1VkNjdPV3hTbXZxbWdraEJCU09VcS9yK25YYTFCRkl5R0VFRUlJSWFUeVdSdXhsN09McW1ZY2hCRHRsSDZOMWpTdW1uR1UxMGNiSE9XVkNoSUkvZ21wb3BFUVFramxLUDIreG5OcVdFVWpJWVFRUWdnaHBQS1ZEcXc4ejZpYWNSQkN0RlA2TlVyQjBmZk1xTThYck9YOHN5ZFFjUEUwUk1rdnEyaEVoQkJTTVVUSkwxRnc0UlR5ejU1Z3JUY3U5YjVIQ0NHRUVFTElwNlNaRFhzNVBBVjRtQXBrQ3FwbVBJUVE1VElGUUdTcTdEVmFVdW5YOE1kQ3Y2b0hVRmE4aHM0dzZ1T093cUFBQUlDMFNJRGN3M3NCN0szYWdSRkNTQ1V3ZGhzSS9mcU5xbm9ZaEJCQ0NDR0VWQnBiRTZDNURmRGtqV3haSkFGdUp3RklxdEpoRVVLMDBNSVdzS0hNMGZmUGJPUTRjSzFyVnZVd0NDR2tVbkd0YThKMHhOaXFIZ1loaEJCQ0NDR1ZycE1EWUdwUTFhTWdoT2pDMUFEb1dLZXFSMUYySDNWd2xNTTNRczJWbTJEWXhyV3FoMElJSVpYQzBLVURhcTdhREE3ZlNQUE9oQkJDQ0NHRWZPUjRYR0JZYzhDeFJsV1BoQkNpRGNjYXdQRG1zdGZ1eCtxam5WWXZ4ekV4aGNYOHBTaThFWWppUitFUUpiMmd1cU9Fa0krYXZvTWo5QjNxd2FDVkM0eTY5NjNxNFJCQ0NDR0VFUEplR2VvQlh6UUNucjBGa25LQWpFS3FPMHJJaDhTU0QxZ1pBUTQxZ0NiV1ZUMmE4dnZvZzZOeVJqMC9oMUhQejZ0NkdJUVFRZ2doaEJCQ0NLa0FUV3JLdmdnaHBESjl4RW12aEJCQ0NDR0VFRUlJSVlRUVVuWVVIQ1dFRUVJSUlZUVFRZ2doaEZSTEZCd2xoQkJDU0xVVUdSa0pxVlJhMWNNZ1JLVmJ0MjZob0tDZ1hPZUlqbzdHczJmUElKRklLbWhVaEJCQ0NDR2ZsayttNWlnaGhCQkNLcDYvdnovTXpNelFxVk1ubUpxYTZueDhWbFlXZkgxOW1lVldyVnFoYjkrcWJ6UVdFaEtDdVhQbnd0blpHWk1uVDBiUG5qM0I0WENxZWxpZkhLRlFDQThQRDZTa3BERHJMQ3dzNE9QalU2Ym5VM1VTRlJXRk9YUG1RRjlmSDIzYnRzV1hYMzZKTDcvOFV1ZnpiTjY4R1hmdTNJR1ptUm5hdFdzSER3OFAxS3hKQmZ3SUlZUVFRdVFvT0VvSUlZUVFwWVJDSVg3Ly9YZms1ZVZCWDE4ZlhidDJ4YSsvL3FyVE9YSnpjM0h3NEVGbWVlalFvVlVlSEJVSUJGaTNiaDBBV1ZiZGdnVUw4T1dYWDhMTHkrdTlqbVBac21XNGRldldlNzBtQVB6eHh4OW8xS2pSZTduV3I3LytpdXZYcjdQV3padzVrd0tqV3JoNDhTSUFRQ1FTSVN3c0RKMDdkOWI1SExtNXVRZ0xDMk1lUDNyMENGWldWaFU2VGtJSUlZU1FqeDBGUndraGhCQ2lWR2hvS1BMeThnRElBalRtNXVaVlBLS0tzWHYzYnJ4NjlZcFo1bkE0K09hYmI5NzdPUEx6ODVHZG5mM2VyeXNXaTkvTGRjNmRPNGZqeDQ4cnJQZjE5VVd2WHIzZzVPVDBYc2FoTFE4UER6eDgrTEJTem0xdmI0OWR1M1pwdmI5VUtrVmdZQ0N6YkdCZ2dDRkRodWg4M1pzM2IwSWtFakhMYm01dTRITGZmMVV0aVVTQzU4K2Y0K1hMbDBoTlRZVkFJSUJZTElhaG9TRk1URXhRcTFZdDFLbFRCNDZPamhXV3dTMFFDQkFiRzR1a3BDUmtaR1Nnc0xBUVhDNFhmRDRmWm1abXFGMjdOaHdkSFdGcmExc2gxM3RmUkNJUjR1TGk4UFRwVTJSa1pDQTNOeGVHaG9hd3NMQkFreVpOMEx4NWN4Z2FHbGIxTUFraGhKQ1BDZ1ZIQ1NHRUVLTFVsU3RYV01zREJneW9vcEZVbktkUG4rTEFnUU9zZGQ5ODh3MmFOMjllUlNQNk5OMjVjd2NyVjY1VXVpMHZMdzl6NTg3RlgzLzloUm8xYWxUSTllTGk0bGdCYjEwNE9EaWdmdjM2U0U5UFowMy9yMGo2K3JyOWwvdmV2WHVzc2ZUdjN4OFdGaFk2WC9mYXRXdXNaWGQzZDUzUFVWWkNvUkJYcjE3RmxTdFhFQllXaHZ6OGZJM0htSm1ad2NYRkJmMzY5VVBmdm4zQjQvRjB1bVpXVmhZQ0FnSnc5ZXBWUEhyMGlCVVlWcVYyN2RybzJMRWozTjNkMGFGREI1MnVWOUtEQncvd3d3OC9zTlk1T0RqQTM5Ky96T2NzNmZIanh6aDE2aFFDQXdPWm0xYktHQmtaWWZEZ3dSZy9manhzYkd3cTVOcUVFRUxJcDQ2Q280UVFRZ2hSSUJBSWNPUEdEV2JaeHNZRzdkdTNyOElSbFY5UlVSR1dMVnZHeXB5c1diTW1wazJiVm9Xamt2bjg4OCt4Wk1tU1NqbDNZbUlpeG8wYlZ5bm5WdWJwMDZmNCtlZWZXWUdwY2VQR0lTMHREUUVCQVFDQXBLUWt6SjQ5Rzl1M2I0ZUppVW01cjNuOCtISDQrZm1WNmRneFk4Wmc3dHk1NVI1RFJTb2RVQnM1Y3FUTzU4akx5OFB0MjdlWlpTY25KN1JvMGFMY1k5TkVKQkxoK1BIajhQWDF4ZHUzYjNVNk5qYzNGemR2M3NUTm16ZFJ2MzU5TkduU1JLdmpzck96OGVlZmY4TGYzeDhDZ1VDbmE2YWtwT0RNbVRNSUNncFNLQUdoaXpObnppaXNTMHBLd3YzNzk5R3VYYnN5bi9mTm16ZFl1M2F0MW1NckxDekUwYU5IY2ZIaVJYaDdlNk5idDI1bHZqWWhoQkJTWFZCd2xCQkNDQ0VLYnQyNmhjTENRbWJaM2QyOVNxYmpWcVR0MjdjalBqNmV0Vzd4NHNVZlJQMUxmWDE5bUptWlZjcTVLeUw0cUsyblQ1OWl4b3dack9kTzc5NjlNWFBtVEloRUlxU2xwZUhldlhzQVpKbHc4K2JOdytiTm04SG44OS9iR0xVeGF0UW9qQjQ5V3VrMlB6OC9wc2xZbzBhTnNHblRKcVg3WGJwMENaczNiOWI1MnJtNXVheU1UMWRYVjYyRGhDVmR2SGdSUlVWRnpQTGd3WU4xUG9ldVltTmo0ZW5waWRqWTJFcS9sbHhRVUJCV3JWcFZKU1VxNUFRQ2dVS212ZHlaTTJmS0ZSeDkvUGh4bVlLMjJkblpXTEJnQVRadDJvUk9uVHFWK2ZxRUVFSklkVURCVVVJSUlZUW9rR2Y0eVpXbFMvYUg1TzdkdXpoOCtEQnIzYUJCZzlDalI0OHFHdEduNStIRGg1ZzFheFpyeW0vVHBrMnhZc1VLY0RnYzhIZzhiTml3QVJNbVRFQkNRZ0lBNFA3OSs1ZzFheForKysyM2NnV3A2OVNwZzVZdFd5cXNUMHBLUWxaV0ZnREF3c0lDRGc0T0N2dlVybDFiWVoyOERxWXlKY2VwcjYrdmNqOXRhL1NXTGdkdytmSmxWbEN6YjkrK2Frc0djTGxjcFQ5RDZlelRXclZxTWMyWmRORzZkV3NZR0JobzNDOHdNQkMvL1BJTGErd2w4Zmw4dEczYkZqWTJOckMydGdhZnowZGVYaDR5TWpJUUV4T0QrUGg0cmFiQnkwbWxVbXpac2dYNzkrOVh1WSsxdFRWYXRXb0ZLeXNycGhGVlhsNGVVbE5URVJNVGc2U2tKSzJ2cDA1Z1lLREtzZ0dCZ1lGWXVIQWhqSTJOSytSYUhUdDJSSzlldmRDcVZTdlVyRmtUUEI0UGFXbHBDQXNMdzVFalIxalBGWkZJaEdYTGx1SGt5WlB2OVNZSklZUVE4ckdoNENnaGhCQkNXRkpTVW5EejVrMW11VzNidG1qUW9FRVZqcWg4M3I1OUMwOVBUMGlsVW1aZDdkcTFNWC8rZkkzSGlrUWluZXRGVmtjM2I5N0U0c1dMV1ZPYUd6VnFoSzFidDdLeVFzM016TEJ0MnpaTW1US0ZDVXlGaDRkajBxUkoyTEpsQzJyV3JGbW02NDhaTXdaanhveFJXTy9wNmNsMGZlL1pzeWVXTGwxYXB2TlhKazBabld2WHJsVzczZFRVVkNHek1EbzZHbEZSVWF4MVpTM2JjT0hDQlkxTmk4NmVQWXZseTVlelhtTnl2WHIxd29nUkk5Q3VYVHUxTlVRTENncHc2OVl0WEx4NGtWWFNReG1wVklxVksxZmk5T25UQ3RzTURBd3dZc1FJdUx1N28wbVRKbW9iUEwxNTh3YlhyMS9INmRPbnl4VW9MVDJsM3NIQmdUbWZRQ0RBNWN1WHk5UlFxNlMyYmR0aS92ejVhTmFzbWNJMkN3c0xPRHM3NCt1dnY4YlNwVXRaejRmMDlIUWNQMzc4dlpiV0lJUVFRajQyOUw5OVFnZ2hoTEFjTzNZTUVvbUVXUjQrZkhnVmpxWjh4R0l4Rmk5ZWpNek1UR1lkaDhPQmw1ZVh4a3pGL1B4OGpCa3pCaDA3ZHNTRUNST1VadWRWbE92WHIxZGFzNXpLN2s3Lzk5OS9ZK1BHamF6QVdLTkdqYkJ6NTA2bFRZUnExYXFGWGJ0MllmTGt5VXdBS1NZbUJ1UEdqY082ZGV2ZVMxM01UOTNKa3ljcjdGeWFtaUtGaElSZ3hZb1ZDb0hSeG8wYlkvSGl4V2pWcXBWVzF6RTJOb2FibXh2YzNOeVFrSkNndGdIVnRtM2JsQVpHKy9idGkzbno1bW45V3JXeHNjR0lFU013WXNRSVJFUkVhSFZNYWZLNm9uTEd4c2JvMzc4Lzl1elp3Nnc3ZS9ac3VZS2pvMGVQeHB3NWN6U1dOakV5TXNMcTFhdng3YmZmNHVYTGw4ejY2OWV2VTNDVUVFSUlVWU9DbzRRUVFnaGhDQVFDMW5SY0N3c0w5TzNidHdwSFZENWJ0bXhoQlM0QVlPTEVpWEIxZGRWNDdPYk5tL0h5NVV1OGZQa1NwMCtmeHBBaFF6Qmp4b3hLcVEwcUVBaDBiaVJUMVFRQ0FkYXRXNmVRTmVmczdJenQyN2VyRFc3WjJ0cml6ei8veEpRcFU1Q1ltQWdBU0UxTnhjU0pFL0cvLy8ydjNGbDIxVmxtWmliT25UdFhZZWRURnh4TlNVbkIwcVZMV1RkVEFLQmJ0MjVZdlhwMW1hZVNPems1cWR3V0hCek0xSHd0YWRLa1NaZ3laVXFacmdmSU1qUEw0dXpaczZ4bFYxZFh0R3ZYamhVY2pZeU14SXNYTDFDdlhqMmR6Ly9aWjUraFY2OWVXdTl2WUdDQTc3NzdEdXZXcldQV1BYLytYT2ZyRWtJSUlkVUpCVWNKSVlRUXdnZ0lDRUJPVGc2ei9PV1hYMnJNSFB0UW5UdDNEZ2NQSG1TdGMzVjF4YVJKa3pRZUd4WVdoaE1uVGpETElwRUlqeDgvaHBHUlVZV1A4Mk9Va0pDQVJZc1dLVFRlK2V5enorRGo0Nk5WZlVNYkd4dnMzYnNYUC8zMEV4NDhlQUFBRUFxRldMbHlKZTdjdVlORml4YXBEYkJXSnJGWXJMSjJadW02bU5ydXA0MnZ2LzRhMzM3N3JjYjk5dTEzUjlwNkFBQWdBRWxFUVZUYmgwdVhMaW5kOXZmZmY3TUM3VjVlWHVqVHA0L1dZMWkyYkJscldyYTYxLy9xMWF1Um01dkxXdGVyVnkrc1hic1dlbnA2V2w5VFcvbjUrVml4WW9YQytybHo1eW90cTFEWkpCS0pRaURhemMwTjdkdTNoNFdGQlZQdkZwQk52WjgxYTViTzF6QTBOTlQ1bUtaTm03S1c4L1B6SVJRS1A5cjNja0lJSWFTeVVYQ1VFRUlJSVl5alI0K3lsdTNzN0twb0pPVVRFUkdCbFN0WHN0WlpXMXRqNWNxVkdxZW1DZ1FDaFdQNWZENVdybHhaYWZWSHYvamlDNFZyVnBTRWhJUUtMWTF3L1BoeGJOcTBpZFdSSGdDR0RoMksvLzN2ZnpvRnhTd3NMTEJqeHc3ODhzc3ZDQXdNWk5ZSEJnWWlJaUlDaXhZdDBpbHJycUxzM2JzWGUvZnUxYmhmVkZRVXVuYnRXbUhYdGJTMFJLTkdqVFR1cDZyWlUzNStQbzRkTzhZczE2MWJGKzd1N3VVS1ZLb0txTjI1Y3dlaG9hR3NkUTRPRHZEeThxcVV3Q2dBK1ByNklpTWpnN1d1YjkrK1ZSSVlCWUIvL3ZrSHFhbXB6REtmejBldlhyMmdyNitQL3YzN3M5NVB6NTgvaituVHAxZmE3NmFrMHBtOFhDNlhBcU9FRUVLSUd1by9IUkJDQ0NHazJyaHg0NFpDSnVESEtERXhFUXNXTEdCbDdzazdwV3ZUOEdmYnRtMEt6Vm5tenAxYnBpbXhuNUtVbEJSTW56NGRQajQrck1Db3ZyNCs1cytmajhXTEY1Y3A4R05vYUlnMWE5Wmc0c1NKclBWdjM3N0ZnZ1VMTUh2MmJGYjlSS0xhc1dQSGtKZVh4eXovOE1NUE92K2JsS3hScTZlbnAvSm13bDkvL2FXd1RwdGF2bVZWV0ZnSVB6OC8xanB6Yy9NcWJiSlZ1dTVwNzk2OW1lenlBUU1Hc0xhOWZmc1d0Mi9mZmkvalNrNU9aaTA3T0RpOGwrc1NRZ2doSHl2S0hDV0VFRUlJSkJJSnRtM2JWdFhES0xjM2I5NWd4b3dack9tc2dLeHJ1VGFOWVI0OGVJQWpSNDZ3MW5YcjF1Mmpia3BWWGlLUkNILy8vVGQyN2RxbGtDMWF1M1p0K1BqNG9HWExsdVc2Qm9mRHdkU3BVOUcyYlZzc1hicVUxVUFyTkRRVUkwYU13TEJod3pCaHdvUXlkN1RYaFptWkdXclVxS0YwVzI1dUxyS3pzd0hJZ3U2MWF0VlN1bDllWHA3Qzg3QXlwYWVuWTkrK2ZjeXl2YjE5bVpwOGxjdzZWSlZ0bUpTVWhILy8vWmUxcm4zNzltV3UyNm1OUzVjdXNRSy9BREJ5NU1oS0M4WnFrcE9Ud3lvL0FMQURvaTFhdEVDOWV2WHc0c1VMWnQzcDA2ZlJyVnUzU2g5YmNIQXdhMW1iR3N1RUVFSklkVWJCVVVJSUlZVGd3b1VMSDMzVGpweWNITXljT1JPdlg3OW1yUjgzYmh3R0RoeW84Zmlpb2lJc1g3NmMxWFhiMHRJU3k1WXRxL0N4bGlZV2kxRlFVRkFwNXk1UG82ZC8vdmtINjlhdFEwSkNnc0sycGsyYnd0UFRFK2JtNW5qMTZsVjVoc2h3ZEhURXhvMGJzWHo1Y3NUSHh6UHJSU0lSamg0OUNuOS9md3dmUGh6ZmZmZWQxaDNKeTJMa3lKRXFtL3Y0K3ZwaTY5YXRBSUNHRFJzcTFMV1Y4L2YzcjdSU0NjcHMzNzZkOVJ5YU5tMWFtY3BBbE13Y1ZSVWNEUW9LVWxnM2R1eFluYStsaTJ2WHJyR1dEUXdNdEtyUFdsa3VYcndJb1ZESUxGdFpXYUZqeDQ2c2ZkemQzYkZ6NTA1bU9UZzRHRmxaV1pWYVN6Y3BLVW5oZHpWNDhPQkt1eDRoaEJEeUthRGdLQ0dFRUZMTkZSY1hzejdBcXlJU2lWQmNYS3pUdVVzSDVzb1NCTlRUMDlQWWxDUTNOeGV6WnMxQ1hGd2NhMzMvL3YweGMrWk1yYTd6NjYrL0tnUUJseTVkQ2lzcks1M0dXeFpYcmx6QmxTdFhLdjA2Mm5yMjdCbTJiZHVtVUZNU2tBV2xpb3VMRVJVVlZhbTFIcDJjbkpDV2xzWjZ2aFFWRmVIUW9VTTRjdVFJZXZmdWpmSGp4eXMwbjZtT1ltTmpjZWJNR1dhNVpjdVcrT0tMTDhwMHJ0TGxLSlQ1NTU5L1dNc0dCZ1lLZ2NHS0pCYUxjZS9lUGRhNjFxMWJxOHp1ZlI5Sy9yNEJvRisvZmdvbERBWU1HTUI2YnhXSlJMaHc0UUpHalJwVktXTXFLaXFDcDZjbks4RGR1M2Z2Y21kMkUwSUlJWjg2Q280U1FnZ2gxWnlmbng5U1VsSTA3bmZpeEFtc1g3KytYTmM2ZmZxMFFwMCtUVHAwNklBZE8zYW8zSjZUazRNWk0yYmc2ZE9uclBXZE8zZUd0N2MzT0J5T3htc0VCZ2JpNU1tVHJIVkRodzVGang0OWRCcnJwOERiMnh0bno1NVZ1cTFkdTNaWXNtUUpoZzBiVnVuamFOZXVIWDc4OFVlc1g3OWVZZnF5V0N6RzFhdFhxelJ6OEVQU3NHRkRyRjI3RnJ0MjdVSnNiQ3dXTEZqQVBPL0ZZckZPZFVlMUNZNCtmdnlZdGR5cVZTc1lHQmlVWWVUYWlZdUxVN2pSMHE1ZHUwcTduaVl4TVRHSWlvcGlyU3RkWXhTUWxUWm8yN1l0SWlJaW1IVm56cHlwbE9Cb1VWRVJGaTVjaUVlUEhqSHJiR3hzc0dqUm9ncS9GaUdFRVBLcG9lQW9JWVFRVW8ybHA2ZGp6NTQ5VlQyTU1zdkt5c0xNbVRNVkFoVXRXN2JFK3ZYcnRacFduSlNVcEREOXVWR2pSdmpwcDU4cWRLenE2T3ZyZzgvblY4cTVKUktKVHRtNlRrNU9DdXRNVFUweFo4NGNEQmt5Ukt0Z2MwV3BWZXYvN04xM1hGUFgrd2Z3VHhMQ1hnb291TUNpZ29vbzdvRjEvN1NLMjlaUlY2M3RWMXhJNjFiY2lpSmEzTmE5dDlhSkE4VlJGYVdvVUZFVVVVQkZBZGtRQW1UOS9vaTV6U1VKSkF3UmZkNnZWMTV5ejczMzNCTlV3bjN1T2M5VEhmNysvcmh4NHdZQ0FnSlloYktHRHg4T056YzNBUEtadzZkUG4xWTVYM2ttY0V4TURQYnYzNjl5akllSEI2cFVxVklPby85ME9Cd091bmJ0aWs2ZE9pRTBOQlF1TGk0UUNvWHc5ZldGVkNyVmFYbC9jY3ZxMDlQVGtaMmR6V29yNzVtSnIxKy9WbW1yeU5tUWhSL3cyTnZibzFHalJtcVA3ZDI3TnlzNEdoTVRnNmlvS0RSczJMRE14cE9XbG9ZWk0yWWdJaUtDYVRNMU5jVWZmL3dCS3l1ck1yc09JWVFROHFXaTRDZ2hoQkR5RlZ1MWFoV3lzcktZYlE4UEQ1dy9mNzRDUjZTOXhNUkVUSjQ4V1dVcGZPUEdqYkZ4NDBhbWFuUlJ4R0l4NXM2ZHl5cjBZbUppQWo4L3YzSUxWcXJUdlh2M2NzdFBHUmNYcDFOQnFWR2pSdUhHalJ0NC9QZ3hPQndPK3ZmdmowbVRKckVDaUdGaFllVXhWSTA2ZCs0TWQzZDNuRHAxQ2p0MjdJQ0JnUUVtVHB6STdNL0l5TUM2ZGV1SzdPUEpreWNxTXg0Qm9IWHIxcFUrT0tyQTQvSFFybDA3dkhyMUNqTm16R0NLQVRrNk91S25uMzdTcWcvbDRLaTYyYURxWnBtWDkvZFAzVFUvUmJvTGRVUWlFUzVkdXNScUs2cndWWThlUGJCNjlXcFdmdEl6Wjg2VVdYQTBPam9hdi8zMkcrdDdaRzV1anZYcjExUEtDVUlJSVVSTEZCd2xoQkJDdmxKQlFVR3N3aXIxNnRYRER6LzhvREU0MnJScFU2M3pkeXBrWkdTd0N0YTR1TGlnYytmT092VmhaMmVuMHZiaXhRdE1tVElGS1NrcHJIWVhGeGRzM0xoUjZ3clc2OWF0dzlPblQxbHRDeGN1UkowNmRYUWFZMGtNR1RJRTdkcTFBeUNmZVZaZXJLeXNXRXRyTlZWWFYrQnl1Wmc3ZHk1V3IxNE5iMi92TXAzaFZocDZlbnI0NFljZjBMZHZYeVFsSlpWcjhGb2lrU0EvUDEvdFB1Vmw1d0MwUHU1VE1qQXdRR3BxS3JPOWFkTW1mUFBOTitqVXFWT3g1eW9IOGRRRlJ3VUNnVXBiZWVmK0xGeWxIcEFIQUN2Q3paczNrWkdSd1dvcktqaHFabVlHZDNkM1ZwR2t5NWN2NDdmZmZpdDFLb0tJaUFoTW5UcVY5WGRpWjJlSERSczJxSjBCVGdnaGhCRDFLRGhLQ0NHRWZJVXlNakxnNStmSGFwczllM2FSdVFtZG5aMTFub24wNXMwYlZuQzBRWU1HR0R0MnJHNkRMU1FrSkFSejVzeFJDWmcwYTlZTTY5YXRnNG1KaVZiOS9QMzMzemg4K0RDcmJlVElrZWphdFd1cHhxY3RSV0MwdkptWm1lazBjeFFBNnRldmoyM2J0cFhUaUVySHlNaElKZkJqWW1JQ0R3OFBsV01mUFhxRWhJUUVBRUR0MnJYUnRHbFRsV1BVQmZaMjdkcUZYYnQyRlR1V1o4K2VvVU9IRHRvT3ZWaVptWmtxTTZIVktieXN2YkNhTld0aS92ejVyS0Q0Z2dVTHNIZnYzbUtEWnNwQlhYWEJPM1hCWUcxbWFaZUd1a0p3eHNiRzVYcE5UUXJuNDNWMWRVWE5taldMUEtkUG56NnM0R2gyZGphdVg3K09uajE3bG5nY2I5Kyt4YlJwMDFpQjBVYU5HaUVnSUtEQ1p0VVNRZ2dobFJVRlJ3a2hoSkN2ME5xMWE1R2VuczVzOSszYkY4MmFOY1B6NTg4cmNGVEZPM0RnQU5hdlh3K3BWTXBxNzl5NU01WXZYMTVzVlh1RnQyL2ZZdUhDaGF3Mk56YzNuV2ZHYWlNeE1aRTFHKzl6VmFWS0ZhMW4zSDV1cWxhdGlrV0xGcW0wejU4L253bU9ObS9lSEQ0K1BwOTZhRG81ZWZJa1RwNDhXU1o5ZGUvZUhZTUhEMmI2RXdnRW1ENTlPdmJ1M1Z2a0E0VGlncVBxOHZpcW05bFpsdFJkTXpzN0c1YVdsdVY2M2NJK2ZQaUFrSkFRVnB1NlFreUZkZWpRQWVibTVxd1VKbWZQbmkxVmNIVFpzbVdzSUxtcnF5czJidHhZWVVGalFnZ2hwREtqNENnaGhCRHlGVklPZWxTclZnM2UzdDRWT0JydGFLcWkvdjMzMzJQR2pCbmdjcmxhOVpPVGt3TnZiMjlXb01MYTJocSt2cjVhRlhEUzFhUkprNWpjajUrekdUTm1VUFgzai9UMDlEVCtXeENMeFV3QWtjUGhhQXpJU3lTU0NnK0svL2JiYi9qMzMzL3g0c1VMQVBMOHN3c1hMb1MvdjcvR2M1VEhySzRnazdyZ1cyWm1aaG1NVmpOTjE2eGR1M2E1WHJld0N4Y3VzQjdNNk9ucG9YdjM3c1dleCtmejBhTkhEMWJnT3pRMEZJbUppYkMxdGRWNUhIRnhjYXk4djFaV1ZsaTdkaTBGUmdraGhKQVNvdUFvSVlRUThoVWFPblFvVHA4K0RRNkhneVZMbGxSWS9qNWRkT3pZRVlHQmdVekJHQzZYaTZsVHAyTGt5SkZhOXlHVlNqRjM3bHpFeHNZeWJUd2VENzYrdnJDMnRsWjdqa3dtdy9uejU1R2FtbHJxbEFDVldYSnlzdHFxNFo5QzA2Wk4xUWJxeXN0UFAvMkUvLzN2ZjJyMzdkbXpCeHMzYmdRQU9EazVzZEpHS0R0OStuUzVGZG5TbG9HQkFYeDlmVEZ5NUVqazVlVUJBRzdjdUlGRGh3NWh4SWdSYXM4cEx1ZW9qWTJOU3R2NzkrL0xhTVRxcWZ1L21aaVkrTWtyMXA4OWU1YTEzYjU5ZTYxbnIvYnUzWnNWSEZYOFhCay9mcnpPNDFCZW9nL0lmNTUvNmxtMGhCQkN5SmVFZ3FPRUVFTElWNmgrL2ZwbzFxd1ptalZyaHBZdFcxYjBjTFRTdFd0WExGbXlCUFBtellPRmhRVjhmWDNSdW5Wcm5mb0lDQWpBM2J0M1dXMHpaODZFbTV1YjJ1TmZ2bndKWDE5ZmhJZUhnOHZsb25uejVuQjFkZFhwbWlZbUptVzZYRjBnRUVBbWt3R1FCM2JMS3Q5amNjVmhybCsvanRXclY1Zkp0WFIxNmRJbGpjSHJzdEtsU3hjNE9qb0NBQm8zYmx6cS9yNzU1aHQ4Ly8zM0FMU3Y1bDVVVUZhWnY3OC9UcHc0b1ZXZkRnNE84UGIyaHErdkw5TzJmdjE2dUxxNnFnMHVLdWYzVkJlUXRyR3hnWUdCQVN2M2FIaDR1RlpqS1NsMU0wUWZQWHFrMWF6TnNoSWVIcTd5Y09EV3JWdWwrdmw1N3R3NS9Qenp6K0J3T0RxZDkrN2RPOVoyOCtiTlN6d0dRZ2doaEZCd2xCQkNDUGxxVFpzMlRlY0NTeFd0WjgrZUtDZ29RSXNXTFZDalJnMmR6ajF6NWd3T0hUckVhaHM1Y2lRR0R4NnM4Wnl6Wjg4eWdSK3BWSW9GQ3hiZ3lKRWpPbFZLMzdkdm4wN2pMTTd3NGNPWlpkTHQyclZEUUVCQW1mYi90Um8rZkhpWjl1ZnE2cXB6SUozRDRXaVYya0hYWU5xZ1FZTnc1Y29WUEhqd0FJQThOY0M4ZWZOdzZOQWhsZnlqeWpOSDFhVU00UEY0YU5DZ0FSNC9mc3kweGNURUlDTWpvOXhtTHpvNU9ZSEw1YktXdEN2ZXk2ZFNlTlpvV1VoSVNNQ0RCdzkwRHJDbXBhV3h0dFhONWlXRUVFS0k5clJMemtVSUlZU1FMNDZMaTB1NTVOZ3NiMzM3OXRVNU1Qcnc0VVBXekRsQVBsUFF5OHVyeVBNOFBUMVJxMVl0WnZ2dDI3ZGxIb3pjdm4wNzFxMWJoL0R3Y0pWQ1U1OHpRMFBEY250VnhuK1huek1PaHdNZkh4OVdVRDhoSVFGcjFxeFJPVlo1UnFpbTJjU3RXclZTYVR0ejVrd1pqRlE5UTBORE5HblNoTlVXRXhPRHlNakljcnVtTXFGUWlLQ2dvSExwdXlSQlYwVnFFUVg2LzBJSUlZU1VEbjJTRWtJSUllU0w5dWJORzh5Y09aTlZoYnRSbzBaWXVuUnBzVFB3REEwTk1YLytmRXlZTUlGcE8zSGlCRHAzN295MmJkdVdlbXd5bVF3blQ1NUVTa29LOXUvZmorN2R1MlBseXBXbDd2ZFRPSDM2ZExrdGRUOTY5R2lGTGVIL1V0V3FWUXNUSmt4Z2d2djI5dmJNc244RmtVakVwR3dBMU04Y0JlUXBMbmJ0MnNWcU8zejRNRWFNR0ZGdXVXRzdkT21DaUlnSVZ0dStmZnZnNStkWEx0ZFRGaFFVQktGUXlHcXJWcTJhMWtYZ2xHVmtaREQ1WHdFZ09EZ1lNMmZPMUNuMXhvZ1JJOUN0V3pkbTI4TENRdWR4RUVJSUllUS9GQndsaEJCQ3lCY3JPVGtaRXlkT1JFWkdCdE5tYTJ1THRXdlhhcjAwdm1YTGxoZzBhQkJPblRyRnRDMVpzZ1JIang2Rm1abFpxY1lYR1JtSmxKUVVabHM1NEVFK25mVDBkSlhnbHlaWldWbk0xMkt4V0NYL295YjYrdnJsbmplMU9DTkdqTURWcTFmaDVPUUViMjl2bGY4RHlrRTdBQnIvanpnN084UFoyUm5QbmoxajJsSlNVckJqeHc1NGVucVcvY0FCZUhoNFlOT21UYXhsLzlldlg4ZTllL2ZLNUVGRlVRclA3clN5c3NLNWMrZkE0L0YwN3V2QWdRT3MyZWQ1ZVhrSUNnckN3SUVEdGU1RDExekxoQkJDQ0NrYUJVY0pJWVFROGtYS3lNakF4SWtUV1pXMFRVeE1FQkFRb0hPUXlzdkxDM2Z1M0VGU1VoSUFlZERWejg4UFM1Y3VMZFVZbFpjaW01dWJvMU9uVGpxZEh4SVNnczZkTzVmNCtnc1dMRURYcmwxTGZQNlh3dGZYRjhIQndUcWZGeE1UZzM3OSttbDFySXVMQy9iczJhUHpOY29TbDh2RjFxMWJOUVk5Q3dkSE5jMGNCZVRGbzJiTm1zVnEyN1ZyRjl6YzNNb2xXR2xwYVltQkF3ZmkyTEZqVEp0TUpvT1BqdzhPSHo1Y2JvSG5OMi9lcUJTYzZ0bXpaNGtDbzRDOGF2MkdEUnRZUytQUG5EbWpVM0NVRUVJSUlXV0xjbzRTUWdnaDVJc2pFQWd3ZWZKa3hNWEZNVzE4UGg5K2ZuNm9WNitlenYyWm1KaGc5dXpackxhTEZ5L2kyclZycFJyamxTdFhtTzFldlhvVld6RytNSWxFZ3B5Y25CSy9sR2Zoa2E5RFVUT21kUW1PZHV2V1RhVkt1a3dtdzZ4WnMzRHYzcjNTRFZLRFgzNzVSV1VKZVhwNk9pWk1tS0QxREY1ZHFjdWwycnQzN3hMM1Y3VnFWWFRvMElIVkZoa1ppZGpZMkJMM1NRZ2hoSkRTb2VBb0lZUVFRcjRvK2ZuNThQYjJaaTM1NWZGNDhQWDFSWnMyYlVyY2I4ZU9IZEc5ZTNkV202K3ZyMHJsYUcwZFBYb1V1Ym01ekhhREJnMUtQRGFpTzRsRWd2RHdjQ1FuSjhQQXdLQkV4YUk0SEk1T2hhWStkd0tCZ0xWZFZIQVVBQll1WEtoUzdWNGdFTURMeXd1SERoMWk1Zm5WbGxRcXhhVkxsMWd6dmhXcVZLbUN1WFBucXJUSHhjVmg3Tml4Q0FrSjBmbDZpakVmUG54WTdWZ3VYTGpBYW5Od2NJQ3pzM09KcnFPZ2JyWnhTUW96S2VlSEpZUVFRa2pKMGJKNlFnZ2hoSHd4eEdJeFpzMmFoWWNQSHpKdEhBNEhpeGN2THRYeWM0WHAwNmZqM3IxN3lNbkpBU0JmdXUvdjc0OFZLMWJvMUU5T1RnNE9IVHJFYXR1MGFSUGMzZDExV2g3Y3JsMDdyRnExU3Fkcks5TjFwbXBsbDVTVWhKQ1FFSVNFaE9EKy9mdkl5Y25Cc21YTGRFcVBzR2ZQSG16Y3VCRUE0T1RraEFNSERwVFhjRDg1NVdBOUFCZ1pHUlY1Zk0yYU5iRnExU3A0ZVhteGxvbExKQktzWGJzV0owNmN3UGp4NC9IdHQ5OFdXM0FvSVNFQlY2OWV4Ymx6NXhBWEY0ZURCdy9DenM1TzViaHUzYnBoL1BqeDJMRmpCNnM5TFMwTlU2Wk1RZXZXclRGMjdGZzBiOTY4MkNydWtaR1J6RFVsRWdtR0R4L08yaDhTRW9JUEh6Nncya296YTFUQjNkMGRWYXBVUVhwNk90TVdHQmlJU1pNbWFWVjUvdVRKazlpK2ZUdHljbkxRcVZNbnpKNDl1OVQ1andraGhKQ3ZHUVZIQ1NHRUVQSkZFSXZGOFBIeHdlM2J0MW50YytmT1JhOWV2Y3JrR3RiVzFwZzhlVEtyb3Z5VksxZnczWGZmb1dQSGpscjNzMlhMRmxhUktFQytQSGphdEduWXRtMGJqSTJOdGVxSHgrTnBmZXpYN3VMRmkycVhTTDk5KzdZQ1J2TjVVaTQyQlVDcmYxdHQyN2JGcWxXck1HZk9ISlUwRGE5ZnY4YUNCUXZBNC9IZzZ1b0tCd2NIVksxYUZhYW1waEFLaGNqT3pzYWJOMjhRSFIyTjVPUmtyY2M1WWNJRWlFUWk3TjI3VjJWZmFHZ29Ra05EWVdKaWd1Yk5tOFBXMWhaVnExYUZnWUVCQkFJQk1qTXpFUnNiaStqb2FHUm5aelBucVF2ZXFwdk4rZDEzMzJrOVRrMzA5UFRRdTNkdkhEeDRrR2xMVFUzRm5UdDNpczA3SEJvYUNsOWZYMmI3OHVYTEFJRGx5NWVYZWx5RUVFTEkxNHFDbzRRUVFnaXA5REl6TXpGNzltejg4ODgvckhadmIrOHlMM1F5ZVBCZ1hMeDRFUkVSRVV6YnlwVXIwYng1YzVVbHh1cEVSa2JpK1BIanpIYlRwazN4NU1rVGlNVmlQSHYyREo2ZW5nZ0lDRUNWS2xYS2ROeGZnN1MwTkR4NjlJaDVSVWRITS9zS0NnclVua1BCMGY4VURvNFdOM05Vb1hQbnp0aStmVHRtejU2TnhNUkVsZjBTaVlUNU95a3JVNlpNZ2IyOVBmejgvRlJ5cFFMeXBmSi8vLzEzaWZ2UHpNekV6WnMzV1czTm1qVlRPNXUxSlByMTY4Y0tqZ0xBdVhQbmlnMk8zcjE3VjZYdDFxMWJaVEltUWdnaDVHdEZ3VkZDQ0NHRVZHcjM3OS9INHNXTFZXYWVUWmd3QVQvKytLUGFjd29LQ3BDYm02dnhKUkFJSUJRS2taT1R3Mm9UQ0FUSXpjMVZDUUFsSlNWaDQ4YU5LdFc3Qzh2S3lzS2NPWE1nbFVvQnlBczlyVnk1RWhjdlhzVDY5ZXNCQUUrZVBNSHc0Y1BoNCtPalVyaUZxTXJKeVVGQVFBQWVQWHFFK1BqNFlvL1gwOU9EcTZzcjJyWnRpelp0MnFCaHc0YWZZSlRhT1h2MnJOcmdWMkhxQXBCbG9YQlJJSE56YzYzUGRYRnh3YkZqeDdCanh3NGNPM1pNYmNCU1cvWHIxMGZWcWxXTFBhNWZ2MzVvMmJJbEFnSUNFQndjWE9MckFVRHIxcTFaMnhjdlhsVEptVm9XUytvVkhCMGQwYWhSSXp4OStwUnB1MzM3TnRMUzBvcDg3NWFXbGlwdDJueXZDQ0dFRUtJWkJVY0pJWVFRVWltOWVQRUNPM2JzVUZzeDN0RFFFQkVSRVJnL2Zqenk4dklnRkFxUm01c0xvVkFJb1ZESXlvOVlWbzRmUDQ1ZXZYcWhhZE9tYXZlTFJDTE1uajJiVldqRzA5TVROalkyR0RWcUZGNjllb1h6NTg4REFGSlNVdURsNVlWMjdkcGh6Smd4YU5teVpabVA5MHRoWW1LQ2UvZnVGUmt3ckZ1M0x0cTBhWU8yYmR1aVJZc1dXcytJL05SU1VsS1FrcEpTSWRjV2k4VXFBY2JxMWF2cjFJZXhzVEdtVHAySzBhTkg0L3o1OHdnS0NrSlVWQlR6TUtBb3RXdlhScnQyN2RDdFd6ZTBhTkZDNjJ2V3FGRURmbjUraUl1THc1a3paM0Q5K25XdFpnTnpPQncwYXRRSTdkcTFRKy9ldlZHblRoM1cvc0pMNnZsOHZrcEJ0dExxMTY4Zkt6Z3FGb3NSR0JpSWtTTkhhanhuMEtCQk9IbnlKUE56aE12bFlzcVVLV1U2TGtJSUllUnJROEZSUWdnaGhGUktSNDhlVlJzWUJZQzh2THdTVjY0dWphVkxsK0x3NGNQZzgvbXNkckZZalBuejV5TTBOSlJwYTkrK1BZWU9IUXBBSHFqeDhmRUJoOFBCdVhQbm1HTVV4WU5zYlczUnNXTkh1THE2UWlnVWx0bDR4V0l4Q2dvS1VGQlFBSkZJQkFzTEM2MkxOSlhsTExyQ2RLbkN6ZUZ3MEtOSEQremZ2NTlwTXpRMFJNdVdMZUh1N2c1M2QzZlkydHFXeHpDL0dGS3BGR3ZXckVGQ1FnTFRabU5qZzJyVnFwV29QMHRMUzR3Y09SSWpSNDVFYm00dW9xT2o4ZmJ0VzZTbnB5TS9QeDk2ZW5vd01qS0NxYWtwYXRldURYdDdlMWhZV0pUcVBUZzRPTURMeXd0ZVhsNUlUVTNGaXhjdjhQNzllMlJsWlVFa0VrRmZYeDlHUmthb1VxVUtjMDFEUTBPTi9SVXVtRlllaGd3WmdpRkRodWgwanJtNU9RNGZQb3pBd0VCa1oyZkQzZDBkVGs1TzVUUkNRZ2doNU90QXdWRkNDQ0dFVkVxalI0L0dtVE5uZEFxa2FZdkw1Y0xVMUxUWVYzNStQdjc4ODAvbXZMaTRPT3pjdVJNVEpreGcybkp6Y3pGejVremN1M2VQYWF0Um93YVdMVnNHRG9mRHRQRjRQQ3hjdUJDTkdqWENoZzBiV0pYREV4TVRjZno0Y1ZhdVVrQ2VmN0J6NTg3Z2Nybmc4WGpnOFhoTW44cmZGNGxFQW9sRUFxbFVDckZZRElsRUFyRll6RHFHeitmanlwVXJXZ2RIdFprTitLbjA3TmtUd2NIQjZOQ2hBenAwNklDV0xWdkN3TUNneUhPZVBIbUMvLzN2ZnpwZlMzbXA5ZlBueitIdTdxN1QrUjA2ZE1DcVZhdlU3bXZXckJtYU4yOWViQjhoSVNHSWlvb3E5cmhwMDZZaEppWUcxYXRYUjdWcTFXQmpZd05qWTJNWUdSbkIwTkFRUEI0UEh6NTh3UFhyMS9IcTFTdld1V1UxUzlMWTJCak5talZEczJiTnlxUS9iVmhaV2NIS3l1cVRYZTlUTXpVMXhROC8vRkRSd3lDRUVFSytHQlFjSllRUVFraWxWS2RPSFhUcDBrVmpya0Y5ZlgxWVdGZ3dMek16TTVpYm04UGMzQnltcHFiTW4yWm1ac3hMRWZUVXByQ1N3c3VYTDNIMTZsVm1lOCtlUGVqUm93Y2NIUjBSRXhPRE9YUG1zSEk1bXB1YlkrM2F0UnJ6T1g3Ly9mZm8wcVVMZHV6WWdmUG56eGVadTFFcWxTSW5KMGZyc1JhbFk4ZU9NRE16SzVPK1BqVm5aMmUxbGVpTElwVktTNVVYRTVBSG9IWHRJejgvWCtPKzVzMmJZK0xFaWNYMmtaMmRyVlZ3MU5uWkdiZHYzOVk1UjZtRmhRWEdqQm1qMHptRUVFSUlJWlVWQlVjSklZUVFVbW1OSFRzVzJkblpjSEp5Z29PREEycldyQWtiR3h2WTJOam9GT0FzRFc5dmI5eStmWnNKa3JtNXVUR3pGbjE5ZlZtQlVWTlRVMnpldkJuMTZ0VXJzazlyYTJ2TW5qMGJreVpOd3MyYk4zSHYzajFFUmtiaTNidDM1VFpqczFldlhqb2R2M3YzYnJYRlljcENZR0FndG0vZlhpNTlmMDBjSFIxMVBzZlMwaEwrL3Y2d3RyWXVoeEVSUWdnaGhIeCtLRGhLQ0NHRWtFcXJVYU5HMkxKbFM0V09vWHIxNmhnL2Zqd09IRGlBYWRPbXdjUERnOW0zYk5reWpCdzVFcG1abWJDMnRzWWZmL3dCWjJkbnJmczJNek9EaDRjSDAyZEJRUUZTVTFPUms1TURvVkNJZ29JQ1pvbThWQ3BsbHM0ckFxZ1NpWVJaT3E4dS9ZRHlzbjVkbDRmYjJkbVZXd0N0dklLdXlweWRuWEhod29WeXYwNWh4UzMzMTRhK3ZqNlRMN09vNGxKMTY5YUZxYWtwY25Oeml3MnEyOW5ab1Z1M2JoZzVjaVFGUmdraGhCRHlWYUhnS0NsWGx5NWRRbGhZR09MaTRoQWZIMS9Sd3lHa1VyQzN0MGZkdW5YUnFsVXIvTi8vL1Y5RkQ0Y1Fvb1dSSTBkaXdJQUJLa0U5T3pzNytQajRZTy9ldlZpOWVuV3BnMDc2K3Zxd3M3TXJWUjlFanMvbjYxeU52VHlFaFlYcGZJNjN0emU4dmIyTFBhNWV2WHE0Y2VNR0FIbVJNcUZRaVB6OGZDYnZyRVFpQVovUGg2V2xaYVZOcVVBSStiTEpFZzRDS2RjaHk0a0NjcDVYOUhBSUtSMVRKM0JNR3dFMjNjQ3BNYXlpUjBPVWNHVGxVY1dBZlBXeXM3T3hhdFVxM0w5L3Y2S0hRa2lsMXFaTkc4eWFOWXR1V3I4U0hZNDlLdmFZT3orNGxlc1laRElaQ2dvS21HMDlQVDN3ZUx4eXZlYlhRQ3FWZ3N2bFZ2UXdTaVUvUHg5Q29aRFp0ckN3WU0wOEpZU1Ewdm9jUGdmSjUwRW15b0RzWDA4Z0phaWloMEpJK2JEdUFZN3JGbkQ0NWI5YWhoU3ZjditXVGo1TDJkblptREJoQWdWR0NTa0Q5Ky9maDZlbkp3UUNRVVVQaFh3bE9Cd09EQXdNbUJjRlJzdEdaUStNQXZMbDRKYVdsc3lMQXFPRUVFTEtoU2dEc3J1ZEtUQkt2bXdwUVpDRmRBSEUyUlU5RWdJS2pwSnk0Ty92aitUazVJb2VCaUZmaktTa0pLeGZ2NzZpaDBFSUlZUVFRa2k1a3o2ZURPUzlyZWhoRUZMK2hHOGdlenE5b2tkQlFEbEhTUm03ZWZNbTd0Njl5Mm9iTkdnUWV2ZnVEWHQ3K3dvYUZTR1ZTM3g4UE02ZlA0L1RwMDh6YmNIQndmajIyMi9Sb1VPSENod1pJWVFRUWdnaDVVZVdlQnI0Y0luVnhySC9IemkxUmdPbVRoVTBLa0xLU001enlON3NnZXoxZHFaSjl2NGtPTGI5Z1dxOUszQmdoR2FPa2pKMTl1eFoxdmIzMzM4UFQwOVBDb3dTb2dON2U5YXpLMTBBQUNBQVNVUkJWSHRNbWpRSlE0WU1ZYlVYL3Y5RkNDR0VFRUxJbDBUMmVoZHJtK013Q1J6bjVSUVlKVjhHVXlkd0d2cUM0ekNSMVN4OXZiT0NCa1FVS0RoS3lsUmlZaUpydTArZlBoVTBFa0lxUHc4UEQ5YjIrL2Z2SzJna2hCQkNDQ0dFZkFMQ2VOWW1wL2JvQ2hvSUllV0hVM3NNdXlFM1h2MkI1Sk9oNENncFU0VnpqZGFzV2JPQ1JrSkk1VmY0L3c4RlJ3a2hoQkJDeUJjdEw0RzliZXhZTWVNZ3BEd1YvbmN0akt1WWNSQUdCVWNKSVlRUVFnZ2hoQkJDQ0NGZkpRcU9Fa0lJSVlRUVFnZ2hoQkJDdmtvVUhDV0VFRUlJSVlRUVFnZ2hoSHlWS0RoS0NDR0VFRUlJSVlRUVFnajVLbEZ3bEJCQ0NDR0VFRUlJSVlRUThsV2k0Q2doaEJCQ0NDR0VFRUlJSWVTclJNRlJRZ2doaEJCQ0NDR0VFRUxJVjRtQ280UVFRZ2doaEJCQ0NDR0VrSzhTQlVjSklZUVFRZ2doaEJCQ0NDRmZKUXFPRWtJSUlZUVFRZ2doaEJCQ3Zrb1VIQ1dFRUVJSUlZUVFRZ2doaEh5VktEaEtDQ0dFRUVJSUlZUVFRZ2o1S2xGd2xCQkNDQ0dFRUVJSUlZUVE4bFdpNENnaGhCQkNDQ0dFRUVJSUllU3JSTUZSUWdnaGhCQkNDQ0dFRUVMSVY0bUNvNFFRUWdnaGhCQkNDQ0dFa0s4U0JVY0owVUZDUWdLU2s1TXJkQXd4TVRHUVNxVTZuNWVabVltTWpJeHlHQkVnazhrZ2tVaEtOQzV0UEgvK0hGZXZYa1ZhV3ByYS9YdjM3c1grL2Z2TDdIbzVPVG5Jek15RVNDUXFzejRKSVlRUVFnZ2hsVTllWGg3aTQrTkxkTzdyMTY4aGs4bktlRVFWVHl3VzQ5OS8vNjNvWVpTNXZMdzh4TWJHSWpVMXRhS0hRajR4Q282U1NtSDM3dDBZTkdnUUhqMTZWR0ZqQ0E0T3hrOC8vWVMxYTllV3VJL1NmamdHQmdiQzA5TVQ1ODZkMCtrOHFWU0twVXVYWXVqUW9UaDc5bXlKcjYvSjVjdVgwYXRYTHl4WnNxVE0rd2FBSzFldVlOV3FWWWlMaTFPNy85Q2hRemgvL255WlhPdmx5NWNZUEhnd2Z2cnBKK1RtNXBaSm40UVFRZ2doaEpCUFR5UVNJU0Vob2NUbmk4VmkvUExMTDVnN2R5N3k4dkowT3ZmUm8wY1lQMzQ4ZnZycEp3aUZ3aEtQUVpsQUlNQ2dRWU13Wjg2Y011bXZKS1JTS1NaTW1JRGZmLzhka1pHUjVYcXRmLzc1QnoxNjlNQ2ZmLzVab3ZORFEwTjFtdkR5OU9sVC9QcnJyemgwNkZDSnJrY3FMNzJLSGdBaDJoQUtoY2pPem9aWUxHYmFvcU9qc1d6WnNoTDE1K0xpZ3BrelorcDBUdnYyN1dGdGJZMEhEeDdnNXMyYjZOU3BrMDduMzcxN0YwdVdMTUdJRVNNd2V2Um9wajA3T3h1Ly9QS0wybk9hTld1RzJiTm5NOXNkTzNiRWpoMDdzSHYzYm5UcTFBbVdscFphWGZ2dzRjT0lpSWlBalkwTnVuYnRxdE80dGFGNHNsYTFhdFV5NzdzNGVYbDVrRXFsTURJeUtuVmZNcGtNNjlhdGcxUXF4YkJodzhEajhaQ1RrMVBpL3ZoOFBnd01ERW85TGtJSUlZUVFRb2h1cEZJcGZ2LzlkeVFsSldIejVzMndzckppOXUzWnN3ZVhMbDFTZTk2eVpjdFFyMTQ5QUlDZW5oNTY5T2lCL2Z2MzQ5Q2hReGczYnB4VzE4N0l5TURLbFNzaGs4blFwMCtmTXJsWEFlVDNLOW5aMlNyM0tINStmaVVPVk02ZlB4OE5HalRRK25ndWx3c1BEdzlzMnJRSjY5ZXZ4NVl0VzhEajhYUytibkJ3TUc3ZXZJbWhRNGVpVWFOR09wK3ZiTXVXTFVoSVNNQ0NCUXVncjY4UEFMaDE2eGFXTGwwS1oyZG5MRnEwaVBYM0x4S0pXTEVGaFlLQ0FnRHlvTGk2Z0RhSHc0R2hvV0dweGtvK1R4UWNKWlZXUVVFQjNyOS9EMEQrQTFxWllubDM0WGJGUGx0YlcyWTdLeXNMUC83NG85YlhCSUFWSzFiQTM5Ky8yT08vKys0N1RKdzRFUURRdEdsVDJOallZUC8rL1hCeWNrS2JObTJZOGFTbXBxSjY5ZXB3Y0hCZ3pnMExDME5tWmlhclB6TXpNNHdaTXdibno1OUhhbXFxVnNIUlI0OGVZZCsrZlFBQWZYMTlyRnk1c3RoenZMeThZR05qVSt4eENvcmdxUElIenFlaStOQXlOall1ZFYrSERoMUNWRlFVQUdENzl1M1l2bjE3cWZvYk9IQWc4L2RQQ0NHRUVFSUkrWFM0WEM2NmR1MktUWnMyWWVuU3BWaXpaZzBUeE12T3prWnFhaXBhdEdnQlBUMTVXQ1F4TVJIeDhmRXFNdzJIRGgyS2E5ZXVxUTJtcVNPUlNPRHI2NHUwdERSd09CeUVoNGNqSWlLaXlIT2FOR21Db1VPSGx1QmR5cVdrcE9EOSsvY3E5Nzh5bVl4WnVhanBubGx4andzQVc3ZHV4WVVMRjRxOW5xTFAyTmhZOU8vZkh4d09wOWh6OXUvZno3cC9qWStQeDkyN2Q5R3RXN2RpenkzTzQ4ZVA4ZUxGQzBna0VxYXRTWk1tYU5DZ0FaNDllNFpKa3laaHhZb1YrT2FiYndESTcvWCsrdXN2amYwRkJnWWlNREJRcGQzRXhBU25UNTh1OVhqSjU0ZUNvNlRTYzNOemc1K2ZINnR0L1BqeGlJK1BSMkJnSU9zcDFvY1BIekJpeEFqV3NUS1pESGw1ZWJDd3NFQ0xGaTNLWkV6cDZlbDQ5T2dSNjRQR3hNUUU4K2JOZzVlWEYxYXZYbzF0MjdheFpscTJhOWNPa3laTllyWUhEUm9FQUhqeDRnVzh2THhVeGp4bHloUm11MFdMRmxpNmRLbktPT0xpNHJCNDhXTG1neThoSVVHclpTVzZMdnRRQkVkTlRVM0xaTWxJY1U5V3c4TENzR3ZYTGdCZ2ZrbDU4K2FOVG9ISTd0MjdNOTlqNEw4Z3NybTVPYjc3N3JzU2pGcVZpNHRMbWZSRENDR0VFRUlJMGQyQUFRUHc0TUVEM0x0M0QvdjM3OGZZc1dOWisrZk5td2N6TXpNQXdPblRwN0ZwMHlZQXdLSkZpeEFhR3NvY0o1VktjZnIwYVZaZ2JPM2F0WEIyZGxhNTVycDE2L0R3NFVNQTh2czI1WDQwS2F2WmlHdldyR0hkZ3lobVQ0NFlNUUkvL2ZTVHlyR0ZaOCtLUkNMazVlWEJ6YzBOVmFwVUtaTXhQWHo0RUJrWkdlVlduMEtUS2xXcXdOL2ZIejQrUG9pSWlJQzN0emNXTEZqQXV1ZnYzTGt6cksydG1lM2s1R1RjdW5VTGpvNk9jSE56WS9WMzhlTEZUeloyOHVsUmNKUjh0aVFTQ2ZQa1IvR0RWQ3dXc3dLT1phbFdyVm9xdVZ2ZXYzK1BzTEF3TkdyVUNJNk9qaXJuWExod0FXWm1admoyMjI5WjdSRVJFV3J6b3pvN08yUHc0TUU0ZnZ3NGpoNDlDazlQejJMSFpXWm1oczZkT3hkNVROMjZkVlhhUG56NGdIbno1a0VnRUtCbno1NnN3R3RoV1ZsWm1EVnJGaElTRXRDeVpVdlkyZGtWT3k1bEtTa3BBSUNOR3pkaTQ4YU5PcDJyem9VTEY1amxFSVVwbGppOGVmTUdBSmgvSXlLUmlHblRobkp4cXVqb2FDeGF0QWo2K3ZwWXNXSUZuSnljU2pGNlFnZ2hoQkJDeU9kaTJyUnArUG5ubjNIOCtISDA3OTlmcTZDZnE2dHJzU3ZUek0zTlZkb09IRGlBaXhjdnd0allHUDcrL3FoVnE1Ykc4OCtmUDQ5dDI3YUJ6K2VqVjY5ZVJWNUxjUStzbU5VcWs4bVl0cElzYVMvT3NHSEQwTHg1YzFiYnpaczNJUkFJMEx0M2I1WGpYN3g0Z1dmUG5xRlZxMWFzVlpvQThQdnZ2eGRaR0hqRmloVWFWemNxNGdDblRwM0NtVE5uTlBhaEthK29rWkVSVnF4WWdVV0xGdUdmZi83QnExZXZXTUhSL3YzN3M0TEpEeDgreEsxYnQ5QzRjV1A4NzMvL1kvVjE1ODRkWkdWbGFSd0RxZHdvT0VvK1d6dDI3TUNKRXlkWWJRc1dMR0MrWHJSb1VabGNoOC9ubzMzNzlxaFRwNDdLdmhjdlhtRDkrdlg0K2VlZjFRWkgxNjlmRHdjSEI1WGdxTG01T2RxM2I2LzJuTkdqUjhQYzNCemZmLzg5Z0tKVEFBQ0FyYTB0aGc4ZmpyLysrZ3VlbnA3Zzgvbk12cDA3ZDhMQndVRmxLVUppWWlKbXpKaUI1T1JrdEdqUkF0N2UzaG8vTkFVQ0FaWXNXWUtFaEFRMGJkb1VpeFl0WWwxREc0cVpvN2EydHN5eWxOSlFMTXRJU2twaUxlL2Z1WE1uOVBUMDRPZm54eFNsT25Ma0NIYnUzSW14WThkaTJMQmhPbDhyT2pvYXMyZlBSbjUrUHJoY0xxWlBuMTdxOFI4OGVGRHRMMHVFRUVJSUlZU1FUOHZLeWdxLy9mWWJhdFNvd1FSR2k3c0hHekJnQU02ZVBRc3JLeXQwN05pUmFYL3o1ZzJPSHorT2tTTkhvbHExYXF4ejl1M2JoLzM3OTRQSDQySFJva1dvWDcrK3hqRmR1M1lOMjdkdkI0L0hnNCtQRDFxMmJLbnhXS0ZRaUg3OStySGFuajkvamo1OStnQ0F5cjdTY0hSMFJQdjI3ZFdtYjl1L2Z6L2V2WHVuTmpnYUdocUtQWHYyWU5HaVJTckJVUmNYRjVpYW1xcE1mbkZ3Y0lDN3UzdVpqRHM4UEZ4anJRaDlmWDBzWHJ3WUlTRWhLdmZ0K2ZuNXJKV1BSZVVjTFUxaFpmTDVvK0FvK1d3NU9EaWdmZnYyQUlCWHIxNGhNVEVSRFJzMlpEN1FkQTNnYVdKc2JJd2ZmL3dSZ1lHQkNBZ0lZTzFUNURTOWMrY09FaE1UVmM2VlNxWDQ4T0dEeW5tQS9FTzRiOSsrS3UyR2hvYXNJSjZpSXJwTUp0TzRKRDArUGg3bnpwMkRvYUVoZnYzMVZ3QkFURXdNamh3NWd2YnQyN09DbzdHeHNaZ3padzVTVTFOaGIyK1AyYk5uczJiaEtpc29LSUNQancraW82UGg1T1NFQlFzV2dNUGhzR2JuNnVucGFmeWxRZkU5U0U5UEJ5QmZXcUpMcnRLaVNDUVNqQmt6QmkxYnRrVDE2dFVCeVArdXdzUERzWExsU21hczBkSFJBRlJueis3ZHV4ZHYzcnpCdEduVFlHcHFxdllhSVNFaFdMNThPVVFpRVh4OGZMQjI3VnB3dWR3U2YwZy9lUEFBaVltSjlNRkpkQ0lUWmtDYWx3MVpYblpGRDRVUVFnajUvQW5qQUQwemdQL3BjOTJUeXF0d1VFeHhEeVlTaVpoN3NNSTVSUzlkdXNUY2d5cVdYdS9Zc1FQMzd0MkRoNGNIRXh5VlNxWDQ4ODgvY2VyVUtRREFsQ2xUMExoeFk0MHJIdS9mdjgra2hac3hZd1phdEdqQk9wYkQ0YkR1ZFhrOEhuTmZMQmFMRVJvYUNsTlRVN2k2dWdLUUJ6UjFXVUZYbE42OWV5TWxKUVZuejU1VjJaZWFtZ3FKUktMMjN2ZkZpeGNBNUxOaC8vbm5INVg5ZmZyMFVia242OUtsQzdwMDZWSW00ejUzN2h4U1VsSllFM1hFWWpHenplZnpWZjROQUdBVlAxWldWTTVSOG1XaTRDajViUFhzMlJNOWUvWUVBR3pldkJsLy9mVVhSbzBhaFZhdFdnRUFVNDFQSkJJaExTMk5kYTRpRUppZW5zNEs3QlV1Y0tTUWxKU0VhOWV1cWJRcitvbUppVUZjWEp6YWMzTnljdFNleStQeE1IWHExQ0xmSXlDdnRnNEFmLzMxbDhhazBPN3U3bWpUcGcxT25qeUp6cDA3NDV0dnZvRy92eitNalkweGVmSms1cmhyMTY0aElDQ0E2VE0rUHA2Wm9WcWM1OCtmWS9EZ3dTcnRQajQrYWo5SUZKVHp4NVJWWGhwQUhwaVdTQ1NvV2JNbTg0dktzR0hEb0tlbmg5dTNiK1BvMGFNWU5td1k4MEZjT0RnYUdocUs2T2hvbFh5dHlpd3RMU0dUeVRCMzdseTR1N3RqN2RxMXFGYXRHcVpObTFhaU1TOWV2Rmh0RUoxOE9XVENETWdLaEpBVjVFSW1FcksrbHViblFpYktsYmVKUHJZWDVDb2Rrd3VaS0Y4ZURCVm1RNWFmRFZsQkx2c0NUWTRXTzRZT3gxUlRkaEJDQ0NGZkMrbXRRalBzK0ZVQVBWT0FaeWIvVTg4TW5JOS9nbWNLOE0wQnJnSEFNd2E0UmdEUEVCeWVNY0F6QXJpRzhqOVZ0dFUvV0NkZkRzWDlrcVo3SlM2WGkyblRwbUhxMUtsWXYzNDlsaXhaZ2x1M2J1SHUzYnNZTkdnUVU5MDlJeU1ESzFhc1lLVlVDd2dJVUJ0QVZHZmx5cFVxUzhydDdlMnhZOGNPWmxzeDh4R1EzM3NPSERnUXRXclZZdG9BNE1hTkd3RGs2ZEtVNzQwVnN5bno4dkpVN3BrMUJXOURRa0x3OXUxYmxmYjgvSHpJWkRLMTk3NksrN1dJaUFpMUt4YnQ3T3pRdW5WclZsdDRlRGp1MzcrdmRnd0svZnYzaDYydExWSlNVbkRzMkxFaWp3V0F0TFEwVks5ZUhWbFpXZkQyOWthSERoMHdac3dZamFzb0tlY29VYURnS0tuMElpTWpOVmIyR3o1OHVGWjlkT3pZa2JWY1FrR1J3SHJNbURGcWwyejM3TmtURGc0TytQUFBQNHZzLzlXclY4elNjd1UzTnpmbzZlbEJJQkFBQUpvM2I4NVV6d09nOHJSdTh1VEoyTDU5Tzh6TXpGQlFVSURhdFd1amYvLyt6RXpOdDIvZndzL1BEMUtwRkZXcVZFRjZlanFxVjY4T0J3Y0hsZkhrNWVVaElpSUNKaVltR29zR3hjWEZJU2twcWNqM0JmeTNwTjdjM0x4TWx0UXJ4TWZIQTVEbmdsVUVwamtjRG1iUG5vMFZLMWFnUllzV3lNcktRbUppSXF5c3JGU1d0U2crb0RYbExnV0FoZzBiWXVmT25heWxINW1abWN5U2ZWMHBaaHFUVDB0V2tBdElDaUFUeTEvTTE1SUNRRndBbVVRRVdiNEFNbEdlVWxCVEtZaXBzcDBQV1lGQXFTMFhzbnhCUmI5TlFnZ2hoS2dqU3BlL2xCUzNoa2ZyTlQ1NjVoK0Rxb3FncVpIUzlzY2c2OGV2V2NjcEhjOVJQcGY3OFRpZUlRVml5MWxlWGg0ZVAzN01hcXRldlRxVFNrMGdFTURRMEJBZUhoN00vcGN2WDdLQ25NN096aGcrZkRpc3JhMGhrOG1ncjY4UEZ4Y1hqQnMzampsbTI3WnRlUFRvRVF3TURNRGo4WkNibTRzV0xWcW92UytLaVlsQmFtb3FuSnljMUM1YkY0dkZlUERnUWFuZTk4S0ZDOVcybnpwMWlwblpXcHd0Vzdhb2JSOC9manpldlh1bjlsN3A0TUdEMkxObkQrYk5tNGNPSFRwb2RaMW56NTZwcE5FcnJFT0hEckMxdFVWbVptYVIxZVVWdW5UcGd1clZxeU02T2hySnljazRmUGd3d3NQRE1YLytmTmI5WXI5Ky9kQzJiVnM0T1RteFpvTVdsWFBVM2QxZDdXcE04bVdnNENpcDlFeE5UVmxCUlVBK0N6SS9QeDlObWpSaDhsY0M4bG1tVVZGUmF2dTVkKytleW5LRTJOaFlBTURqeDQvVlBtMlN5V1RJek16RThlUEhWZloxNmRLRmVRcDE5T2hSQkFjSHMvYWZPSEVDRmhZV3pGTzVBUU1Hb0YyN2RzeCtOemMzbUpxYUlpd3NqS2tpeU9Gd3NIUG5UdWFZQnc4ZU1CK2dzMmZQeHVUSms1R2NuQXhIUjBjc1g3NGNiZHEwWVZXMVY0aUtpc0xVcVZQUnFGRWpMRnUyVE8zM1k4T0dEV3FYVXhTbWVBSnBZbUxDZkw5S3FtYk5ta3d3VTlGWDNicDFXYk4yTFN3c3NHclZLZ0JBVUZBUUFLQnAwNllxZmVYbjV3TlFEWTVLcFZMV2JPTENPWEdTazVPeGZ2MzZVcjJQOGlSK0h3VnBYaGtuQXBlS0Fha1VNcWtZa0VrQnFRU1FmZHlXU2dHWkJES0pCSkJKNU1mSkpQSmpwQkxJWkZMbWZNZ2trRW1WOWttVnptSDZGa01tbFNxZEw5OFBxVmkxTDdGSUtjRDVNZkRKK2pxL2JMOFBuNEc2d2pqRUdxayswQ0NFRUVJSTBJQWIvV2t2S002U3Z6VFFKc2lxZFNDV2F3aHcrUUJIWC80blY1Lzl0Y28rUGpoY2ZlWnIxakY2WmdDSCsvSEZBL0R4VHc1UDNxWnhtd3NPaHdlQXh6NWZ1WTlLSWpVMUZYUG56bVcxOWV2WGo3azNldnYyTFdyVnFzVUtnQ1VtSnVMbHk1ZW9WYXNXL3ZqakQyWVNTMEpDQWlJaUlnRElVNmV0WHIwYUFOQytmWHRNbWpRSm1abVpHRDkrUEpZdlg0NzQrSGpNbVRNSEZoWVdLbU5TcEQ2YlBIbXkyaXIzbVptWkdESmtTS25ldDZPakl5dllsNUdSZ2Rldlg2TmF0V29xOXoxdjNyeGgwcU1weTg3T1ZxbGlEOGhucFVva0VyWDN2b3BWblhmdjNzVzdkKzlZKzZwVnE0Wk9uVHBwSFBQMDZkUFJ0bTFiVnR2dTNidHg0Y0lGbFdONzlPaWg5djUyNjlhdHJHWHdMVnUyeE1hTkc3Rnc0VUpFUlVYQjA5TVQ4K2JOUTJKaVlwR3pWUldGbzBKRFF6VUdtaytlUEFsalkyUE1talZMWXorazhxSGdLS21VRk1zZ0FLQisvZnBNemhhRjhlUEhJejQrSHF0WHIyWUZOVDk4K0lBUkkwYW83ZlBxMWF1NGVmT20ybjJob2FFSURRMVZ1eTgxTlJYYnRtMVRhVmZPVGRPclZ5OW1odWJseTVmeC9QbHo1ampGRE1rYU5XcXd6bGNzTzdoNDhTSWVQbnpJdEFzRUFraWxVcGlabWJHT2w4bGtUSTdUVzdkdXFSMnI4cGdCc0pZUWxKUWlDUG4rL1hzbUgycEo3ZHk1azNtYSsrTEZDM0E0SERnNk91TDY5ZXRxajFmOGZXVmtaR0RCZ2dWWXRHZ1JFL2pNenM2R2taRVJLemdPeUl0NldWdGI0OWRmZjFWYmdkTFIwUkgrL3Y0bEdyK2ZueDlDUWtKS2RLNjJzZ0tYUVJTbm1zZUhmQm5xQ21NcE9Fb0lJWVJvMElBWFU5RkRLRC9TUFBsTEIrV1I1ZjVMeVp4dmFXbkpwRGpMek16RTNyMTdtWDBDZ1FDcHFhbG8zTGd4Nnh4Ylcxc21nQmdSRWNGVUpwZElKTWpOellXK3ZqNE1EQXlZNHgwY0hHQmlZb0xseTVkck5hYXl2QWRUcHJnZkErU3JEWlZYQmlwV1FuYnYzaDAvL2ZRVDY3dzFhOWFvRFlLbXA2ZXJ2YjlWS0dyZmxTdFhWTnJjM055S0RJNGFHUm1wQkpNMXJmN2o4WGd3TWpKU2FWYzNVOWZlM2g0Yk5tekEwcVZMOGVqUkkxeTllaFhtNXVhc2UydDFEQTBOa1pHUlVlUnhWSHozeTBQQlVWS3BYTHQyRFVlUEhrVmlZaUptenB4WnBuM1BtalVMdi8vK082dnR6cDA3V0xWcUZVYVBIcTMyS2Q2QUFRTmdiMitQZGV2V3FleFQvdUIwYzNOamNwWkVSa2F5Z3FPdlhyMENJRitLVVBpSHVwbVpHVHc5UGZIZGQ5OHhiZE9tVGNPVEowKzBYaGFoanVKcFh1R0FiRWxVclZxMXlPcUsyZ2dMQ3dQQVRuQ3RlR3FyN3NNUGtDZFJmL2p3SVhnOEhvUkNJUjQrZklpelo4OWl3SUFCa0VxbHlNbkpBWi9QaDBRaVlRTGtseTVkd3YzNzkyRnJhNnV4YUJLWHk5Vll3S2s0bW5MWkVLS3Q3OUt1SUxoS1o2QlFVSjhRUWdnaE1nd3dPRi9SZ3lDVmhJbUpDVE54SkNFaGdSVWNWZHgveGNmSHEweXlBZVFUVy9iczJjTnNQM3o0RUxObXpjTFFvVU14ZXZUb0VvMUhLcFVpTVRFUkJnWUdxRnExYW9uNlVKYWVubzQvL3ZnRDkrL2Z4K2pSbzVrYUVHV2hkdTNhYWxjUVRwNDhHZS9mdjhmSmt5ZFY5aDA5ZWhRSER4N0UzTGx6VldhQlZ1UTlrcG1aR1h4OWZSRVlHSWcrZmZxQXkrVml3b1FKRlRZZTh2bWk0Q2o1YkdWa1pPREJnd2NJQ3d0anByNHJrais3dXJveUh3Q2x6WE1wRm9zaEVvbEtOMWcxOHZQendlRndZR2hvcVBFWWdVQ0F5TWhJTkd6WUVOZXZYd2VYeTJVK1BFUWlFYXlzck9EcDZWbm1ZM3Z5NUFrQW9GNjllcVh1eThYRkJiNit2aVUrWHlRU29YZnYzZ0RBQ2tydTNyMGJ5Y25KR3M4TERnNkdTQ1JDdTNidDhQUFBQK1BYWDMvRjd0MjcwYWxUSitUbjUwTXFsU0kvUHgvUjBkRm8yTEFoWHI5K2pjMmJONFBMNVdMdTNMa2FLdzNHeE1Rd3YwanBTbE5TYzBLMDVTaDhoVjVwUWJoazlYOFZQUlJDQ0NIa3N6TFk0QXljZUM4cWVoamtDNkM0dHpRMk5rWlFVQkJUR1Y0cWxVSWlrY0RGeFlXcEJGOVdZbU5qSVJRSzBiQmhRMWFLTDIxSXBWSThmLzRjWVdGaFRDWDRwS1FrQkFZR3dzVEVCSmFXbG1WMmI1eVhsNmR4RWtsSlNTUVNDSVZDOFBsOHRlTmJ1blNwMW4xZHVuUko3V3pYb3ZCNFBKWDd1enQzN2pDcEFIUTFjdVJJcWxyL0JhTGdLUGxzTFZ1MmpNbnRvakIwNkZBTUhEZ1FWbFpXekFlRDhnek5ramgvL2p3MmJkcFU1REg3OXUzRHZuMzcxTzZMalkxRnYzNzkxTzdqY3JtNGZQbXl4bjVEUWtJZ0ZvdlJ2bjE3UkVWRllkQ2dRVXplbTk5Ly94MEpDUWxhdmd2MTd0Ky9yN2FvMHIvLy9nc0FPSExrQ0U2ZlBxMzJYT1U4bitWSmtjdEhUMCtQOVhmSjUvTlJzMlpOdGVkSUpCSWNQU3F2NnQyelowL1kyOXVqZi8vKytPdXZ2N0J6NTA3V3NvMzc5KytqVHAwNldMQmdBWVJDSVNaTW1JQ0dEUnRxSEkrNXVUbmMzZDFMOUY0ZVBIaEExZXBKcVkxS09vUXdjemVrOEcwcWVpaUVFRUxJWjZFNk53bS9HdXlxNkdHUUw4VGZmLzhOTXpNenVMaTRJQ29xQ2lkUG5vU1JrUkVpSWlJd2ZmcjBVdmZ2Nit1ckVnUlUxR2xJVGs3Ry9QbnoxWjZuS0NoYldHUmtwTW9LeCtyVnEyUG16SmxvM0xneGVEd2VEaDgrREtEMDk4WWpSb3hBZG5aMmtjZG91dmNGZ0JVclZtamNOM2JzV1B6NDQ0OHE3VzV1YnFoZXZUcXJMU29xaWtrL3A2eFdyVnBxQ3dvL2Zmb1VyMSsvVm52ZFo4K2VvWGJ0MmlxRmw3U3ByNkhPb0VHREtEajZCYUxnS1Bsc05XalFBTldxVllPN3V6dENRME54NGNJRk5HM2FGRlpXVmdEK3k2MFNIaDZPaVJNbnNzNVZMQnN2bkt4WjNRZU9zN016Um8wYXBkTCsvUGx6aElhR1FrOVBEd01IRGxRN0EvVDY5ZXQ0Ky9ZdG5KeWNtQnloeWdybnV5eE04ZFNyWGJ0MnJFSkx5dkx5OHJCMTYxWm1XL0hlQWdJQ21EWUhCd2NNR0RCQTVkeWtwS1FpSzg0WERqNVhCRVZ3VkplbDdNSEJ3VWhNVEVTTkdqV1lJbGFqUjQvRzlldlhJUmFMRVI0ZXpoeDc0OFlOdEduVEJ1bnA2ZWpac3ljR0R4NnNzZCt4WThmQzJOZ1kzYnAxdzZaTm0vRDQ4V040ZUhob1BaUDAvZnYzeU03T0x2R3lmUEpsNGZDTndORTNBa2ZmK09QWHh1QVltSUJqWUFhdW9TazRodWJnR3BxQlkyakcvTWt4TkllVm9SbjJjazJ4TENvWEljbkNpbjRiaEJCQ1NJWHFVSTBEbjhZV01NVk95TVE1Z0NRYkVPZDhmR1VERXZuWE12SEhkc25IZHNVeE1sclpRLzd6NzcvLzR0MjdkK2pldlh1Uk16aHYzTGpCM0ZPa3BLUUFrQmZ3VlFRNUFXRFlzR0VxUlk0QUZGbHhQalUxbGNrOXFpMDdPenMwYU5BQUhUdDJSUFBtelRGcDBpUlVxVktGTmJ0VmNXKzhmUGx5VnI1T1JhRHowcVZMek9RaUJYWDNpVU9IRG1YbE1BWGtLLzNPblRzSGdVQ0F4bzBibzNuejVpcm5wYVdsNGNLRkM5RFQwMFBmdm4zVjNnODFhZEtFdGEyNE54ODRjQ0NyTURFQWJONjhXVzF3MU5YVkZkN2UzaXJ0R3paczBCZ2MzYlJwRStMaTRyQnc0VUtWZEhCcjE2N1ZlalhsOHVYTGl5em1SQ28zQ282U3o1WnljUi9sWUplQ0lxaVdrNU9ERnkvVUw3SFIxSzdNMmRtWlZTMVFLcFhpeElrVGVQRGdBWXlOamJGNDhXSTBhOVlNQVBESEgzOGdMQ3dNR3pac1FOV3FWZUhoNFlIcDA2ZmorZlBuY0hKeXdyaHg0N1IraWhRYUdvcUlpQWk0dWJuQnpzNU80M0g1K2ZscUsvVXB0N1ZzMlZKdGNMUjM3OTRxT1ZWOGZId1FFUkdoa3N1MHNNSVYveFJPblRxbHRsMVhabVptK09PUFA1Q1Rrd05BKzZUV0JRVUZPSGp3SUFENWg3ZmlseHBUVTFQczJMRURabVptR0RWcUZQVDE5ZEcyYlZ2Y3VuVUxRcUVRbXpadFVua2lXWmppS2VpV0xWdHc1c3daR0JnWUlDc3JDMGVPSE5IcHZkV3NXWk9lSmxZU0hBTVRjUGpHU2tGTVE2VmdwbktiS1RoOEEzYWdVOSs0VVBDVEhRZ3REVXNBL3RXQjg3R3BDRTNNd3F2TVBNUm02VmFrZ1JCQ0NLbXN2akUzeERjV1JtaHRaNDQrRHYvbFp5eHEya0dSVXhMRVdZQkVDRWlGZ0NSUDZXdjVTeWJKbFJkRCtyajkzNzQ4UUpyNzhaakM1K1g5OTdVMEQ1RGtsdFhiSitWbysvYnRBSUErZmZyZzNyMTdHbzk3L1BpeHlqM1lpeGN2V1BlWFBYdjJWQnNjUFhEZ0FPdmVKaW9xQ3JObXpZS1ZsUlYyN3R5cE1TaWJsWldGa1NOSHFyVGIyTmd3S3gwVjkwNkZLZTZOMVFVVUFYbndVam13cThuUW9VTloyMi9mdm9XdnJ5OEVBZ0crL2ZaYnpKNDlHM3crSC9IeDhaZzdkeTY2ZE9tQzhlUEhBd0RxMUttRExWdTI0TTZkTzVnK2ZUcFRjME1UeFppMW1lMnFLTWlzYS83U2dvSUN4TVRFUUN3V001T3NsQmtZR0xCcVhHUm1abUxNbURGbzJyUXBGaTllekRxVzZrdDgyU2c0U2lvdHhWT3dZY09HcVZTZ256eDVNbDYvZm8zVHAwK3pQbnhTVTFOVnF2UXBlL3IwS1RaczJJQ1ltQmpVclZzWDgrZlBaNnFuQS9JOHFNbkp5WkJJSkFEa3hZaldybDJMRlN0VzRPelpzN2grL1RwKytPRUg5T3JWQzVhV2xrV09YL0hrN3VlZmZ5N3lPQXNMQ3dRRkJUSGJpb0pNeW0yRnRXdlhEaWRPbklDQmdRRnJ4dXVEQnc4UUVSRUJFeE1UZE8zYUZiZHUzWUtabVJuYXQyK3Ywb2VucHlmR2pSdW5VdEU5TFMxTjQ0ZXVMc3pNekFDQXFRS3BiWEIwejU0OVNFaElRSjA2ZGRDelowL1dQZ3NMQzl5NWN3Zkp5Y25vMnJVcit2YnRpMXUzYnVIdzRjTll2WHAxc1gyTHhXSUVCQVF3cVJCRUlwSEdkQXFGS1NkQjc5cTFLd1ZISVo4NUNTNFg0T29CSEM0NFhCN0E1UUVjM245ZmN6OSt6ZUVCWEM0NEg0OEZUdzhjSGg4Y25qNmdwdzhPVHg4Y1BjWFhmT0RqTmtkUC83K3ZGY2NxZjgzVGx3YzFDd2N2alN5S2Z3T2ZBWSs2VnZDb3EvcUxIQ0ZmazZpa05IVGFmQndTdnJyMHhRQUFJQUJKUkVGVXFlWWNhQmFHK2dqeEdvYnFwcVY3TVBHcFhIbXhGU0d2anhkNVRJdWFIdkJ3VnAwZFF3Z3BBVDF6K1VzRGJjb2dhbDBxVVp5cEZEQXRGRVNWNUVIR0NxaCsvRk5hb1BRU3lXZTdTa1dRU1FzQW1haFFPL3NZRkQ1R29qNTRSdVF6UUYrK2ZJbldyVnZEeGNXbHlPRG9sQ2xUbUZXSWlvSk1vMGFOS3JJZ1UwQkFBQ1FTQ2N6Tnpaa1ZoREtaRFB2Mzd3Y0E5TzNiRi9IeDhYano1ZzJhTld1bU1uSEQwTkFRSjA2Y0tGRVFManM3R3h3T0I2ZE9uV0tkcnlndy9NTVBQNmdFWGpkczJLRHhuakl2THc5SGpoekJzV1BISUpGSU1HYk1HSXdZTVlLNXR4YUx4VWhPVGtabVppWnp6cUJCZzJCbVpvYjE2OWRqNXN5WmFObXlKWDc0NFFjMGE5Wk03WXBLUlhEMHpKa3p1SFhyRm12ZjA2ZFBXZHRDb1pCcDM3eDVzMHBmbXZLSFJrZEhReXdXdzl6Y0hBNE9EbXFQVWZiNjlXc0lCQUtWZTJEeTVhUGdLS20wRk1zQWF0U29vVkxSWFBIRDE5RFFrUFhob09tcDFMLy8vb3ZEaHc4akxDd01IQTRIQXdZTUFKL1B4OFdMRjFuSEtmSndIang0a0hWTloyZG5ORy9lSEFjT0hNRE9uVHV4Wjg4ZXRHN2RHcTFhdFVMcjFxM1Z6bGo4K2VlZlViTm1UVGc1T1RHRmZQNzk5MS84K2VlZkFQNWJQbDhTZkQ0ZkZoYnM0RTlXVmhiV3JGa0RBRXhGUTM5L2Y5amIyNnNOamhvYUdqS0IxY09IRHlNcEtZbXAwRGhzMkxBU2owMUI4WGVrUzNBMEtpb0tKMDZjQUFCTW5EaFI1UmVIdkx3OGJOdTJEWUQ4YWJDTGl3dnExS21EOFBCdzNMMTdWKzM3VkVoT1RzYktsU3Z4K1BGajFLeFpFd2tKQ2VqVXFSTzh2THlLREhTS1JDSWNQbndZaHc0ZEFvZkR3WlFwVTFDdFdyVmkzMHRKbWZlZUQybGVWcG4yeWVGeVB3WW5sUU9WaXErNS8zM05iT3NwbmZNeG9LbFh1dnhHaEJDaVRwNVlnakdITHhjWkdBV0FyVU82VlpyQUtBQjBxL2N6WHFhR0lWa1FxL0dZQndubjBkREdIWTVXclQ3aHlBZ2hwYVpuSVg5cG9IV1FWY2RqMVpMa0FwQUNNaWtnay96M2drenBhOFUrYWFGdENTRDdlQnlVOTVjdjZUK3FxK0hLaXJXMU5YNzc3VGZVclZ1WDFiNXIxeTdvNmVuaHc0Y1BwZXBmM1ZMeTQ4ZVBJekl5RWxaV1ZoZzhlREMyYnQyS0N4Y3V3TWZIUitVZWtjUGhNUGR3K2ZuNW1ENTlPdnIwNllOZXZYb1ZlZDNzN0d3SWhVSllXMXVyakVHeHhGNVBUMC9sbmxsZEVEWXJLd3VCZ1lFNGZ2dzRzckt5VUtOR0RmVHExUXRaV1ZuTXJGc0FURkQwK2ZQbnpQMnJncWVuSnk1ZXZJaXdzRENFaFlYQjF0YVdTUW5nNXViR1hGZFJmUGZ1M2J0RnZqL0Zld1NBbHk5ZjR1WExsOFVlcjZBb1JOeWtTWk5pVTk0cGo2VlJvMFphWDROOEdTZzRTaW90eFpJR1RVVjd0Q0VTaVRCbHloVG1CNnlUa3hPbVRwMktCZzBhWU1DQUFjelRyTUlLTDdFd01USEI2ZE9uMGFOSEQremR1eGRYcmx4QlNFZ0lRa0pDc0d6Wk10WUhueUlRYW1ob2lERmp4ckQ2aVk2T1JuUjBOTE90YnVwL1NlVGw1V0hod29YNDhPRURHalpzaVA3OSs3T2U4aFhuM2J0M3VIVHBFcG8xYTRiT25UdXo4dGlVVm5wNk9nRHRncU9wcWFuUTE5ZEh0MjdkMEtKRkM1WDlXN2R1eGJ0MzcvRHR0OTh5T1hoKy9mVlh6SjgvSHdFQkFXalVxSkhLakY2WlRJYkxseTlqNjlhdEVBZ0U2TmV2SHp3OVBSRVNFZ0kvUHo5RVJFUmcvUGp4Nk5hdEcyc1dzbFFxeGQ5Ly80MmRPM2ZpL2Z2M3FGdTNMbWJObWdWSFI4ZlNmRHVLcFdlbnVaZ1VJWVI4YWVaY3VJMlhxVVYvWG8xczBSRC81MlQvaVVaVU5uZ2NQbjV3WFlpdDkzK0JXQ3JTZU56Skp5dmcyV1k3ekF5c1ArSG9DQ0ZmREY3bGVXaFVuaFQzWHdEUXZYdDNsZjJhQ3RTVzFwMDdkN0JqeHc0QWdKZVhsOW9hRnBwa1pXWGgyYk5uRUFnRXhRWkh5K0srR0FDdVhic0dmMzkvaU1WaTZPdnJNNU5penAwN3gweFFLU3cyTmhheHNld0hmWjZlbnRpd1lRTnUzcnlKM2J0M0l5RWhnUWtTSytjcmZmSGlCWXlNakhEOCtIR1Z3T1cyYmR0dzVzd1pabHVSVDNUbXpKbHFpK2RxU2dtbm1JR3FuSjlWazZTa0pPWStQeTR1RHBtWm1Tb1Rqc2lYaTRLanBGTEt6czdHczJmUHdPZnpXZmxDZGNYbjh6Rnc0RUNjUG4wYW8wYU5ZczBzUEhMa0NHUXk5a3dWUlJMbTNidDNzd0tYaWgvbVZsWlcrTzIzM3pCdTNEaGN2WG9WT1RrNWFOT21EWE5jY0hBd2J0KytEUUM0Y3VVS3Z2LytlMWIvQXdZTXdMaHg0d0FBYytmT3hmdjM3MHY4M2hReU16T3hZTUVDUEgzNkZGV3FWTUg4K2ZOMVhxcWhlSXBxWTFQMjFiTVZUd3lMUzBNQUFPN3U3dWpWcXhkcTE2NnRzdS9Ja1NPNGNPRUNqSXlNNE9ucHliUzNhZE1HclZ1M1JtaG9LQll2WG94VnExWXh3ZDNJeUVoczNMZ1JMMSsraEltSkNXYk9uSWtlUFhvQUFEcDI3QWg3ZTN0czJMQUJmbjUrT0hqd0lQcjM3NDhPSFRyZy92MzcrT3V2di9EbXpSdVltWmxoMHFSSjZOdTNMK1doSVlTUU1uVGxlVHoyaFVVVmVVeWRLbVpZMGJ2REp4cFIyYkl5cm8zL3ErK0p3T2ZyTlI0akZHWGhjTVI4akcrMUVWd08vZHBPQ0NHNkVncUY4UGYzQndEY3ZuMWJiWTJJWThlT3dkRFFFSThmUDhhOGVmUEs1THBCUVVIdzkvZUhUQ2JEOE9IRFZRb09GVWVYK3k5RnVyYkNCWTkwMWFGREI1dzRjUUt1cnE0WU9uUW9xbGFWNS92dDE2K2ZTcTJLMk5oWWVIbDVvVWVQSGlwRmtQbDhQZ0NnVTZkTytQYmJieEVSRVlFclY2NWcrUERoekdTVDkrL2ZJeXNyQzY2dXJtcFhkeGJPeTZvSXdOYXJWMDlsQml3Z254bGJtRVFpWVdxWEZQN2VXRnBhd3M3T2pobHJjbkl5Zkh4OElCUUt3ZVZ5Y2Zic1dWeStmQmw5K3ZUQjk5OS9EMnRyYTFTdFdoVjJkblowei9lRm90K3lTS1VVSEJ3TWlVU0NKazJhbEhvV1k4K2VQVlZ5VndKUSsyUlA4WU93Y09MbXdpd3RMVEZreUJCVzI4T0hEK0huNXdjOVBUMlltcHBpMzc1OWNISnlncXVySzdoY0x0cTNiOC82WWYvTEw3K29WQW9FQUNNakk2M3pXU3F1bVpxYUNnc0xDL2o1K1RGTHZoVUJYVVdWd0tLOGVmTUdRT21mUmhZbWxVcVphbzdhNUlBQmdBWU5HcWkwSFQ5K25FbHU3dVBqQTJ0cjlneWJHVE5tWU5La1NZaU1qSVNQanc4V0xsd0lZMk5qR0JzYkl6RXhFVDE2OU1BdnYveUNLbFdxc002clU2Y09WcTllamVEZ1lLeGR1eGFiTjI5bTVianAwYU1ISmsrZVREbHBDQ0drak1XbFplSFg0OWVLUEliSDVXRHY4SjR3MGErOHY4NjJxdFVmenovY3djczB6WldOMzJlL3dNWG5HOUhIZWRvbkhCa2hoRlIrWXJFWWl4Y3ZSblIwTkd4c2JQRGh3d2Y0Ky90ajd0eTU0UFA1VEhveEV4TVQ2T3ZydzluWkdVdVhMc1UzMzN6RDZrZFBUNDg1cGppNXVibjQ4ODgvbVZtTWZmdjJaU2EvQU5yZmcybDcveVVXaTNIOStuVUFVRnRGWGhlR2hvYllzbVdMU3J1ZW5wNUs4RkVSME9UeGVFWGVGM000SERScjFvd3BjS3h3OWVyVklzZXNQRWxKSkJJaFBEd2NKaVltckhvZ3hYbnk1QWx5YzNOaFpHU2tzcnB2MUtoUkdEVnFGS1JTS1M1ZHVvU2RPM2NpSXlNRHJWcTF3b3daTTNEbXpCbWNPblVLcDA2ZHd0bXpaL0YvLy9kL0dENThPTHk4dkxTK1BxbGNLdTl2aytTTEp4YUxtUi9DYjkrK0JTRC9JU3dXaTVscC9VVlZXMWNuSmlhRzZVZFpkblkyRGgwNlZPejVtbktPcXRPcFV5ZG1WdXZMbHkreGVQRmlTQ1FTZUh0N28zcjE2cGc5ZXpabXpacUZJVU9Hd01QRFE2VWFucVk4Sjc2K3ZzV084L1hyMTlpN2R5K1QyTHBPblRwWXZudzVxNXFpWXZ4SlNVbElTRWpRK01GNzgrWk5KQ2NudzlyYVdxdlpuY3BpWTJPaHI2OFBjM056bUppWXNKNEFwcVdsWWRldVhYajkralc0WEs3YVpmTEZ5Yy9QeDdwMTY1aEU0ci8vL2p0YXRWTE56V1pwYVlrbFM1WmcyclJwZVBqd0lhWk9uWW81YytiQTBkRVJCdzhlVkFrMnA2ZW40L256NTNqNjlDa2lJeU1SRlJYRi9IdDBkSFRFeTVjdklSYUxFUlFVaE5EUVVEUm8wQURmZlBNTjdPM3RZV2RuQnpzN08xU3BVa1ZqSlVwQ0NDR2FDVVZpRE4xL0FkbjVCVVVlTjZkYks3amFWZjdsNW9OYzVtSlR5RGpraWpTbkR3aExPSWZhbG8zaGF0dmpFNDZNRUVJcXQ3VnIxK0xCZ3dlb1U2Y08xcTFiaHdVTEZ1RDI3ZHVZTm0wYWZ2enhSM1R0MnBWWk5RYkkwM3kxYmR0V3BSOVhWOWRpbDk2TFJDSUVCUVZoejU0OVROcXdjZVBHWWZqdzRhempGUGRnNGVIaDZOeTVzOXI3QllGQXdDenZybCsvUGxQNGxjdmxNa0ZUeGYxc1VGQVFVbE5UVWF0V0xaMW1qa3FsVW1ZMlp1Rjc0eHMzYnVENTgrZEZubDlVenRIQ1RFMU44ZU9QUHpMYllyRVlseTVkQWlCZnJhZHViSXBVQVdabVpyaC8vejRFQWdIYzNkM1Z6dHFVeVdUTTkwVTVnSzJZVWR1b1VTT1Y3M05pWWlLQ2c0Tng1Y29WSkNRa0FKQUhzaWRNbUFCOWZYMk1IVHNXZ3dZTndyRmp4M0RtekJrRUJnYmkwcVZMNk5hdEc0WVBINjUySlNPcDNDZzRTajViYTlldXhkOS8vdzBlandlQlFBQWVqNGZhdFd2ajh1WExTRXhNaExXMXRkb2Zwc29TRWhMZzVlVUZVMU5UNk9ucE1jdlU2OWV2enpwT0lCQm96S09pVHVHY28rclVybDJiQ1k3KytlZWZ5TTNOUmUvZXZkRzdkMjhBd0x4NTg3Qm16Um9jT1hJRVI0NGNnYW1wS1d4c2JNRG44OEhqOFZndkRvY0RzVmdNa1VnRXNWak12QlRiQmdZRzJMWnRHLzc1NXg5Y3ZIaVJWWG14WDc5KytPV1hYMVJtd2hvYUdxSnUzYnFJalkzRnVISGptR3NyeTgzTlJWcGFHZ0F3NDliRjNyMTdjZWZPSFdiYndNQUErdnI2RUlsRXlNdkxZOW9IREJpZ2MrQVZrUDhiQ1E0T0JwL1B4MisvL2FZMmg1Q0NvNk1qVnE5ZURSOGZIOFRIeHlNeU1oS09qbzdnY0RnSURnNW04dVhFeE1RZ05UV1ZPYy9Dd2dMZmZ2c3QyclJwZ3padDJzREV4QVE1T1RtNGUvY3U3dCsvajBlUEh1R2ZmLzVoUG53Vk9Cd09XclJvb1ZVd214QkN5SDkrUFg0Vk1TbEY1eGx0VWFzYXBuVXMzUXlaejRVeDN4S0RYT2Jpd0tOWlJSNTM5dWthMURCckFHdVR5cFZmbFJCQ0trSmtaQ1NDZ29KZ1pHU0V4WXNYdzlUVUZJc1dMWUt2cnkvQ3dzS3djT0ZDY0xsY1ZLdFdEYWFtcGlyM1h6d2VEMUtwVk9QOWwxZ3N4b2dSSTlDMmJWdGN2bndaRnk1Y1lPNGhiRzF0TVdQR0RMVjVMaFVUWUM1ZXZJaS8vLzViYlQyRTVPUmtpRVFpV0ZoWW9IMzc5a2hPVHNhWU1XTmdZbUtDM054Y0FFRGR1blVobFVxeGI5OCtBUEpLOGNYeDkvZEhXRmdZakl5TUlCQUlrSjZlRGtORFE1VkpNcUdob1JxcjJCZW1MdWRvWVZaV1Zxemc2UDc5KzVHY25JeFdyVm94TTBHM2I5K09Cdzhld01qSUNNbkp5VWhPVGtiVnFsVlJ2WHAxTEYrK0hBQll1VmNYTFZyRUZHbEtTa3BDVWxJU0RBME5VYU5HRGVZWXhmMVo0OGFObWJhZ29DRHMzYnVYS2U0TXlKZmNqeDA3VnVYdnk5emNIT1BIajhlZ1FZT3dmLzkrL0Q5Nzl4MGVaWlcyQWZ5ZW1qTHBsZlNRQUVGS2FJSFFRYVFwRWxDa0N5cTdybDNYTHJ1dWF3SGR0YUJyK1VRUUVSVUVwRWl2SWtnTk5aQUFTVWdndmZkTWtrbW1mWCtFR1ROa2treVNtVXpLL2J1dVhKbDUzM1BPK3lSR1p0NW56bm5PM3IxN2NlalFJUncrZkJqZmZQTk52WTI5cUdOamNwVGFyY0RBUUgwQ1RmY1BxcXVySzhhUEg0KzllL2RpL3Z6NTlaSjVPaDk5OUJGVUtwVitlWFZPVGc2QTJvVGdpQkVqTUd2V0xJUDIzdDdlMkxsenAxbmpyL3VwVlZSVUZNckx5L0hzczgvcWo0MGZQeDc5K3ZYRGdRTUhjUDc4ZWVUbDVTRXJLd3RLcFZMLzZhQ3Bwa3laQXJGWWpMMTc5eUk2T2hwQTdUL3lmL3ZiM3hxdHlicDA2Vko4OWRWWFNFaElNSGlCcVBzekJBWUdZdXJVcWZYS0JKZ2lMQ3dNMGRIUittVWoxZFhWK2xJQllyRVlRVUZCbURoeG9ra3Y1c1k4OWRSVHlNN094dE5QUDIxUzdkbmV2WHZqODg4L1IyeHNMQ1pQbmd5ZzltOWkrL2J0aUkrUEIxQTd5M1RreUpFSUR3OUhlSGc0ZXZUb1VhOUF1SU9EQXlaUG5vekpreWZyUDNXTmo0OUhRa0lDa3BPVGtaYVdCb1ZDVWUrVFlpSWlhdHovamwvQzN1c3BqYlp4a0Vxd2R0NWttTERwYkljUjZoYUJZZjR6Y1RhajRabEphcTBTUDE5K0UwOUVyb0pVMVBqcUZTS2lycTV2Mzc0SURRM0YvUG56NGUvdkQ2QTIyZlgrKysvajdObXpPSHo0TUZKU1VsQllXSWlDZ2dLVFNvM2RLVEl5RXZuNStmanBwNStnMFdoZ1oyZUh1WFBuWXRhc1dRMXV2alI2OUdnc1dyUUkrL2Z2UjJGaEllUnllYjAyTGk0dTZOdTNMeDU5OUZFNE96dkR5Y2tKVXFrVTVlWGxrRWdrQ0E4UHg3eDU4eUFVQ3ZHWHYvd0YyN1p0dzdScDB4cU1jY09HRGJDM3Q4ZisvZnR4NE1BQi9Ua2ZIeDg4L3ZqajlVcUV2ZmppaS9YcWlMWkczWHNwdFZxTlM1Y3VRU2dVR3BRYjhQTHkwbStTTEJLSkVCb2FpbWVlZVFZWkdSbkl6TXhFYUdnb2hnMGJwbSt2VXFsdzVjb1YvZmgrZm41NC9QSEhEVlozNmpZU3JqdWpOaXdzREhsNWVmRHk4c0x3NGNNeFpjb1VvMlhiNm5KemM4TUxMN3lBV2JObVljMmFOUURBeEdnbkpORGV1ZU1NVVN2VVhaWUF3T1JQbkpwTG9WQTBhN2MvclZZTHJWWnJ0V1hPV3EwV1JVVkZKdTgrWC9kVFNyVmFEZURQRnhWajM2VlNLY1JpTWZMejg3Rnk1VXJNbURIRHBCMzUycEpHbzRGYXJZWmFyWVpBSURCYWVOdGFzckt5Y09QR0RZU0ZoUm1VSG1pTm9xSWlmUkh6MW1pci82ZUlpS3p0V0hJbVpxM2JoYWJlbWY3ODhMMGRibmQ2VTZnMVNxdzUveHl5eTI4MDJxNlh4d2pNSDdDc2phSWlJbXBibWdPRzVWS0VVd3BhUEZaaFlhSEo5MThBREdhRjZ0SWtkZSs1Nmo0V0NvWDYrOUgxNjlkREpCTGgvdnZ2aDRPRFE0dmpiWXBXcTYwM2FRTm8vcjJ4UnFPeGF2a3ZqVWFEcTFldkdpMERvTkZvREg3WEFKQ2FtZ3FsVW9rZVBYb1liUS9VMzhDcE1kbloyZkR4OFdsQjVIOWUweHkvUDNQK3JWUHJNVGxLWnNWRURwRjU4ZjhwSXVvS01rdmxHUFhGNWlicmpMNHlmZ2lXM2xPL3RuUm5VVjVkZ0svUC9CVlZxdkpHMjQzdC9qRHVEbm1zamFJaUltbzdUQmhSVjhHLzlmYUZ1NFVRRVJFUmtkVlVLVldZODhQZUpoT2o0MEw5OE1hRXpwc1lCUUJIR3cvTUhmQXVCRTI4UmYvajFrK0l6Zm10amFJaUlpSWk2dHlZSENVaUlpSWlxOUJvdFZqODh3SEU1eFUxMmk3WXpRbmZ6NXZTcWVxTU5pVElKUnlUZXo3WlpMdGZyLzBYR2FWWDJ5QWlJaUlpb3M2TnlWRWlJaUlpc29vWGR4ekRrUnZwamJheGs0ang4OFAzd2NsVzJtaTd6bVI0NEN6MDk1N1FhQnVOVm8zMU1mOUFpU0tuamFJaUlpSWk2cHlZSENVaUlpS2lOdmY1OFJqOGRDRyt5WFpmUHpRQnZUeGQyaUNpOW1WR245ZmdKV3Q4TjF5RlNvNGZMNzRHUlJNMVNvbUlpSWlvWVV5T0VoRVJFVkdiMmhHWGpIY09ubW15M2RPakJtQjZuNUEyaUtqOUVRa2xXREJ3T1d4RXNrYmJGVlZsWW4zTVA2RFJxdG9vTWlJaUlxTE9oY2xSSWlJaUltb3paMUt6OGZndmg1dHNOeUxJQis5TUdkNEdFYlZmenJiZW1CUCtid2pRZUxIVmpOSnIrUFhxZjlzb0tpSWlJcUxPaGNsUklpSWlJbW9UTndwS01QZUh2VkJydEkyMkMzWnp3dnFINzRXd0srekExSVFRdHlHWTF2dnZUYmFMelQyQ3cwbXIyeUFpSWlJaW9zNkZ5VkVpSWlJaXNyZzhlUlZtZnJjVDhocGxvKzFjN1d5d1kwa1VuTHZRQmt4TkdlSjNQMFlHem1teTNjblVqVGllOGxNYlJFUkVSRVRVZVRBNVNrUkVSRVFXVlZ4VmpSbmY3VUJPZVdXajdld2xZbXg3YkRyOG5SM2FLTEtPWTFMUHY2RzM1K2dtMngxSlhvdm85SzF0RUJFUkVSRlI1OERrS0JFUkVSRlpUSm1pQmxGcmRpQXh2NlRSZGtLQkFPc2Z2aGZoUGg1dEZGbEhJOEJEL2Q5RWtFdDRreTMzSi80ZllySVB0RUZNUkVSRVJCMGZrNk5FUkVSRVpCSHlHaVZtcnQySmE3bEZUYmI5YXRiZEdCdmkxd1pSZFZ3aWdRVHpCeTZEaDMxQWsyMTNYdnNJMS9QK2FJT29pSWlJaURvMkprZUppSWlJeU93cWxTck1XcnNMbDdNS21tejcydDBSbURPZ1Z4dEUxZkhaaUdSWVBQaGp5S1N1amJiVFFvc3RjZThodGVSS0cwVkdSRVJFMURFeE9VcEVSRVJFWnFWUXFURm4zUjZjejhocnN1M3NBVDN4K29TSU5vaXE4M0MwOGNDaVFSOUNJclJwdEoxR3E4SDZTMjhnby9SYUcwVkdSRVJFMVBFd09VcEVSRVJFWmxPajFtREJUM3R4T2pXN3liWlRld2ZocXdjbnRFRlVuWSszUXdnV0R2cFBrd2xTcGFZYVAxNTZGVmxsOFcwVUdSRVJFVkhId3VRb0VSRVJFWm1GU3FQQm9nMzdjU3c1czhtMlUzc0hZZDM4S1JBSkJXMFFXZWNVNUJLT2hZUCtBN0ZRMG1pN0dyVUM2eTYralBUU3EyMFVHUkVSRVZISHdlUW9FUkVSRWJWYWxWS0ZlVC91eGVIRXRDYmJUdWdaZ0hYenAwQXM1RnZSMWdweUNjZjhBY3NoRW9nYmJWZWpWdUNIaTY4Z3BUaW1qU0lqSWlJaTZoajRqcFRNS2pRMDFPQjVabWJUTTBlSXlMZzcvLy9wMGFPSGxTSWhJbXBjZWJVU1VXdDI0dmVrakNiYmpnbnh3L3FGOXpJeGFrWWhia013ZDhDN1RTWklWWm9hL0hqcE5WelBPOTVHa1JFUk5aTmpQOFBubGNuV2lZUElrdTc4dTNZS3QwNGNwTWQzcFdSV2R5WnZqaDQ5YXFWSWlEcStPLy8vNmRtenA1VWlJU0pxV0g1RkZlNWR2UjBYTTV2ZWZHbE1pQjgyTHJvUFVoSGZncHBiVC9kSXpCM3dMb1NDeG4rM0dxMGFtMlBmeHNYTVBXMFVHUkdSNlFSTy9RMmVhM04yV0NrU0lzdTU4Kzlhd09TbzFZbmVmdnZ0dDYwZEJIVWVycTZ1Mkxkdm4vNTVmSHc4Ykd4c0lKUEo0T0xpWXNYSWlEcU8xTlJVSERwMENPdlhyNGRLcGRJZmYvSEZGK0h1N203RnlJaUlER1dXeWpGMTFhOUlMaXh0c20xa1lEZjg4c2o5c0JXTDJpQ3lyc25kM2gvZURpRzRsdnNIQUcyamJSTUxUa01rRkNISWhUZGtSTlIrQ0d5OG9jMzQ2YzhEcFJjQm9TMEVZaWRBNm1HOXdJak1RWjRBYmRaR2FKTlhBRnFsL3JDdzd5ZUFqWThWQXlPQlZxdHQvSjBUVVROOS92bm4yTFZybDdYRElPcFVaczZjaVdlZWVjYmFZUkFSNlNYbWwyRG1kenVSSzY5c3N1MFFmeS84dWlRSzlwTEdsMzJUZVZ6Ti9SMWI0OTZIRnBvbTJ3N3puNGw3dzU0RndJMnhpS2g5MEY1N0ZkcjB0ZFlPZzZoTkNBTC9Dc0ZkLzdGMkdGMGVrNk5rZHBXVmxYajg4Y2VSbDlmMDhqb2lhcHFYbHhlKy9mWmIyTm5aV1RzVUlpSUF3UG1NUE14WnR4dWxpcG9tMjQ3cTdvc05EOThMQjJuak82cVRlVjNMTzRaZll0ODFxVzE0dDBsNG9POGJGbzZJaU1oRWFqazBKMFlCQ3U1ZlFaMmNyUitFbzA4Q0lnZHJSOUxsc2VBVG1aMjl2VDFXcmx5SnlNaElhNGRDMU9FTkh6NGMzM3p6RFJPalJOUnVITCtaaVJscmRwaVVHSjBjRm9SZkZrOWpZdFFLK25pTnc5endkMHhxZXlYbkVINjY5QnJVR21YVGpZbUlMRTNrQU1ISVk0REhKR3RIUW1RNW5wTWhHUGtIRTZQdEJHZU9ra1h0Mzc4ZjU4K2ZSMHBLQ2xKVFU2MGREbEdIRUJ3Y2pPRGdZRVJFUkdES2xDbldEb2VJU0cvWHRadjQ2NmJEVUdtYVhxNzlRUDhlV0RYN0hnZ0ZYSzV0VFplekQyREh0WStnYmFJR0tRQUVPUGZGdzRQK0E2bkl2ZzBpSXlKcW1qWnpQVkR3TzdUeTY0QTh3ZHJoRUxXT1EyOElITzRDUENaQTREZmYydEZRSFV5T0VoRVJFVkdUZmpoL0hTL3VPR1pTMjc5RzlzTi9wbzBHODZMdFEyTEJhV3krOGc3VTJxWm5obnJKdW1QeDRJOGdrN3EyUVdSRVJFUkUxc2ZrS0JFUkVSRTFTS1BWNHQ4SHp1RC9UbDQycWYwL0p3N0RTK01HV3pncWFxNzAwamo4ZE9rTjFLaXJtbXpyWk9PSmhZTStnSmVzZXh0RVJrUkVSR1JkVEk0U0VSRVJrVkhsMVRWWXRPRUFqdDgwYlZPTUx4KzhHL01IaFZrNEttcXBQUGxOL0hEeFZWUW9TNXBzS3hIYVlGYS9meUxNYzFRYlJFWkVSRVJrUFV5T0VoRVJFVkU5dDRySzhOQzYzVWdwS211eXJWZ294TGR6SjJKNm41QTJpSXhhbzBTUmc3WG4vNDZ5Nm55VDJvOFBlUVRqdWkrMmNGUkVSRVJFMXNQa0tCRVJFUkVaK09ObUpoWnYySS95NnFaclZOcEx4Tmp3OEwwWUUrTFhCcEdST2NockNySHV3c3NvcUV3M3FYMll4MGpNNnY5UFNJUzJGbzZNaUlpSXFPMHhPVXBFUkVSRWV2ODdmZ252SFlxR0tlOFFuV3lsMkxFa0N1RStIcFlQak14S29aTGpwMHV2STdNczNxVDJYckpnTEJ6MEFaeHN2Q3djR1JFUkVWSGJZbktVaUlpSWlGQ3RVdU52dnh6RzdtdTNUR3J2N1dDUFg1ZEVvWmVuaTRVakkwdFJhYXF4OGZLL2tGeDB3YVQyZGhJbnpCK3dEQUhPZlMwY0dSRVJFVkhiWVhLVWlJaUlxSXZMS2EvRW5CLzI0R3BPb1VudCszWnp4K2JGMDlETjBkN0NrWkdsYWJScWJMLzZBZUp5ZnplcHZWQWd4UFRlTDJPZzcxUUxSMFpFUkVUVU5wZ2NKU0lpSXVyQ1lyTHlNV2ZkSGhSV0treHFmMytmN2xnMWV5SnN4Q0lMUjBadDZkaXRIM0QwNWpxVDIwZjRUY2Q5WWM5RElCQmFNQ29pSWlJaXkyTnlsSWlJaUtpTDJoNmJoS2UySG9GU3JXbXlyVUFBdkRWcE9KNGZNN0FOSWlOclNDdzRqUzJ4eTZEVW1KWW9EM0lKeDl6d2QyQW5jYkp3WkVSRVJFU1d3K1FvRVJFUlVSZFRxVlJoNlo0VCtPbUNhWnZ4T05wSThNT0NxUmpMSGVrN3ZjTEtkS3lQV1lyaXFteVQyanRJM1RDNy8xc0lkT2x2NGNpSWlJaUlMSVBKVVNJaUlxSXVKQzZuRUkvOGZBQXBSV1VtdFE5MmM4S1dSKzVIZHpmT0R1d3FxdFVWK09YS3UwZ3VPbTlTZXdFRUdCMDhIK05ESG9WUXdISUxSRVJFMUxFd09VcEVSRVRVQldpMXdGY25MMlBaNFdpVGx0RUR3SVFlQWZodTNpUTQya2d0SEIyMVAxb2NTVjZMNHluclRlN2g0OWdUYzhMZmhvdHROd3ZHUlVSRVJHUmVUSTRTRVJFUmRYSjU4aW84dnZrUVR0ektNcm5QQzJNRzRWK1RJaUVRV0RBd2F2ZXU1eDNIdHF2dlE2V3BNYW05VkdTSGFiMWZRSGkzU1JhT2pJaUlpTWc4bUJ3bElpSWk2c1FPSnFUaW1XMi9vOGpFM2VpbElpRld6Wm1JNlgxQ0xCd1pkUlQ1RlNsWUgvTVBsQ3B5VGU3VDEyc2NvdnE4Q3FuSXpvS1JFUkVSRWJVZWs2TkVSRVJFblZDMVNvMjM5cC9HdDlGeEp2ZnhkWkxoNTBYM29WODNkd3RHUmgyUlFpWEg1aXYveHEzaUdKUDd1Tmg2WTFhL04rSHYzTWVDa1JFUkVSRzFEcE9qUkVSRVJKMU1mRjRSbG13NmhJUzhZcFA3VE9nWmdHL25USUt6TGV1TGtuRmFhSEE0YVRWT3BXNDJ1WTlRSU1TNDdvc3hwdnRDQ0NDMFlIUkVSRVJFTGNQa0tCRVJFVkVuc2liNkt2NjEveFNxVldxVDJ0dUtSWGp2M3BGWU1xeXZoU09qemlLcDhDeTJYZjBBVmNveWsvc0VPdmZEclA3L2hKT05sd1VqSXlJaUltbytKa2VKaUlpSU9vSENTZ1dlMlhvRWh4TFRUTzdUeTlNRlB5MjhGNkh1emhhTWpEcWppcHBpYkkxYmpsdkZsMHp1WXlPU1lXYmYxOURiYzdRRkl5TWlJaUpxSGlaSGlZaUlpRHE0elpjVDhhOTlwMUZRVVdWeW55ZEc5TWZiVTBaQUt1SlNaMnE1TTJsYmNUaHBOZFJhcGNsOStuaU53MzFoejBFbWRiVmdaRVJFUkVTbVlYS1VpSWlJcUlOS0t5N0gwMXVQNEhScXRzbDlQR1IyV0RWN0lzYUYrbGt3TXVwS0NpcFNzZW5LMnlpb05IM1dzbzFJaG9rOS9vb0kvK2tBQkpZTGpvaUlpS2dKVEk0U0VSRVJkVEFxalFhZkg0L0JKMGN2UUdGaWJWRUFHQnZpaHpWeko4SE4zdGFDMFZGWHBOWXFjZWpHTjRoTzM5NnNmcjZPdlRDano2dndjZ2l4VUdSRVJFUkVqV055bElpSWlLZ0R1WkNSaDZlMy9vYWtnbEtUKzBoRlF2eDd5Z2c4T2FLL0JTTTRUanVNQUFBZ0FFbEVRVlFqQW00VlhjVFd1T1dvVUphWTNFY29FR0prNEZ5TUMxa0VzZERHZ3RFUkVSRVIxY2ZrS0JFUkVWRUhVRjVkZzM4Zk9JTjE1NjQxcTE4dlR4ZDhQMzhLd2p4WjM1SGFScFd5RE51dXZvK2t3blBONnVkczY0M3BkNzJFVUxjSUMwVkdSRVJFVkIrVG8wUkVSRVR0M0xiWUpQeHo3MG5reVUzZmNBa0FsZ3pyaStYM2plS21TMlFWNXpOMjRzQ05yNkhTMURTclh6L3ZDWmphNjJsdTJFUkVSRVJ0Z3NsUklpSWlvbllxczFTT1o3YjlqdU0zTTV2Vkw4alZFZitiT1I1alFyanBFbGxYY1ZVMmRsNy9HQ25GTWMzcVp5dDJ3S1FlZjhOZ3YvdkFEWnVJaUlqSWtwZ2NKU0lpSW1wbjFCb3R2anA1R1IvK2ZoNVZTcFhKL2NSQ0laNGJQUkN2M2owRU5tS1JCU01rYXA3TDJRZHg0TWJYcUZLV05hdWZ2OU5kbU5IblZYaklnaXdVR1JFUkVYVjFUSTRTRVJFUnRTUDc0bFB3N3NFelNNdzNmVU1iQUlqdzk4TG5EOTdOMnFMVWJsVXFTM0V3OFd0Y3pqblVySDVDZ1FnUmZ0TXhQdVFSMkVtY0xCUWRFUkVSZFZWTWpoSVJFUkcxQTdIWkJYaHQ5d21jVGN0cFZqOUhHeW5lbWh5Sng0YjJoWUNyajZrRFNDbU93YzdySDZPNEtydFovV3hFOWhnZHZBRERBMmRCTEpSYUtEb2lJaUxxYXBnY0pTSWlJcktpekZJNTNqNXdCdHRpazVyZE42cHZDRDZjUGdhZU1qc0xSRVprT1dxTkVrZHZyY09wMU0zUWFOWE42dXRrNDRrSm9Vc3d3R2NTV0krVWlJaUlXb3ZKVVNJaUlpSXJLSyt1d1llL1g4QzNaMkpSbzlZMHE2K3Zrd3lmUkkzRjVERFdZYVNPTFU5K0V6dXVmWVNzOHNSbTkvV1NCZU8rM3M4anlHV0FCU0lqSWlLaXJvTEpVU0lpSXFJMnBGUnJzUHBNTEQ0NWRoRWxWZFhONmlzVUNQREVpUDVZZXM4d3lLUmlDMFZJMU5hME9KZXhFNzhsZll0cWRXV3plL2R3SDRvcFBaL2lwazFFUkVUVUlreU9FaEVSRWJXUmJiRkpXSFlvR3FuRjVjM3UyNitiTzc1ODhHNzA5L0d3UUdSRTFpZXZLY1NlK004Um4zK2kyWDBGRUdDZzcxVGNFL29YeUtUY2xJeUlpSWhNeCtRb0VSRVJrWVdkejhqRDY3dU9JeVlydjlsOXZSM3NzZlNlb1ZnNHBEZUUzSEdKdW9EVWtzdllmZjB6RkZTbU5idXZSR2lERVVHek1UcG9QaVFpV3d0RVIwUkVSSjBOazZORVJFUkVGbkkrUFJmL09YSU92eWRsTkx1dnZVU01aMGNQeFBOakJzSk93aVgwMUxWb29VRk0xbjRjU1Y0TGVVMVJzL3ZiUzV3d0luQTJoZ1hNaEZSa2I0RUlpWWlJcUxOZ2NwU0lpSWpJekk0bForS1RZeGR3OGxaV3Mvc0tCTURDd2IzeHo0bVI4SExnTHZUVXRhazAxVGlSc2hHblVqZERxVkUwdTcrdDJBSERBMmRoZU1BczJJaGxGb2lRaUlpSU9qb21SNG1JaUlqTTVIQmlHajQrZWdIbjBuTmIxSDlDandBc3UyOGt3anhaTTVHb3JvcWFZdnlXL0MxaXNnNUFpK2JmdnRpSTdERTBZQVpHQnM2Qm5jVEpBaEVTRVJGUlI4WGtLQkVSRVZFcjdiMmVnaytPWG1oUlRWRUE2T1hwZ28ranhtSlVzSytaSXlQcVhBb3FVckU3L2pPa2xseHBVWCtKMEJZUi90TXhLbWd1TjI0aUlpSWlBRXlPRWhFUkViV0lWZ3ZzdUpxTVQ0NWV3TFhjNXRkRUJJQnVqdlpZZXM4d0xCZ2N4czJXaUpvaHFmQXNEdDM0Qm5rVktTM3FMeFpLTU5oM0dzWjBYd0FIcWJ1Wm95TWlJcUtPaE1sUklpSWlvbWJRYUxYWWN1VUdQajEyRVluNUpTMGFReWF0M1d6cHVkSGNiSW1vcGJUUTRGTFdmdnllL0Iza05jVXRHa01rRUdPZzd4U01DVjRJWjF0dk0wZElSRVJFSFFHVG8wUkVSRVFtVUdrMDJIZ3BFWi85Y1JHM2lzcGFOSVpNS3NhU1lmM3d3dGhCY0xXek1YT0VSRjJUVXEzQXlWVGRwazNWTFJwREtCQWl2TnNrak91K0NDNTJQbWFPa0lpSWlOb3pKa2VKaUlpSUdsRllxY0QzNTY3aCs3TlhrVlZXMGFJeEhHMGtlSHg0Znp3N2VpQ2NiYVhtRFpDSUFBQ1Z5aEtjU3QyTWN4azdVS051L3M3MkFDQ0FBTDA4aGlNeTRFRjBkeHRzNWdpSmlJaW9QV0p5bElpSWlNaUkyT3dDZkgzcUNyYkhKcUZHclduUkdFNjJVanc1SWh4UGpReUhFNU9pUkcxQ29aTGpkTm92T0p1K0hRcFZ5ejdRQUFBUCswQkVCanlBQVQ2VElSSFptakZDSWlJaWFrK1lIQ1VpSWlLNlRhbldZTWZWWkt3K0hZdnpHWGt0SHNmRnpnWlBqUXpIRXlQQzRXZ2pNV09FUkdTcUduVWxvdE8zNDB6YUZsUXFXMVlLQXdCc1JESU04cDJLWVFFUHdKVkw3b21JaURvZEprZUppSWlveTh1dnFNSjMwVmZ4L2JtcnlKTlh0WGdjZDN0YlBEMXFBQjRmM2g4eUtUZGFJbW9QVkpwcW5NdllnVk9wbTF1OGNaTk9UL2RoR0Jid0FIcTREd1VnTUUrQVJFUkVaRlZNamhJUkVWR1hkVFl0QjZ2UHhHSG4xWnRRYVZxMmRCNEFQR1YyZUhiMFFQd2xzaTkzbnlkcXA5UWFKUzVtN2NHSmxJMG9xODV2MVZqdTl2NFk1ajhUQTMyblFDcXlOMU9FUkVSRVpBMU1qaEsxTXo5ZGlNZnZTZW00bmxlRWhMeld6VzZnamluTXl4Vjl2TjF4VDg4QXpCOFVadTF3aURxZEdyVUdXNi9jd09venNiaWNWZENxc2JvNTJ1UFowUVB4MkxDK3NCV0x6QlFoRVZtU1JxdENUUFpCbkVqWmdPS3E3RmFOSlJYWllhRFBGRVFHUEFBM2UzOHpSVWhFT3BleTlpRzU2RHp5NUxlUVg1RnE3WENJNkRaUFdSQzhIVUxRdzMwb0J2aE1zWFk0cmNia0tGRTdVVkpWalNlMy9JWkRpV25XRG9YYWtVbTlBckh5b1h2Z1ltZGo3VkNJT3J6TFdRWFljREVlVzY3Y1FFbFZkYXZHOG5XUzRZV3hnN0JveUYyd1lWS1VxRVBTYWpXSXpmME54Mit0UjBGbGVxdkhDM0lKeDBEZnFlampOUlpTa1owWklpVHF1aFNxY215TCt3QTNDcU90SFFvUk5hR25leVFlN0xjVXRtSkhhNGZTWWt5T0VyVURKVlhWR1BmVkw4Z29sVnM3RkdxSEFsd2NjZnpaMlhDMDRVN1hSTTFWV0tuQTVwaEViTGdZajJ1NVJhMGViMWhnTi93MXNoK2krb1pBSWhLYUlVSWlzajR0YmhSRUl6cDlPNUtMenJkNk5LbklGbjI4eG1HZzcxUUV1WVNiSVQ2aXJrV2hLc2ZLNkNkUXFzaTFkaWhFWkNJWFcyODhPWHcxYkVReWE0ZlNJa3lPRXJVREQ2L2ZqMzN4S2RZT2c5cXhXZUU5c0dyMlJHdUhRZFFocURRYUhFeEl3OCtYNG5Fd0lhMVZ0VVFCd0ZZc3dxendubmh5WkRqNmVMdVpLVW9pYW8rS3E3SVJuYjRWTVZrSFVLMnViUFY0cm5ZK0dPZ3pCUU45cDhESnhzc01FUkoxZmhzdi93c0pCYWVzSFFZUk5WTi83d2w0c044L3JSMUdpekE1U21SbHY4WWw0eStiRGhrY2UzSkVmeXlPNklNd0wxY3JSVVhXbEpCWGpPL1BYY09xTTdFR3gzOVlNQVhUN3VwdW5hQ0lPb0NFdkdMOGVPRTZmcmw4QXdVVkxkOXhYaWZBeFJGTGh2WEZJMFA3d05tV003ZUp1aEtsV29HWTdQMDRtLzZyV1piY0EwQ0kyMkFNOUptQ3U3ekdRQ3hrdVJ3aVk2N21Ic1dXdVBjTWpnMFBtSVhCZnRQZ0tRdXlVbFJFZEtmOGlsUmN5TnlGNlBUdEJzZm5ocitEM3A2anJSUlZ5ekU1U21SbDA5ZnN3S21VUHpjRGVHYlVBTHc3ZFlRVkk2TDI0bC83VCtQL1RsN1dQeDhmNm8rdGo5NXZ4WWlJMnA5U1JRMDJ4eVRpNTB2eHJkNWNTV2Q4cUQvK09yd2Zwb1FGUVNnUW1HVk1JdXE0YmhaZFFIVDZkdHdvT0FNdFduL3JaQ095Ujc5dWQyT2d6MVQ0Ty9jeFE0UkVuY2YzRjE1RWFza1YvZk9SZ1hNd3FlY1RWb3lJaUJwejhNWktuRTc3UmY4OHhHMElGZzM2MElvUnRZelkyZ0VRZFhXcHhlVUd6eDhaeWpmSlZPdlJvWDBNa3FNcHhXVldqSWFvL1ZCcnREaVNsSTZmTDhaalgzd0thdFN0V3pZUEFJNDJFc3dkR0lhL2plaVBVSGRuTTBSSlJKMUZpTnNRaExnTlFha2lGMmZUZjhYRnJMMVFxRnBlSjc1YVhZa0xtWHR3SVhNUDNPMzlNY2gzS2diNFRJR0RsR1U3aUVxcWNneWVEL0diWnFWSWlNZ1VFWDczR3lSSGk2dXlyQmhOeXpFNVNtUmxtWGRzd3NTYmN0SzU4MjhocFlqSlVlcTYxQm90VHR6S3dzNnJ5ZGh6N1JieXpiQnNIZ0I2ZWJyZ0w1SDlNSDlRYjhpa2ZGdEVSQTF6dHZYR3BKNVA0TzdReDNBbCt4Q2kwN2NqcitKV3E4WXNyTXpBNGFSdjhWdlNHZ1M2OU1kZFhtTndsOWNZT05sNG1pbHFvbzZsdERyUDRMbWJ2YitWSWlFaVU5ejUvMmh4VlhZRExkczMzZ1VRRVJGUnU2VFdhSEVzT1FNN3J0N0UzdXUzVUZTcE1NdTREbElKWnZZUHhmeEJZUmdlNUdPV01ZbW82eEFMcFJqc053MkQvYVloc3l3ZWw3TVBJaTczZDFRcFcvNGhwaFphcEpaY1FXckpGZXhQL0FwK1RyMXhsOWNZOVBFYUMxYzdYek5HVDBSRVJIZGljcFNJaUlqYURhVmFnNlBKR2RoNU5SbDdyNmVncEtyYWJHT1A3dTZMQllON1kzcmZFTmhMK0JhSWlGclB6NmszL0p4NlkycXZwNUZZY0FhWHN3L2hSc0VacUxXcVZvMmJXUmFQekxKNEhFNWFEVytIRUgyaTFGTVdiS2JJaVlpSVNJZDNCa1JFUkdSVk5Xb05mcnVSaHAxeE43RXZQZ1hsMVRWbUd6dlExUkh6QjRWaC9xQXdCTGc0bW0xY0lxSzZoQUl4ZW51T1JtL1AwVkNveWhHWDh6dGlzZzhnc3l5KzFXUG55bThpVjM0VFIyK3VnN3U5UC9wNGpjVmRYbVBoNDlqVERKRVRFUkVSazZORVJFVFU1dkxrVlRpWWtJS0RDV2s0bXB5T2lwcld6YktxeTE0aVJsVGZFTXdmM0J1amduM0JEZWVKcUMzWmloMFI0UitGQ1A4b2xGUmw0MUxXZmx6T09ZUlNSVzZyeHk2c3pNRHhsQTA0bnJJQnpyYmU2T00xQm5kNWpVV0FjeDhBL01lT2lJaW9KWmdjSlNJaUlvdlRhb0ZMV1hrNGxKQ0dBd2twdUp4VllQWnJqQWp5d2Z6QllaalJMeFFPVW9uWnh5Y2lhaTRYT3gvY0hmb1k3ZzU5RktrbFYzQTUreUN1NWY2QmFuVmxxOGN1VmVUaWROb1duRTdiQXBuRUJhSHVFZWpoUGhROTNJZkJUdUpraHVpSmlJaTZCaVpIaVlpSXlDTGtOVXI4bnBTT2d3bXBPSlNRWnJZZDV1dnljM2JRTDVzUGRtTXlnSWphS3dHQ1hBWWd5R1VBN2d0N0FmSDVKM0E1K3lDU0N5OUFDMDJyUjY5UWx1Qkt6bUZjeVRrTUFQQng3SWtlN3NQUXczMG9BcHo3UWlBUXR2b2FSRVJFblJXVG8wUkVSR1EycWNYbDJIdjlGZzRscHVKVVNqYVU2dGJmOU4vSno5a0IwL3QwUjFTL1VBd0w2TVpsODBUVW9ZaUZVdlR6bm9CKzNoTlFwU3hEZlA0SlhNczdqbHRGRjF1OWtaTk9kdmtOWkpmZndQR1U5YkFSeVJEaVBoZzkzSWVobDhkd09FamR6SElOSWlLaXpvTEpVU0lpSW1xeC9Jb3EvSkdjaVQ5dVp1TDR6UXlrRnBkYjVEcEJybzZZM2pjRTAvdUdJc0xmeXlMWElDSnFhM1lTSnd6eXZRK0RmTzlEdGJvQ0NmbW5jRDN2T0pJS3owR2xNYy9tZE5YcUNselBPNDdyZWNjQkFKNnlJUDN5K3lDWGNJaUVMRU5DUkVSZEc1T2pSRVJFWkxJeVJRMk8zOHJFOFp1MUNkR0V2R0tMWFN2VTNSblQrNFlncW04b0J2aDZXT3c2UkVUdGdZMUlodkJ1a3hEZWJSS1VHZ1Z1RkVUamV0NXhKQmFjUVkzYWZHVko4aXRTa1YrUml0TnBXeUFSMmlEWWRRQkNieWRMM2UzOXpYWWRJaUtpam9MSlVTSWlJbXBRcFZLRk15blp0MmVHWnVKeWRqNjBXc3RkTDh6VEZWRjlReERWTHhSOXZMbjBrNGk2Sm9uUUZuMjh4cUdQMXppb05Vb2tGNTNIdGJ3L2tKQi9DZ3FWM0d6WFVXcXFjYVB3TEc0VW5nWHdGWnhzUEJEb0VvNUFsMzRJY3VrUEw0ZnVBRmk3aElpSU9qY21SNG1JaUVndm8xU09jMms1T0p1V2kzUHBPWWpOTG9SS1kvNjZvVG9Ta1JBamczMHdxVmNRN3J1ck80SmNIUzEyTFNLaWprZ2tsS0NYeHdqMDhoZ0JqVmFObE9JWVhNdjdBL0Y1SjFDaExESHJ0Y3FxQ3hDWGV3Unh1VWNBQUxaaUdRS2MreUhRcFQrQ1hQdkQxeWtNSWdHWDRSTVJVZWZDNUNnUkVWRVhwVlJyY0RtN0FPZlNjdlFKMGV6eUNvdGYxOHZCRHBONkJXRlNXQ0FtOUFpRVRNcTNJMFJFcGhBS1JBaHhHNElRdHlHWTF2c0ZaSmNsNGtiaFdTUVZua05tYWJ4WmRyNnZTNkdxd0kzQ2FOd29qQVlBaUFRUytEbjN2ajJ6TkJ3QkxuMWhJNUtaOVpwRVJFUnRqWGNqUkVSRVhVUkJSUlhPcE9iZ1hIcHRJdlJ5Vmo2cVZlbzJ1ZlpBWDA5TURndkM1TEFnRFBUMTVBN3pSRVN0SklBUXZrNjk0ZXZVRytPNkw0WkNWWTZiUlJkeG95QWF5WVhuVVY1VGFQWnJxclZLcEpYRUlxMGtGaWZ3TXdRUXdNdWhPNEowUy9GZEI4QkJ5cElvUkVUVXNUQTVTa1JFMUFuZExDeEZURlkrWWpMekVaT1ZqeXRaK1NpdlZyYlo5V1ZTTWNhSEJtQks3eUJNQ1F1Q2g4eXV6YTVOUk5RVjJZb2Q5WFZLQVNCUGZoTkpoZWR3by9BczBrdmlvTmFxekg1TkxiVElsZDlFcnZ3bXptYjhDZ0J3c3ZHQWoyTXYrRHIxZ285VEwvZzVoY0ZlNG1MMmF4TVJFWmtMazZORVJFUWRYRXBSbVVFaTlISldQc29VTlcwYWcwUWtSSVMvTjhhRyttRnNpQjhpQXJ3aEZncmJOQVlpSXZxVGwwTUl2QnhDTURKb0xwUnFCVzRWWDBKUzRWbmNLRGlMRWtXT3hhNWJWbDJBc3VvQ0pCU2MwaDl6dFBHQXIyTlArRGoxZ3E5akwvZzZoVUVtZGJWWURFUkVSTTNCNUNnUkVWRUhrbHBjZmpzUm1vZkx0eE9pcFcyY0NBVUFnUUFZNE9PSk1TRzF5ZEFSd1Q2d2svQnRCUkZSZXlRUjJlbzNkVUlZVUZTWmdhVENjMGdxUEl0YnhURlFhU3o3T2xKZVhZQ0U2Z0lrRkp6V0gzT1V1dGNtUzUxNndjZXhKM3lkZXNGQjZtN1JPSWlJaUl6aFhRd1J0VG10Vmd0Qk95czRXRk5UZzdWcjE4TFoyUm56NXMxcnNuMUZSUVYrL3Zsbk9EczdZL2JzMlcwUUlYVTFlZklxeE9jVjRYcHVFZUx6aWhDZlY0ejR2S0kybnhGYVZ5OVBGNHdOOGRjblJKMXNwVmFMaFlpSVdzN04zaC9EN1AweExPQUJxTFZLWkpVbElxM2tDbEtMWTVGZUdnZUZ5dktiODVYWEZLSzg0RFFTNnlSTUhhU3U4SFVLKzNOWnZtTlBPTnA0V0R3VzZsb3FLeXVSbloyTjBORFFCdHRvTkJwY3ZYb1YvZnYzTit1MXpYRWZkT3JVS2NUR3htTENoQW5vMmJObmsrMVBuRGlCK1BoNDNIMzMzWTMrek1ab3RWcG9OQm9JQkFJSUxid2lTS2xVUXFsVXd0N2UzcUxYYVU4MEdnMUtTMHZoNm1yZW1mU1ptWm53OC9NejY1aWRIWk9qUk5SaUtTa3BlT0tKSnhBUkVZSGx5NWMzMmY3V3JWdjQzLy8raHdFREJ1Q3h4eDR6NlJwcXRScHF0ZmsyakJFSUJKQklKUFdPMTlUVVlNdVdMZkR4OFRFcE9WcFpXWWxObXpiQng4ZUh5VkZxbFZKRkRhN2xGaG9rUWEvbkZxR29VbUh0ME9EdjdIQjdtYncveHZmd2h5ZnJoaElSZFRvaWdRUUJ6bjBSNE53WG80TG1BOUFpVjM2ck5sbGFFb3Uwa2ppVVZ4ZTBTU3p5bW1Ja0ZweEJZc0VaL1RFN2lSTTg3QVBnS1F1Q2h5eXc5cnQ5QUZ6c3VnRm9YeCsyVS90WFZWV0ZKNTU0QW1WbFpWaXhZa1dEeWNMdDI3ZGo1Y3FWR0QxNk5ONTY2NjFXSnpRTENncXdmdjE2eE1YRjRhdXZ2b0pVMnZJUG1HTmlZckI5KzNhRWhvYWFsQnlOam83Ry92MzdFUndjM096azZJRURCL0RKSjU5ZzFLaFJlUHZ0dDFzYWNwT3VYTG1DWmN1V1ljU0lFWGp4eFJmTk5tNTBkRFRTMHRMTU5oNEFQUFRRUXkzNmV5Z29LTURycjcrT2FkT200Y0VISDBSbFpTVmVmdmxscUZRcWZQbmxsN0N4c1RGTGZPKzg4dzVPbkRpQi8vem5QeGd5WkloWnh1d0ttQndsNmtTcXFxb3NPcjVZTERaSUxPbytTZFJvTkNiMTEycTFTRXhNeE5XclZ4RVVGSVFKRXlZMDJlZUhIMzdBaGcwYldoenpuVnhjWFBETEw3ODB1OSttVFp1UW01dUw2ZE9ubzN2MzdtYUxoN29PZVkwUzhibEY5WktndWZKS2E0Y0dvSGFaZkY5dmQwUUdkVU5rb0ErR0JYb2p3TVhSMm1FUkVWR2JFOERiSVFUZURpRVk2ajhUQUZCU2xYMDdVUnFMMUpJcktLek1hTE5vcXBSbFNDKzlpdlRTcXdiSHhVSXBQT3dENENFTGdvZnN6K1NwdTUwL1JNTDZINFFUQVlDZG5SMGVldWdoZlBubGwzampqVGZ3MVZkZndjdkx5NkJOY25JeTFxeFpBNkZRaUtsVHA1cGx4WnRFSXNIUm8wY2hsOHV4YWRNbUxGcTBxTlZqR2lPWHkvSGVlKzhoTWpJU0R6NzRZS3ZIS3l3c0JBQzR1Ym0xZXF6R2hJU0VRSzFXWTkrK2ZYamdnUWNRSEJ4c3ROMjZkZXVRa3BMUzZGaExseTdWSjUrUEhEbUNJMGVPbURYV0J4OThFQ0tScU5uOVRwOCtqYlMwTkJRWEZ3TUE3TzN0RVJRVWhOOSsrdzNmZlBNTm5uLytlYlBFRnh3Y2pCTW5UdUQvL3UvL3NIcjFhb3ZQK08wc21Cd2w2aVJxYW1vUUZSVmwwV3RFUlVYaHVlZWVhM0gva0pBUVBQbmtrL2ppaXkrd2F0VXFqQnc1RXJhMnRpYjE3ZCsvZjZ1V0JtaTFXaHc0Y0tERi9ZOGVQWXFrcENTTUdqV0t5VkZxVUZHbEFqZUx5cEJTVklwYlJXVklLYXo5ZnF1b0ZIbHl5MzU0MFZ3eXFSZ1JBZDYzRTZIZE1EVFFHdzVTM2t3U0VWRjlMblkrY0xIendRQ2Z5UUJxRTVhcEpWZVFXbklGYWNXeHlDNVBnaGFtZlZodUxpcE5EWExreWNpUkp4c2NGMEFJVjd0dThKQUZ3Vk1XV0pzOHZUM3oxRVlzYTlNWXlibzJidHlJMHRKU28rY2NIQndnRUFpd2Rldldlc21qRXlkT1FLbFVJaWdvQ0RFeE1ZaUppVEU2eHFoUm85Q3ZYejlVVjFjM09WbEVLcFZpd1lJRldMVnFGVFp1M0lqeDQ4ZkR3NlB4a2hFQ2djRGtleVdkMk5oWVhMeDRFUXFGd3F6SlVYZDN5OVlEZG5Cd3dMeDU4N0JxMVNyczM3OGZUejc1cE5GMlY2NWN3WlVyVnhvZHk5aXF3ODJiTnh2OExpOWV2SWkzMzM0Ykw3MzBFc2FQSDIvUWR1Yk1tUmc1Y2lSZWUrMDFnK1BMbHk5SGRIUzB3YkhyMTYvanpKa3pNRVlvRk9LUlJ4N1JQejk1OGlRQVlPTEVpZnBqenp6ekRNNmVQWXRkdTNaaDVNaVJpSWlJYVBEbjBtZzBPSDM2ZElQbmRmejkvU0VXaTVHV2xvWjE2OWFoVjY5ZWpiWjNjbkl5ZS9tSWpvakpVYUpPUWlBUXdOL2YzeXhqRlJZV29xcXFDaTR1TG5Cd2NOQWZiODRuaHZ2MjdZTmNMamQ2enRQVEUyUEhqc1d1WGJ2cW5ldlJvd2NHRFJwVTcvaVVLVk13WmNvVWs2OS9KN1ZhYlhKeVZLUFJHTHhKa3N2bFNFNU9obFFxNVFzSEliTlVqcHVGcFVncEtrTktjUmx1RlpicUU2TGwxVXByaDllZ2NCOFBkSGR6UW1TUUR5S0R1bUdncjZlMVF5SWlvZzdLVHVLRTNwNmowZHR6TkFCQXBhbEdkbmtTc3NzU2tWV1dnS3p5UkJSVXBFRUxiWnZIcG9VR1JWVlpLS3JLTXFobkNnRDJFaWU0MkhhRGk5M3RMOXR1Y0xYemdZdXROMXpzdWtFc05NK3lWbW9mOXU3ZGkrenM3RWJiYk51MnJjRnpxYW1wU0UxTmJmQzh0N2MzK3ZYcmgxZGVlUVh4OGZFbXgxVlRVNE1sUzVZMDJjN1IwYkhSK0lENjl5MjZSRzVqU2JibTBDVkhIUndjekxKSzBjN09EZ2tKQ2ZqeHh4L3JuVk1vRkxDMXRVVjZlanJlZlBOTmczTmlzZGhnV2YveTVjdmg2Zm5uZTFtMVdvMlhYMzRaR28zR2FBazFXMXRiMk5uOVdSNUtON05VSXBFWUhOY1JpVVQxamh1YkxacVFrTkRnS3NlNnlkRzh2RHhjdkhnUjNidDNoNWVYbC81M0tSYUxzV0RCQWh3NGNBQkNvZERnZDN4bmNyeTZ1cnJacFExTVdZSFp0MjlmZlBiWlo4MGF0ek5pY3BTb2s1QklKRmk3ZHExWnhscTJiQm1PSFR1RytmUG4xL3ZFY2YzNjliaDE2eGFBMmsySmdOcWxKOHVXTGRPM2VlbWxsL0R6eno4MyttWms2OWF0Um85SFJVVVpUWTYybGZMeWNqeisrT040OHNrbk1YVG9VQUMxU3lDMFdpM0N3OE5iVlIrSTJyK1NxbXBrbHNyMVh4bDFIbWVXeXBGVlZnR2x1bTFueGpTWFZDUkUzMjd1R09EcnFmL3E0KzBHaVloTGFvaUl5RExFUWh0OTNWSWRwVWFCblBLazJtUnAyUTFrbFNXZ3NETGRLZ2xUblVwbEdTcVZaY2dxVHpSNlhpWjExU2RLWFcxOTRHTG5mVHVaV3B0QTVYTDlqbVhWcWxYUWFvMy92UjAvZmh3ZmZmUVJubmppQ1V5Yk5rMS8vT0RCZy9qeXl5L3h3Z3N2NEo1NzdtbDAvRHVUY0tHaG9aREpXajg3V2FsVTR2cjE2MDIyMjdGakIvYnMyWU1WSzFib2wvNmZPblVLZ1BtU293VUZ0ZldHdi96eVMzejU1WmV0SG0vUG5qMG9LeXZENWN1WEcyeGpiR2JvbmI5clB6OC9nMVdGaHc4ZlJtVmxKYVpNbVFLeHVINmFTNkV3ck9WZlUxTzd3YWxTcVRTYTlGV3IxZldPRzV1Uk9uTGtTS09yR3ovNDRBT29WQ3I5ODcxNzkwS3IxZUxXclZzTnJ2WjgvZlhYRFo1TEpCTHMzYnUzWGp1WlRJYkZpeGNiSE5QRmFpelJxeU9YeXlFUUNPcjlqVnA2Vm5CSHdlUW9FVFhMNWN1WGNlblNKWU5qeGNYRk9IYnNtUDU1M2FYM0w3NzRZcVAvU04rcG9kbXZLMWFzd1AvKzk3OW1SdHUwdUxnNFpHWm02aE95YXJVYUdSa1orT3FycjdCNjlXcElKQkljUDM0Y0FKQ1JrYUgvRkZQM2dscFVWRlR2azAyZHFLZ29EQnMyek93eFU4dFVLVlZJTDZtYjZLeVRCTDE5dkZLcGFucWdkc1JHTEVKZmIzY004UFBFUUY4UERQRDF4RjNlYmhDenRoQVJFVm1aUkdpTEFPZCtDSER1cHorbVZDdVFYWjVZbXl3dFQwQjJXU0lLS3pPc21qQ3RxNkttR0JVMXhjZ3NNejRMMEY3aUJFY2JEemphdU1OQjZxWi9YUGZMUWVvR29ZQzMyZTFCWTB2U2RjazJzVmhzY0sraU85N1FqTUxHdlBEQ0M3anJycnNNanVrU2FzWm1IYXBVS3FPSnZLS2lJc3lkTzdmZThTMWJ0cUJ2M3o4L2dNakl5SUJjTHNlaFE0Y3dlZkprSkNVbElTY25CMER0dmcyNmE5NjhlVlBmLytqUm8vWEdkWEJ3d0J0dnZHSDBaOUxOSE8zV3JadlJXSnRMSUJCZzZOQ2gyTFZyRnpRYURYYnYzbzN4NDhmRHljbXBYdHNOR3pZZ09EZ1lJMGVPYkhMYzdkdTNBd0NtVDU5dTlQeWNPWE9NSGwreFlnVldyRmhSNy9pSkV5ZHc0c1NKSnEvcjVlVlZyMmF0UnFOQlJVV0YvcjYydXJwYW4rVHMxNjhmWEZ4YzlHM3o4dktRbUppSTRPRGdldmZCeG1iQUFyVi8xM2RPWUpvK2ZUcEVJaEYrL2ZWWG8zM1VhaldtVHAwS2QzZDNiTnk0c2NtZnF5dml2OXBFMUN6TGxpM1R2OGlucGFYaDJXZWZ4YUJCZy9ET08rL28yOVI5SXpGcTFDZzRPenUzK3JvOWV2U285OExUWE1aZTRJNGRPNFpmZi8xVi8wbW9pNHNMSWlJaXNHdlhMdXphdFFzVEprekF1WFBuQUFBNU9UbjZOeHc2MWRYVjlXclA2RVJHUnJZcVhtcGFxYUlHQlJWVktLeW9Ra0dGb3ZaN1pSVUtLeFMxeHlzVnlDbXJRR2FwSEtXS0dtdUgyeW8yWWhINmRYUEhZSDh2OU92bWdYQmZENFQ3TkY2cmlvaUlxRDJSaUd3UjZCS09RSmR3L2JFYWRSV3l5MnRubG1hWEpTS3JQTEZOTjN4cUR0M00wMXo1elViYjJVdWNEWk9tMHRzSlZSczNnK1NxVU5EOFRWMm9lU29ySy9XSnM3cDBLK0hPbnordlh3MEhBSW1KdGJPS3o1dzVvNTgxV2RmSWtTTk4zbjhnTmpZV24zLytPVWFNR0dGMEdmMFhYM3lCeE1SRXpKczNEMlBHakdsMDQ1enk4bko4ODgwM21EQmhndjdlYXZiczJmanBwNS93M1hmZllkeTRjVGg0OEtDKy9mbno1K3VOa1p5Y2pPVGs1SHJINnlicjZ0Sm9OUHJOZzFhc1dHR3dqTjBjOXU3ZGl5KysrQUlKQ1FsNDlkVlhEYzRWRkJUZ3h4OS9oRWFqd1pvMWF4b3RIeGNYRjRmRXhFVDA3dDBiWVdGaEJ1Y2tFZ2trRWdrZWZ2aGhvOG5HdUxnNHlHUXlrLzZiWm1Sa29LeXN6R0NEcnZMeWNtemR1aFVqUm96UVg3dXdzQkFhalVaLzc3cHo1MDc5NzNIUm9rVVlQSGl3dnYvaHc0ZngzLy8rRi9mY2N3L216WnZYWkF4a09VeU9FblZDeWNuSitQYmJiMDFxMjZ0WEx6ejIyR01tajExM1dibnVzYkdhTE9ZV0ZSVlZyK2JveVpNbmNlN2NPVHp3d0FNSUNnb3lPSGZzMkRGY3VuUUpNMmJNUVBmdTNhSFJhTEJ1M2JwNmNlcHFpZnI2K3VxUExWcTBDQWNPSE1ER2pSdFJVVkVCbFVxRmNlUEc0ZVdYWDlhM0tTd3N4R09QUFladTNicGgxYXBWUnEyc1Evb0FBQ0FBU1VSQlZHUG1FbnpUVlNsVktLOVdRbDVkVS91OXB1YlBaR2RGRllvcUZTaW9VS0Nvc2dyNTh0cmtaM3ZaNWQzY2JNVWloSG01b3Blbks4SzhYTkhieXcwOVBWelJ3NlAxSHpJUUVSRzFOMUtSSFlKY3doRlVKMkdxMUNpUUwwOUZma1VxQ2lyVGtDOVBRWDVGR29xcU1xMFlxZWtxbGFXb1ZKYWFuRVIxa0xyQ1R1SUVPNGtqN0NYT3NCVTczbjVjZTh4TzRxdy9SODFUVVZHQjc3Ly92c0h6MGRIUlJpYzZORFJ6ME52YnUxNGk3Y1VYWDBSbFphWCtmcVNrcEFTclZxM0NvVU9IQU5RbUdSY3NXR0F3azFXaFVDQTlQUjFKU1VsWXRtd1ovUHo4TUhmdVhFeWVQQmt1TGk3NC92dnZEV2FiNnBLYXdjSEIra1NibDVjWG9xS2lzSFhyVnZ6NjY2LzY1T2pLbFNzTjdtMisrT0lMSERwMHlPam1Rd0FNa24xMWxaU1U2RGVhY25WMU5kcW1OYVpNbVlJdFc3Ymc0TUdEbURScEVnWU9IS2cvdDNuelpxaFVLano0NElOTjdxdnh5eSsvQUFCbXpacFY3OXdycjd5Q1YxNTVwY0crcTFhdFFuaDRlTDNObCs1VVVWR0JUWnMyWWRHaVJRWko3R3ZYcm1IOSt2VklTRWpBQng5OEFBREl6ODhIVUxzaXNxcXFDcHMyYldwMDdKYjQ0b3N2REpMaHVySUJEYzJjMVNrc0xLelhadTdjdVhqNDRZZk5IbU5IdytRb1VTZFVXbHBxOU5QQ3p1YjY5ZXZZczJjUFJvMGFWUzg1ZXZYcVZlelpzd2ZEaHc5SDkrN2RJUlFLalNhQmI5MjZoY0RBUUlNM0JhNnVybmo4OGNmUnMyZFB2UC8rK3dCcWs3TjFFNnMyTnJVRit3VUNnY1VUdysxUmViVVNWVXJWN1M4bEtwVXFLSlJxZlhLenZMb0djdjMzR29QRVo2VlNoWktxNnR2UGF6cjhqTTZXa2tuRjZPM2xacEFFN2VYcGlpQlhSMnVIUmtSRVpGVVNvUzE4bmNMZzZ4Ulc3MXl1UEJrRkZXbklyMGhEZmtVcUNpdlRtMHhDdGxmNkpHb3ordGlLWmJjVHFVNndFenZDVHVKVUo0bGErNzJ5cGd4U2tTMGtJaHRJUkxhUWl1eHVmN2VGUlBqbk1SdHg2K3RqdG5jZUhoN1l1WE5udmVQTnJUbTZiOTgrZlAzMTEwYXZFUklTQXFDMjFOaUdEUnV3YTljdVZGWldRaWFUWWVIQ2hYamdnUWNnRm91eGUvZHVYTHAwQ1FNSERzVDA2ZE94WXNVS3hNYkc0c2NmZjhTbFM1ZXdZc1VLYk5pd0FROC8vREFtVHB4b2tCelZMWTJ2bXh3RmFoTmJOalkyc0xHeFFVVkZCUVlNR0lEUTBGQ0QrSFRqTkxkVWdHNUp2Wk9UazFtVzFOOUpJcEhncWFlZXdwdHZ2b25QUHZ0TVg5SXNOemNYdTNmdmhwdWJtOEZ1Nzhha3BxYmkxS2xUOFBMeXdwZ3hZNHkybVRkdm5zSHM0RHZGeHNZYVRTcmVjODg5K1B2Zi80N2ZmdnNOMzN6ekRZcUxpMUZjWEd3d1lTWXlNaEtob2FFNGYvNDg0dUxpMEs5ZlA2U2xwUUVBdW5mdmpyVnIxNkswdEJRU2lRUktwZmsyYmcwTUREU1lnWHJtekJrQU1EaFdsMWFyeGVuVHB5R1JTT3ExcVp0STc4cVlIQ1hxeENJaUl2RFdXMjhaUFJjYkc0dC8vdk9mYlJ4UjZ4dzllbFMvQXlNQS9hNlF2Lzc2SzA2ZVBHblE5dHExYXdCcWx6SG9YaXgwL3Y3M3Z3TUEwdFBUSVpmTDBhTkhqM3JYbWpsekp2YnQyNGU4dkR4MDc5NGQ0ZUhoOWRwWVEyeDJBUW9yRmRCb3RGQnBORkJydFZCcnRGQnJ0ZEJvTkZEZGZxeldhT3ExMGR6Ky91ZXgyamJ5R2lVVUtqV3FhbW9UbnBYNnBHZWR4elVxVktsVUtPdWlpY3pXY0xTUjRpN3Yyc1JuYnk5WGhOMU9odm81TzFnN05DSWlvZzdIMnlFVTNnNmg5WTRYVnFham9ETDk5aXpUVlAyWFN0TzUzcnNvVkJWUXFDcFFYTlg0THV6TllTdDIrRE41S3JLRlZHaHI4RnozV0NxeWcwQWdoQUJDQ0FYQ094NExJQkNJSU1TZmp3VVFHR2wzeDJPQjhIYWYyaTl6YTJnaVEzTnJqalpVL3hHb3JSdTVjZU5HN04rL0gwcWxFaUtSQ0RObnpzU2lSWXYwdFRRM2JkcWtYOWwzOWVwVjlPalJBM2ZkZFJmNjkrK1BEei84RUhGeGNmanV1KzhRR3h1TGp6LytHQnMyYk1BYmI3eWhyMkdxMjZDcFI0OGVCdnMvdUxxNll2SGl4WGowMFVjQjFON0RtRXRSVVJHQTJnMkFkR1VJV3NyUHowKy9xazZoVU9nM3lnb1BEOGVvVWFNd2F0UW9xRlFxcUZRcXJGMjdGa3FsRW84ODhnZ0VBb0Yrc3lGai93MTA5VE5uejU1dHRLNHJBQ3hjdUxEQnhPVFhYMytOYnQyNkdmMjkxZFRVNEtXWFhrSnNiQ3pjM2QzeDJtdXZZZUxFaWZYYUxWaXdBTys5OXg3V3JWdUhqejc2Q0xHeHNRQnFOM3Zhc1dNSFBEdzhNSGp3WUJ3OGVCQS8vdmdqZHUzYXBlK2JsNWNIQVBqdHQ5K1FrSkJnTU83RWlSTXhhdFFvbzNIUG1ERURNMmJNMEQvWDFSeXRXK3F1TGwzTlVTY25wd2JiZEhWTWpoSjFZbzB0ZDlmTmZEU253c0pDWEw5K0hhTkhqemI3MkVLaEVMR3hzZGl6WjArOWMyZlBubTJ3bjY1ZWFGMjY1R2hjWEJ3QW9IZnYza2I3N3QrL0h3RGFWZjJYZit3OWlWTXA1bnN6VEswbkVncmc3K3lBSUZjbkJMazVJZGpWQ2NGdVRnaDBkVVN3cXhQYzdCdmVESUNJaUlqTXc5MCtBTzcyQVFqenFMdDVpeGJ5bW1LVVZHV2p1Q29IeFZYWktGSFVQaTZweWthcEloOWFhS3dXYzN1aFVNbWhVTW10SFliWmJkcTBDU1VsSlViUHBhZW5BNmpkM1QwMzk4KzV1N29rNE5HalI1R1NrcUkvcmx2Vy92dnZ2K3NmUjBaR1l1REFnWkRMNWRpM2J4ODBHZzBtVFpxRXhZc1hvMXUzYmdCcU4xMzY5dHR2c1hYclZvU0ZoV0hldkhuNCtPT1A4ZkxMTCtPNTU1N0R2ZmZlQzZCMm81NFZLMWJnN05teldMMTZOVXBMU3cyV2s4ZkZ4Y0hOemMxbzNjK1ltQmprNU9RZ0lDREFwTTJMVEZWZFhRMEF5TTdPeHQvKzlyZFdqYlZtelJvRUJnWUNBSjU2Nmlsa1pCaldGVDU1OGlRKy9QQkRnMk9mZnZvcFB2MzBVLzN6WjU1NXh1QzhidmQzQURoOStqUW1UNTRNZTN2N2V0ZHViS241MTE5L0RVOVBUNE1Oam5KeWNyQjI3Vm9jT1hJRUVva0U4K2ZQcjFjV29hN1JvMGNqSUNBQU1URXh1SExsQ21KalkvVzFUalVhRFo1ODhrbGN1WElGd0ovM24zZEtTVWt4K0hzRFVLOStLbGtXazZORTFHb3BLU2w0NXBsbmtKaVlDRTlQVDRza1J3VUNBWjU4OGtuODlhOS8xUjlidDI0ZHRtN2RpcmZmZnJ2ZThvRFZxMWRqMTY1ZCtOZS8vb1doUTRjYUhWUDNZdHBRY25UNTh1WDQvdnZ2amRibW9hN0Z6ZDRXUWE2T0NMcWQrQXh5ZGRJLzluZDJnRWhvdkZZVEVSRVJXWk1BRGxJM09FamQ0Ty9jdDk1WmpWYU5Na1VlaWhVNXR4T29meVpPaXhVNXFLZ3BOakltZFJUNzkrK3ZsNFM3MDZWTGx3eG1ZdXFjUDMvZWFKbXlzMmZQNmlkbU9EczdZK0RBZ1FnSkNjRmJiNzJGb0tBZ2d5WEsyZG5aV0w1OE9SSVNFakIyN0ZpODl0cHJzTEd4Z1orZkg5NTg4MDE5TXZTcHA1N1NiOTR6Yk5nd1JFUkVJRGMzRjQ2T3RhV1dpb3VMVVZwYTJ1QTl6WkFoUS9EdmYvOGJhclc2MFUyZG1zdk56UTBSRVJHdEdrUDNPNVRKL2l6aE1IcjBhUDJTL2VZSUNnckM4ZVBIOWM4RkFnRSsvZlJUdlAvKyt6aHo1Z3hlZmZWVmZQcnBwNUJLcFVoTFMydHcwOXc3NWVYbDZldVc1dVRrWU4rK2Zmb1p3UGZlZXk4Y0hSME5abnNDdFRPT0gzamdBUUMxazNqbXo1K1BEei84RUY5KytTV3lzN1BSdjM5L2pCOC9IbkZ4Y1JnM2JwdytPZnJlZSs5aHdJQUIrbkdPSGoyS0ZTdFdZUEhpeFhqb29ZY01ydEhRYk9XR2FzUldWRlJnMHFSSkp2M01WQitUbzBUVUxDVWxKYmh3NFFMT256K1BDeGN1QUtqZFRiQ2dvQUF1TGk3NnFmKzZwUkt0clUralVxbjA0K2crZ2RQUmpTMlZTdXZOa0czc25NN1RUeitOcUtnbytQcjZvckt5L3VZK0RnNE9lUGJaWjFzVlA3VnZkaEl4dWpuYW81dWpETjJjWk9qbWFBOGZKOW50NS9id2NaVEJ4MGtHT3dsZkxvbUlpRG9ib1VBRUZ6c2Z1Tmo1QUs2RDZwMVhhYW9Oa3FYRlZWa28wYzFBcmNwQnRicHpiZzdaV1h6OTlkZjZlNUk3dGJUbWFOMU5qZXJlbDR3WU1VTC9XS1BSWU0rZVBmajIyMjlSV1ZtSitmUG40N0hISHRNbnRicDM3NDZWSzFmaXYvLzlMMDZjT0lIejU4OWo0Y0tGbURsekpteHRiU0VVQ3VIajQ2TWZ6OVhWRmR1M2J6ZW9OWG9uUzB4TzZkZXZuMzZUb1paUUtwVzQ3Nzc3QU5UZVYrbjg1UzkvYWZHWVAvMzBrOEZ6T3pzN3ZQWFdXL2pIUC82Qm1KZ1lyRnk1RXM4Ly96d1NFeE1iM0RUM1RqazVPVWJicXRWcW8vVnFBY0RXMWxhZkhBV0FDUk1tNEljZmZ0QlB2aGt5WkFqczdlM3JiUVoxNTcxcFEyVWNqTkhkRnpkVVBrQXNGdGZid0ZoSHE5Vmk3OTY5alk3ZjFmRnVqNGlhWmVuU3BVaEtTakk0RmhnWWlGZGVlUVZoWVdINlR5c3JLaW9nRUFpTUxtMW9qcnIxWVhUMVpuUjBMeEExTlRYTk9nZEEvK0xUMU82SDI3WnR3K0hEaCtzZDE0MWZVRkNBcDU5K3V0NTVaMmZuVnIyWm9OWnh0SkhDUTJZTFR3ZDdlTXJzYWhPZHQ1T2VQcmVUb04wY1pYQ3hNMzk1Q1NJaUl1b2N4RUliZU1xQzRDa0xNbnErV2wwQmVYVVJ5cXNMSWErNS9iMjZDT1UxaFpCWEY2Szh1Z2p5bWtJb1ZBMXZCa09XMDlBeWFLRGxOVWViU21KZHVIQUJLMWV1UkVwS0NyeTh2UERXVzI5aHlKQWg5ZG81T2pwaTJiSmwyTDkvUDFhdVhJazFhOVpnOCtiTm1EWnRHbWJNbUFFUER3K0Q5alkyTnZxbCtzWlVWMWZqeFJkZk5IcE9WelpnM2JwMTJMWnRXNzN6Q3hZc3NFaHlWYmNKa2xnc3RraEpOeDJKUklJMzMzd1Rqenp5Q0hidjNvMDVjK1pnNHNTSlJ1dUQ2bWcwR3B3N2R3NjdkdTNDMmJObklSUUtNV0hDQk15Wk13ZkJ3Y0hOamtFa0VtSE9uRG40L1BQUEFRRERodzhIQUxQTzVOV1ZPVEEybzNUKy9Qa1FDb1VObG9QVGFyWHc4ZkZwOWIxNVo4YmtLQkUxaTVlWEY3UmFMY2FNR1lPZ29DQzg4ODQ3OFBMeTBoY0xCMnIvOGEyb3FJQzl2WDJEMC81TkpaZlgxajlhdm54NWcyM2VmdnZ0QnMrOTk5NTdSbzl2MmJJRnpzN09UVjYvcEtSRVg1T29MdDJuMEVxbDB1ajU4dkx5SnNjbTB3Z0VnSnVkTGR4bHRuQzN0NE9IekE3dU1sdkQ3L1oyOEpEWndsMVcrMTFzeGpjaVJFUkVSTWJZaUdTd3NaZkIzVDZnMFhZcVRRM0txd3NncnlsR2VYVkJ2U1JxcGJJTVZjb3lWQ25MT1J2VnpFcExTN0ZqeDQ1NngzVXovTTZlUFl1eXNqTDk4UnMzYmdDb1g0czBNVEd4MGV0Y3ZIZ1JtemR2MXErc3UvZmVlL0hFRTA4WUxDYzNadXJVcVlpTWpNUzZkZXV3Yjk4K2JOeTRFWnMzYjBaNGVEaEdqQmlCRVNOR0dNd2liWWhXcXpWNlR3TFVUaFlCYXZlSE1GYUQxVkwzTGJya2FOMVpvem9LaGNKZ1E2SEdSRVpHNHQxMzMyMjBqYk96TSs2Ly8zNXMyclFKdi8zMkd4WXVYR2kwWFVsSkNmYnQyNGZkdTNjakx5OFBFb2tFMDZaTncwTVBQYVN2NTZyN2ZkMUpMQlkzbXV5c213UTNaMUpVUi9kM3F2dWIrdWFiYitwTkF2cnNzOCthSE9lenp6NURTRWdJb3FLaXpCNWpSOGJrS0ZFbkZoOGZqNlZMbHhvOVYvZE5RSE84OGNZYitrOUxHOXExVUM2WFE2UFJHSDBoYkM3ZEMvaTRjZVAwNDUwOGVSSWxKU1dZT25VcVJDSVJpb3VMY2VyVUtiaTd1K3MvcFd1S3FaOWVMbG15QkV1V0xLbDNQRDgvSHdzV0xJQ1BqdzkrK09FSEUzOGE4cERad2NWT0NoZGJHempiMmNCRjkyVmIrMTEzek5YT0Z1NzJ0dnJrSnhFUkVWRkhKUlpLNFdybkMxYzczeWJiYXJVYVZLbHFFNlc2aEdtVnFzNWpaZm1meWRRNnh6dmpoa3JtVUZwYWloOS8vTEhCOCtmT25UTzZnZXVwVTZkdzZ0U3BKc2MvY3VRSU5tM2FoSnMzYitxUE9UbzZJaWNucDltN2dudDZlcUt3c0JBYWpRWXhNVEdJaVluQnFWT244UEhISHpmWjE5Yld0bDVkVEoxUFB2a0UrL2Z2eDBzdnZkVG9iTXB0MjdhWlplbTFvNk1qUHYzMFUvMGtGeWNucDNwdHRGb3ROQm9OWkRLWlFRM091cXFxcW5EcDBpVm9OS1p0bXFhYnJITm5uZG1xcWlxY09YTUd4NDRkUTNSMHRINEZJRkE3MFdYMzd0M1l2WHQzaytPLy92cnJqZjcrRGh3NG9IKzhaY3NXdlBycXEvWGEvT01mL3pCSW5PcCt0clZyMTlhN3AzenNzY2N3ZS9acy9mT2lvaUlBZ0l1TGkvNTZMVTFzUjBaR01qbDZCeVpIaVRxeDB0SlNvNFhFVzZPcFdpakFuNStzK3ZuNXRmcDZ1azlzbjNubUdiaTZ1Z0tvM1MyeXBLUUVUei85Tk96czdLRFJhUERzczg4aUtTa0pZOGVPcmJjNWsxYXJ4YkZqeDNEOStuVTg5ZFJUclk2cE0zSzBrVUFxRXRWK2lZVzN2NHRnSXhKQkloTENSbHozZSsxeHFWZ0VhWjF6ZGhJeEhHMmtjTGF0ay9TOC9lVnNhd09abEM4NVJFUkVSSTBSQ0lTd2w3akFYdUxTN0w1VnQ1T205bElYS05VS0tOVUsxS2dWVUdwdWY2OTdyTTY1ZXNjYTZhdUY4UnFlN1ZWQVFFQzl1cEVuVDU3RVJ4OTlCSTFHMDJETlVRQ1lQWHMyRmkxYUJLQjJodW5PblR2MTl5TTY4Zkh4dUhuekpqdzhQTEJnd1FMczNic1hTVWxKUmpkNU1rVklTQWplZWVjZGJOKytIUWNPSEdqVC9RK0tpb3FRbXByYTZuRjBHMG5wSnVNWVM0N3ErUHI2TnBoRXpzek14S09QUG1yeWRYVkpSNDFHbzArSS92SEhIemg3OXF6QmJORG5uMy9lNURFQjRQcjE2emgwNkZDamJSUUtCZmJ1M1F1aFVBaUpSSUlqUjQ1Z3laSWxjSGQzTjJnWEdCaW8vLzBBdFp0dHBhZW53OHZMUzc4cGw4NmRmYk95c2dCQVgxNWh3NFlOMEdxMTJMNTlPOWF1WFl1SWlBZ3NYYnEwd1kyY3RtelpnaDkrK0FFeW1ReHo1ODQxN1lmdlFuaW5TdFNKUlVSRTRLMjMzbXEwVFVNRm5Wdmo2dFdyQUlDd3NMQldqYU5VS3BHWm1RbVJTS1QvaE13WW9WQ0lsMTkrR2M4OTl4dysrT0FEZlBMSkp3Z01EQVFBUkVkSC8zOTc5eDRUNWIzbmNmd3o0ekNqanRRYlVqeGFCYm01Z2x5V3V0aXdSa3Q3T3ExRmEzV2pqVFd1cVM3Um1JYllOTFpwdGptMTJ5eXJ4WFkxSk5TMGFURlpOUzFtYTRJM3VscTNSN1NMdHdyQnFxZ0JoMW90SjBvVkVSQ1kyVDhJb3lQWDRlSlFudmZySDN3dTg4eVhrZHZ6bWQvdis5TlhYMzJsSzFldVNHcnAvNUtZMkxiaC9oL0Z2ODlOVWUzOVJnMHhtMlUybVRURWJOSVFrMGtXczFsbXMwbERUT1lIKzRaMGRJNkpCWVlBQUFBR21XRUJUMmhZUUVzUU5kVFMreGxjbldseTNaZGJMcm5kTHJuY0xSOWJ0dDF5dVpzZityZkwrN3gySC9QZ1dPN3B0L3EwVHBQSjVEVzRvM1VrNW9nUkkzVG56cDBPZTQ1T25UcFZlWGw1cXErdjE5cTFhelY3OW16Tm5qMjd6ZlZYckZpaFNaTW15ZUZ3S0NBZ1FOOTk5NTBrYWVQR2pZcUtpdXAyblU2blV4a1pHWkphd3E4MWE5Wm8xYXBWSFFaZC9XSDU4dVVkOXF6MFJXdGJ0ZTZFbzMycHVMaFlVa3NidUx5OFBNK0k0ZURnWUwzd3dnczZkdXlZeXN2TE5XL2VQSit1YTdWYXV3eEg4L1B6OWZ2dnY4dmhjTWhpc1dqZnZuM2FzMmRQbThXblZxOWU3VFdRNTlDaFE5cTRjYU5lZnZubExsLzcxblUvbm5xcXBZMUhhMC9kcFV1WDZ2cjE2enA0OEtBKy9QQkRiZGl3d2F1ZHcvMzc5N1YxNjFZVkZCUm8xS2hSeXN6TVZFUkVSUGRmQUlQZzdoZ1loS3hXcTRLRGd6VjI3Tmh1amZUc2E2M3ZsUHJ5QjBGN0xsMjZwT2JtWm9XRmhYWFp1elE4UEZ3WkdSbkt5c3JTVzIrOXBUZmVlRVA3OSsvWHhZc1hKVWtSRVJGNjVaVlhORzNhdEY3VjVHL1R4d2QxZlJJQUFBRFFqeXhtcTc5TDhObWVQWHVVazVPam1KZ1lPUnlPVHFlcnA2V2xhZWJNbWNyTnpkV0ZDeGYwemp2dmFQTGt0Z3R6RFI4K1hHbHBhVzMyRHhzMnpLY1dZKzNkc3ozT1lGUnF1WWUwV3Z2dS83VzZ1bHBTLzRTakZ5NWMwSTRkT3pSdTNEZ05HelpNVHFmVEUyRE9talZMb2FHaHFxNnUxcXhaczVTWW1DaVR5YVNTa2hKSlVsNWVuay9QMVhvLzJaRzdkKy9xNjYrL2x0bHMxckpseTFSWFY2ZDkrL1pwNzk2OVdycDBhWi9kajdjT1FKbzZkV3FiWXhrWkdXcHNiTlRodzRlMWF0VXFaV1JrYU9iTW1Tb3FLbEoyZHJadTNMaWhxS2dvdmZmZWUzMHl1M013SWh3RkJxSFkyRmp0MkxIREw4L3RkRHBWV2xvcWk4V2l1TGk0WGwzcnhJa1RrcVRwMDZkMzYzeUh3NkhhMmxybDVPVG8wMDgvbFNTbHBxWnF3WUlGWGd0R0FRQUFBRENHK3ZwNjVlVGthUC8rL1VwSVNOQ0dEUnRVVkZUVTVlTmVmLzExalI0OVd0bloyVnF6Wm8zUzB0SzBaTW1TTnRPZDBiNnFxaXBKNm5RR1lFL1piTFoyUjNNdVhyellNMENuZFNUdW8zeGRMNks1dWJuVDQ3bTV1YnA5KzdaZWV1a2x6NVQzMk5oWWxaYVc2c0NCQTFxNGNLRlB6OWVlYTlldXllbDB5bTYzS3p3OHZNMXhpOFdpZDk5OVYxRlJVZHEyYlp2ZWYvOTloWWFHcXFLaXdoUGFMbHUyckY5bWpRNFdoS01BMnJoOSs3YWtucTJ5MTdvYVpFcEtTcS9lSlhTNzNUcDgrTENrbHZZQW5YRzVYQ29wS2RIcDA2ZTFjdVZLalIwN1ZsbFpXYXF2cjFkWldaa3FLeXNWRmhibW1Yb0FBQUFBWVBBcktTblI1czJiOWV1dnYyck9uRGxhdjM2OVR5TXk1ODZkcS9Ed2NHM2F0RW5mZnZ1dDl1N2RxOVRVVktXbXBpb2hJYUZmVmlVZkRGd3VsMDZmUGkxSkNnME43ZkM4R3pkdWFOT21UZTBlZTNRbDlvZE5tREJCeTVjdjE1MDdkK1J5dVRSNjlHZ2xKU1YxYTBCTVJ3dFhkYVNnb0tERFVjYm56NTlYZm42KzdIYTdweit0Sk0yZlAxK2xwYVU2ZWZLa1Z6aGFVMVBqV1ZoSmttcHJheVcxZks0UDcyODFmUGh3RFIwNlZBY09ISkRVc3BDU3hkSitqRmRYVnllNzNhNG5uM3hTMTY5ZlYwVkZoYVNXMXlva0pFUjFkWFY5c21EeVlFVTRDaGhZYTkrUzRjT0h5MmF6eVdReTZlelpzNTRwQjBGQmJhZHd1MXd1eng4QlRxZFQwb04rSjFldlh2WDg0SjQ3ZDI2dmF2dmhoeDkwNDhZTkJRVUZLVGs1MmV0WWEwUHRFeWRPNk9USmsvcnh4eDkxNTg0ZDJlMTJyVnk1VXJObnoxWjBkTFMyYk5taVU2ZE82ZU9QUDFaMmRyYWVmdnBwSlNZbUtqSXlVcE1uVCs1MGlrTlZWVlduSzFzMk5EUklhZ21TTjIvZTNPRjVLMWFzNE4xbEFBQUE0REdxcmExVlZsYVdDZ3NMWlRhYmxaNmU3clh5dHkraW82TzFiZHMyN2Q2OVc3dDI3VkpCUVlFS0NncjB3UWNmS0NVbHBkM0hiTnUyemFjZzZ0NjllejJxVFdvWm5OSjZYOWVlMHRKU1NkTEJnd2M5ZlRrZkZSVVY1Vk12enZMeWNsbXRWajN4eEJPeTIrMWVJZkd0VzdmMDVaZGZ5dWwweW13Mkt5a3BxY1ByMU5UVWROblBzejFXcTlVcmpQUkY2K3ZSWGRldVhXdDNmMk5qb3padTNDaVh5NlUxYTlabzNMaHhubU96WnMzU20yKysyZWFlK0tPUFBtcjNXanQzN3RUT25UdmI3Ris1Y3FVY0RvZG5BTkxEMTNPNzNhcXNyRlJ4Y2JHS2lvcDA1c3daTlRZMlNwTGk0K1AxekRQUDZOQ2hRN3A4K2JLeXNyTDB5U2VmS0NJaVF2SHg4UW9QRDllVUtWTVVFaExpbHpaOEF4SGhLR0JnZVhsNSt2Nzc3OXM5RmhnWXFQajQrRGI3OC9QejlkbG5uOGxtczNuZTZZcUtpcExMNWRMbXpadlYyTmlvNmRPbjkyclJJNWZMcGM4Ly8xeFN5N3R1ai82eWJmMEYxZnJMeFd3Mkt5RWhRYzgrKzZ6bnZKQ1FFR1ZtWnFxa3BFVGZmUE9OVHA0OHFhTkhqK3JvMGFNeW1Vekt5c3JxZE5wL1RVMk5EaDQ4MkdXdDkrN2Q2L1M4aFFzWEVvNENBQUFBajFGcllCY2FHcXEzMzM2NzF3dkZXaXdXdmZiYWE1bzNiNTcyN3QycmUvZnVkUmlNU2cvNlF6NE9aODZjMGZIang3czhyN2k0dU1OdzlPN2R1ejZGbzl1M2I5ZXhZOGM4MnphYlRWYXJWWTJOamFxdnIvZnNYN0JnUWFmVDZxZE1tYUxNek14MmovMzIyMjgrcnl6ZkhldldyZXVUNndRRUJDZzZPbG9USjA2VXcrSHdPbWF4V0RSLy92dzJqMGxLU3RLWU1XTzYvUnhoWVdINjRvc3ZWRjlmcjJuVHBpaytQbDdidDIvWHVYUG5kUG55WmRYVTFIak9IVFZxbE9iTW1hTVhYM3pSTS9WKzBhSkZPbmZ1bkk0Y09hTEN3a0tWbFpXcHJLek02em1TazVNN0RHMk5oSEFVTUxEdzhIQWRPWEpFYnJmYnMyL28wS0VLRHc5WGVucTZBZ01EMnp3bUxDeE1UVTFOYW1wcWt0MXVWM0p5c2w1OTlWWGR2MzlmbzBhTlVrQkFnTmF0VzlmbEFrcWRNWnZOU2t0TDAvNzkrN1ZvMFNLdlkyNjNXMWFyVlEwTkRVcE1UTlNjT1hPVWtwS2lrU05IdG51dHVMZzR4Y1hGcWJxNldvV0ZoVHA3OXF6Q3dzSzY3SWM2YWRJazVlYm05dmh6YUJVY0hOenJhd0FBQUFEd3pmcjE2MlUybS90MFlTTzczYTRsUzVaMGVWNW1acVlpSXlPN2ZkM0t5c29laDNZWkdSbEtUMC92MFdOYitUcDZNRG82V2tWRlJXcHFhcExVTXF1dWRXYWR4V0xSNU1tVDlmenp6M2ZZYjlOa01pazRPRmpCd2NFZGhvVk5UVTBhUDM1OG53ODAyYnAxcTAvbkZ4VVZkYmlleDdwMTYzd2E5YnQ0OFdLdjFlcTdJeWdvU01lT0hkUGF0V3NsdGR3ci8vVFRUektiellxTWpGUlNVcEptekppaDJOallkdHM4eE1URUtDWW1SbXZYcmxWRlJZVktTa3IwODg4L3E3eThYTC84OGt1YisyMmpNcmtmVGtVQVBIWmozLy9NYS92bXY2MzJVeVhkNTNLNUpMWHRTZXAydTNYKy9QaytXeEhlNlhScTBxUkpiZmFYbHBZcU1EQ3czUlVqQjVzLzR0Y0hBQUFBMEJNYkRqL250ZjJYNXc3N3FSSjBsOHZsVW5OenM1cWJtMlV5bVdTejJmeGQwcUJ6OCtaTlQwamMwTkNnUzVjdUtUSXlzdGV2OWNNdDgzcGpNSHpmTW5JVWdNODYrZ0ZxTXBuNkxCaVYxRzR3S3JXcy9nY0FBQUFBOEMrejJkem5JM1RoN2VIUnN6YWJyYy91aDFsUTdBRmVDUUFBQUFBQUFBQ0dSRGdLQUFBQUFBQUF3SkFJUndFQUFBQUFBQUFZRXVFb0FBQUFBQUFBQUVNaUhBVUFBQUFBQUFCZ1NJU2pBQUFBQUFBQUFBeUpjQlFBQUFBQUFBQ0FJUkdPQWdBQUFBQUFBREFrd2xFQUFBQUFBQUFBaGtRNENnQUFBQUFBQU1DUUNFY0JBQUFBQUFBQUdCTGhLQUFBQUFBQUFBQkRJaHdGQUFBQUFBQUFZRWlFb3dBQUFBQUFBQUFNaVhBVUFBQUFBQUFBZ0NFUmpnSUFBQUFBQUFBd0pNSlJ3TTlpUThaNmJWKzVlZHRQbFdDZ2VmUnJJVzU4a0o4cUFRQUFBUHBmeUlod3IrMWI5Mzd4VXlVQXV1UFI3OUh4Z1pGK3FxUjNDRWNCUDR2N2szZmd0YWYwaXA4cXdVRHo2TmRDM0ovRytha1NBQUFBb1ArRkJFWjRiWityK2w4L1ZRS2dPeDc5SGlVY0JkQWovendqeG10N3kxL1BLT2Q0aVM1V1ZmdXBJdmpieGFwcVpSY1dhOHRmejNqdFh6RmptcDhxQWdBQUFQcmYweFBuZVcwWFZ1elMvemwzNjIrMVYvMVVFWUQyL0szMnFvNWYvVWFGRmJ1ODlpZE5TUE5UUmIxamNydmRibjhYQVJqZDIvbEg5ZFdKYy80dUF3UFl2OHlNMVgrOC9JLytMZ01BQUFEb1Yvc3UvS2RPWGN2M2R4a0FmUFFQRXhmb3BlZzMvVjFHanpCeUZCZ0EvdkxDVEUwWU9jTGZaV0NBbWpCeWhQNzF6OG4rTGdNQUFBRG9kMytPVE5kSVc3Qy95d0RnZzVHMllEMFhzY3JmWmZRWUkwZUJBZUwzdWdhdDNuMVkvMVBtOUhjcEdFQWMwWk9WODAvUGFlUlFxNzlMQVFBQUFCNkwrcVlhL1hkcHBpN2RMUEozS1FDNkVCWDBqRjZOZVZkRExYL2NBVitFbzhBQTgxK25MK2pJNVVxZHI3cEYzMUdEbWhvOFJuLzM1QmlsUmp5bHBYOGY3ZTl5QUFBQUFMLzQ2ZGNEdW5McmxLcnVsdE4zRkJoQWd1MmhDaDRScHZDeE01UXczdUh2Y25xTmNCUUFBQUFBQUFDQUlkRnpGQUFBQUFBQUFJQWhFWTRDQUFBQUFBQUFNQ1RDVVFBQUFBQUFBQUNHUkRnS0FBQUFBQUFBd0pBSVJ3RUFBQUFBQUFBWUV1RW9BQUFBQUFBQUFFTWlIQVVBQUFBQUFBQmdTSVNqQUFBQUFBQUFBQXlKY0JRQUFBQUFBQUNBSVJHT0FnQUFBQUFBQURBa3dsRUFBQUFBQUFBQWhrUTRDZ0FBQUFBQUFNQ1FGdDNTMEFBQUFXVkpSRUZVQ0VjQkFBQUFBQUFBR0JMaEtBQUFBQUFBQUFCRElod0ZBQUFBQUFBQVlFaUVvd0FBQUFBQUFBQU1pWEFVQUFBQUFBQUFnQ0VSamdJQUFBQUFBQUF3Sk1KUkFBQUFBQUFBQUlaRU9Bb0FBQUFBQUFEQWtBaEhBUUFBQUFBQUFCZ1M0U2dBQUFBQUFBQUFReUljQlFBQUFBQUFBR0JJaEtNQUFBQUFBQUFBRElsd0ZBQUFBQUFBQUlBaEVZNENBQUFBQUFBQU1DVENVUUFBQUFBQUFBQ0dSRGdLQUFBQUFBQUF3SkFJUndFQUFBQUFBQUFZRXVFb0FBQUFBQUFBQUVNaUhBVUFBQUFBQUFCZ1NJU2pBQUFBQUFBQUFBeUpjQlFBQUFBQUFBQ0FJUkdPQWdBQUFBQUFBREFrd2xFQUFBQUFBQUFBaGtRNENnQUFBQUFBQU1DUUNFY0JBQUFBQUFBQUdCTGhLQUFBQUFBQUFBQkRJaHdGQUFBQUFBQUFZRWlFb3dBQUFBQUFBQUFNaVhBVUFBQUFBQUFBZ0NFUmpnSUFBQUFBQUFBd0pNSlJBQUFBQUFBQUFJWkVPQW9BQUFBQUFBREFrQWhIQVFBQUFBQUFBQmpTL3dPTjQxbS9jZ0ZOYndBQUFBQkpSVTVFcmtKZ2dnPT0iLAoJIlRoZW1lIiA6ICIiLAoJIlR5cGUiIDogIm1pbmQiLAoJIlZlcnNpb24iIDogIiIKfQo="/>
    </extobj>
  </extobjs>
</s:customData>
</file>

<file path=customXml/itemProps69.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7448</Words>
  <Application>WPS 演示</Application>
  <PresentationFormat>宽屏</PresentationFormat>
  <Paragraphs>341</Paragraphs>
  <Slides>42</Slides>
  <Notes>27</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42</vt:i4>
      </vt:variant>
    </vt:vector>
  </HeadingPairs>
  <TitlesOfParts>
    <vt:vector size="62" baseType="lpstr">
      <vt:lpstr>Arial</vt:lpstr>
      <vt:lpstr>宋体</vt:lpstr>
      <vt:lpstr>Wingdings</vt:lpstr>
      <vt:lpstr>Century Gothic</vt:lpstr>
      <vt:lpstr>微软雅黑</vt:lpstr>
      <vt:lpstr>微软雅黑 Light</vt:lpstr>
      <vt:lpstr>Arial</vt:lpstr>
      <vt:lpstr>Wingdings</vt:lpstr>
      <vt:lpstr>Times New Roman</vt:lpstr>
      <vt:lpstr>Arial Unicode MS</vt:lpstr>
      <vt:lpstr>等线</vt:lpstr>
      <vt:lpstr>Segoe UI</vt:lpstr>
      <vt:lpstr>pf1-ffc00000000</vt:lpstr>
      <vt:lpstr>Segoe Print</vt:lpstr>
      <vt:lpstr>pf2-ffc00000000</vt:lpstr>
      <vt:lpstr>pf3-ffc00000000</vt:lpstr>
      <vt:lpstr>黑体</vt:lpstr>
      <vt:lpstr>WPS-Bullets</vt:lpstr>
      <vt:lpstr>Calibri</vt:lpstr>
      <vt:lpstr>内页​​</vt:lpstr>
      <vt:lpstr>PowerPoint 演示文稿</vt:lpstr>
      <vt:lpstr>PowerPoint 演示文稿</vt:lpstr>
      <vt:lpstr>PowerPoint 演示文稿</vt:lpstr>
      <vt:lpstr>1.1 什么是网络拥塞？</vt:lpstr>
      <vt:lpstr>1.2 网络拥塞控制</vt:lpstr>
      <vt:lpstr>1.3 TCP拥塞控制的四种算法</vt:lpstr>
      <vt:lpstr>1.4 典型的网络拥塞控制算法</vt:lpstr>
      <vt:lpstr>1.4 典型的网络拥塞控制算法</vt:lpstr>
      <vt:lpstr>1.4 典型的网络拥塞控制算法</vt:lpstr>
      <vt:lpstr>1.4 典型的网络拥塞控制算法</vt:lpstr>
      <vt:lpstr>1.4 典型的网络拥塞控制算法</vt:lpstr>
      <vt:lpstr>PowerPoint 演示文稿</vt:lpstr>
      <vt:lpstr>2.1 TCPF的弊端以及如何替换</vt:lpstr>
      <vt:lpstr>2.1 TCPF的弊端以及如何替换</vt:lpstr>
      <vt:lpstr>2.2 RCS框架的提出背景</vt:lpstr>
      <vt:lpstr>2.3 建立RCS的三个关键问题</vt:lpstr>
      <vt:lpstr>2.3 建立RCS的三个关键问题</vt:lpstr>
      <vt:lpstr>2.3 建立RCS的三个关键问题</vt:lpstr>
      <vt:lpstr>2.4 实现CCAI的三个重要原则</vt:lpstr>
      <vt:lpstr>2.4 实现CCAI的三个重要原则</vt:lpstr>
      <vt:lpstr>2.4 实现CCAI的三个重要原则</vt:lpstr>
      <vt:lpstr>2.4 实现CCAI的三个重要原则</vt:lpstr>
      <vt:lpstr>2.5 RCS模型最终建立</vt:lpstr>
      <vt:lpstr>PowerPoint 演示文稿</vt:lpstr>
      <vt:lpstr>3.1 RCS框架的实现策略</vt:lpstr>
      <vt:lpstr>3.1 RCS框架的实现策略</vt:lpstr>
      <vt:lpstr>3.1 RCS框架的实现策略</vt:lpstr>
      <vt:lpstr>3.1 RCS框架的实现策略</vt:lpstr>
      <vt:lpstr>3.1 RCS框架的实现策略</vt:lpstr>
      <vt:lpstr>3.1 RCS框架的实现策略</vt:lpstr>
      <vt:lpstr>3.1 RCS框架的实现策略</vt:lpstr>
      <vt:lpstr>3.1 RCS框架的实现策略</vt:lpstr>
      <vt:lpstr>3.1 RCS框架的实现策略</vt:lpstr>
      <vt:lpstr>3.1 RCS框架的实现策略</vt:lpstr>
      <vt:lpstr>3.1 RCS框架的实现策略</vt:lpstr>
      <vt:lpstr>PowerPoint 演示文稿</vt:lpstr>
      <vt:lpstr>4.1 实验实施与总结</vt:lpstr>
      <vt:lpstr>4.1 实验实施与总结</vt:lpstr>
      <vt:lpstr>4.1 实验实施与总结</vt:lpstr>
      <vt:lpstr>4.1 实验实施与总结</vt:lpstr>
      <vt:lpstr>4.1 实验实施与总结</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赞 王</dc:creator>
  <cp:lastModifiedBy>罗灵</cp:lastModifiedBy>
  <cp:revision>1085</cp:revision>
  <dcterms:created xsi:type="dcterms:W3CDTF">2023-08-16T05:46:00Z</dcterms:created>
  <dcterms:modified xsi:type="dcterms:W3CDTF">2024-10-30T12:05:55Z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00E6A40EF1D04F018AFD3A199FF8FC7C_13</vt:lpwstr>
  </property>
  <property fmtid="{D5CDD505-2E9C-101B-9397-08002B2CF9AE}" pid="3" name="KSOProductBuildVer">
    <vt:lpwstr>2052-12.1.0.18608</vt:lpwstr>
  </property>
</Properties>
</file>