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5"/>
  </p:notesMasterIdLst>
  <p:handoutMasterIdLst>
    <p:handoutMasterId r:id="rId30"/>
  </p:handoutMasterIdLst>
  <p:sldIdLst>
    <p:sldId id="256" r:id="rId3"/>
    <p:sldId id="321" r:id="rId4"/>
    <p:sldId id="322" r:id="rId6"/>
    <p:sldId id="358" r:id="rId7"/>
    <p:sldId id="349" r:id="rId8"/>
    <p:sldId id="350" r:id="rId9"/>
    <p:sldId id="351" r:id="rId10"/>
    <p:sldId id="352" r:id="rId11"/>
    <p:sldId id="353" r:id="rId12"/>
    <p:sldId id="359" r:id="rId13"/>
    <p:sldId id="361" r:id="rId14"/>
    <p:sldId id="360" r:id="rId15"/>
    <p:sldId id="355" r:id="rId16"/>
    <p:sldId id="362" r:id="rId17"/>
    <p:sldId id="363" r:id="rId18"/>
    <p:sldId id="379" r:id="rId19"/>
    <p:sldId id="380" r:id="rId20"/>
    <p:sldId id="354" r:id="rId21"/>
    <p:sldId id="364" r:id="rId22"/>
    <p:sldId id="365" r:id="rId23"/>
    <p:sldId id="366" r:id="rId24"/>
    <p:sldId id="367" r:id="rId25"/>
    <p:sldId id="368" r:id="rId26"/>
    <p:sldId id="329" r:id="rId27"/>
    <p:sldId id="357" r:id="rId28"/>
    <p:sldId id="328" r:id="rId29"/>
  </p:sldIdLst>
  <p:sldSz cx="9144000" cy="6858000" type="screen4x3"/>
  <p:notesSz cx="7099300" cy="1023429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008080"/>
    <a:srgbClr val="008000"/>
    <a:srgbClr val="339933"/>
    <a:srgbClr val="006666"/>
    <a:srgbClr val="3399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494" autoAdjust="0"/>
  </p:normalViewPr>
  <p:slideViewPr>
    <p:cSldViewPr>
      <p:cViewPr varScale="1">
        <p:scale>
          <a:sx n="87" d="100"/>
          <a:sy n="87" d="100"/>
        </p:scale>
        <p:origin x="133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5" d="100"/>
          <a:sy n="65" d="100"/>
        </p:scale>
        <p:origin x="-2874" y="-102"/>
      </p:cViewPr>
      <p:guideLst>
        <p:guide orient="horz" pos="3223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/>
          <a:lstStyle>
            <a:lvl1pPr defTabSz="990600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/>
          <a:lstStyle>
            <a:lvl1pPr algn="r" defTabSz="990600">
              <a:defRPr sz="13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80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/>
          <a:lstStyle>
            <a:lvl1pPr defTabSz="990600">
              <a:defRPr sz="13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80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/>
          <a:lstStyle>
            <a:lvl1pPr algn="r" defTabSz="990600">
              <a:defRPr sz="1300"/>
            </a:lvl1pPr>
          </a:lstStyle>
          <a:p>
            <a:pPr>
              <a:defRPr/>
            </a:pPr>
            <a:fld id="{6C94CD3F-BC40-49E1-B6B8-E1A76E047675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/>
          <a:lstStyle>
            <a:lvl1pPr defTabSz="990600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/>
          <a:lstStyle>
            <a:lvl1pPr algn="r" defTabSz="990600">
              <a:defRPr sz="13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8350"/>
            <a:ext cx="51181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/>
          <a:lstStyle>
            <a:lvl1pPr defTabSz="990600">
              <a:defRPr sz="13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/>
          <a:lstStyle>
            <a:lvl1pPr algn="r" defTabSz="990600">
              <a:defRPr sz="1300"/>
            </a:lvl1pPr>
          </a:lstStyle>
          <a:p>
            <a:pPr>
              <a:defRPr/>
            </a:pPr>
            <a:fld id="{17148E70-F631-4132-BD22-94B9F5668B9A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空指针异常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148E70-F631-4132-BD22-94B9F5668B9A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2253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2253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B14538B-FAC6-4739-8E91-A2627A8E04AA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角三角形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标题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7" name="副标题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135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/>
              <a:t>单击此处编辑母版副标题样式</a:t>
            </a:r>
            <a:endParaRPr kumimoji="0" lang="en-US"/>
          </a:p>
        </p:txBody>
      </p:sp>
      <p:grpSp>
        <p:nvGrpSpPr>
          <p:cNvPr id="2" name="组合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任意多边形 6"/>
            <p:cNvSpPr/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任意多边形 7"/>
            <p:cNvSpPr/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任意多边形 10"/>
            <p:cNvSpPr/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日期占位符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19" name="页脚占位符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7" name="灯片编号占位符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86AB41F-CAC1-4232-8954-A49D2EE7F6D8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 eaLnBrk="1" latinLnBrk="0" hangingPunct="1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eaLnBrk="1" latinLnBrk="0" hangingPunct="1"/>
            <a:r>
              <a:rPr lang="zh-CN" altLang="en-US" dirty="0"/>
              <a:t>第二级</a:t>
            </a:r>
            <a:endParaRPr lang="zh-CN" altLang="en-US" dirty="0"/>
          </a:p>
          <a:p>
            <a:pPr lvl="2" eaLnBrk="1" latinLnBrk="0" hangingPunct="1"/>
            <a:r>
              <a:rPr lang="zh-CN" altLang="en-US" dirty="0"/>
              <a:t>第三级</a:t>
            </a:r>
            <a:endParaRPr lang="zh-CN" altLang="en-US" dirty="0"/>
          </a:p>
          <a:p>
            <a:pPr lvl="3" eaLnBrk="1" latinLnBrk="0" hangingPunct="1"/>
            <a:r>
              <a:rPr lang="zh-CN" altLang="en-US" dirty="0"/>
              <a:t>第四级</a:t>
            </a:r>
            <a:endParaRPr lang="zh-CN" altLang="en-US" dirty="0"/>
          </a:p>
          <a:p>
            <a:pPr lvl="4" eaLnBrk="1" latinLnBrk="0" hangingPunct="1"/>
            <a:r>
              <a:rPr lang="zh-CN" altLang="en-US" dirty="0"/>
              <a:t>第五级</a:t>
            </a:r>
            <a:endParaRPr kumimoji="0"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444208" y="6407944"/>
            <a:ext cx="1920240" cy="365760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67944" y="6407944"/>
            <a:ext cx="2350681" cy="365125"/>
          </a:xfrm>
        </p:spPr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388424" y="6407944"/>
            <a:ext cx="624608" cy="365125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  <a:endParaRPr kumimoji="0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28B54E-638A-43B5-A513-198B0E677B9C}" type="slidenum">
              <a:rPr lang="zh-CN" altLang="en-US" smtClean="0"/>
            </a:fld>
            <a:endParaRPr lang="en-US" altLang="zh-CN"/>
          </a:p>
        </p:txBody>
      </p:sp>
      <p:sp>
        <p:nvSpPr>
          <p:cNvPr id="7" name="燕尾形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燕尾形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A47A10-A01A-4A14-B7DD-5E6C1A8D811F}" type="slidenum">
              <a:rPr lang="zh-CN" altLang="en-US" smtClean="0"/>
            </a:fld>
            <a:endParaRPr lang="en-US" altLang="zh-CN"/>
          </a:p>
        </p:txBody>
      </p:sp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比较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  <a:endParaRPr kumimoji="0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  <a:endParaRPr kumimoji="0"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5513BD-4EBF-4D21-8E12-87C82F04830C}" type="slidenum">
              <a:rPr lang="zh-CN" altLang="en-US" smtClean="0"/>
            </a:fld>
            <a:endParaRPr lang="en-US" altLang="zh-C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B70980-5545-4AFA-8E96-1F6CCA885F37}" type="slidenum">
              <a:rPr lang="zh-CN" altLang="en-US" smtClean="0"/>
            </a:fld>
            <a:endParaRPr lang="en-US" altLang="zh-CN"/>
          </a:p>
        </p:txBody>
      </p:sp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66BB1B-2BFC-4917-A546-A4D7964A247C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内容与标题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  <a:endParaRPr kumimoji="0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FB854B-7C2E-4EF4-AE6C-AF460FD40CAC}" type="slidenum">
              <a:rPr lang="zh-CN" altLang="en-US" smtClean="0"/>
            </a:fld>
            <a:endParaRPr lang="en-US" altLang="zh-C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图片与标题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415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  <a:endParaRPr kumimoji="0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CN" altLang="en-US"/>
              <a:t>单击图标添加图片</a:t>
            </a:r>
            <a:endParaRPr kumimoji="0" 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0C70BB9A-EF78-4561-9906-351FC1ADE333}" type="slidenum">
              <a:rPr lang="zh-CN" altLang="en-US" smtClean="0"/>
            </a:fld>
            <a:endParaRPr lang="en-US" altLang="zh-CN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8" name="任意多边形 7"/>
          <p:cNvSpPr/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任意多边形 8"/>
          <p:cNvSpPr/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直角三角形 9"/>
          <p:cNvSpPr/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直接连接符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燕尾形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燕尾形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04C1B9-72EB-4D4B-9EFF-953D3E22A819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91342D-27E1-4DB2-A7A6-17CABCE8E066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任意多边形 12"/>
          <p:cNvSpPr/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任意多边形 11"/>
          <p:cNvSpPr/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直角三角形 13"/>
          <p:cNvSpPr/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直接连接符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标题占位符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0" name="文本占位符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CN" altLang="en-US"/>
              <a:t>单击此处编辑母版文本样式</a:t>
            </a:r>
            <a:endParaRPr kumimoji="0" lang="zh-CN" altLang="en-US"/>
          </a:p>
          <a:p>
            <a:pPr lvl="1" eaLnBrk="1" latinLnBrk="0" hangingPunct="1"/>
            <a:r>
              <a:rPr kumimoji="0" lang="zh-CN" altLang="en-US"/>
              <a:t>第二级</a:t>
            </a:r>
            <a:endParaRPr kumimoji="0" lang="zh-CN" altLang="en-US"/>
          </a:p>
          <a:p>
            <a:pPr lvl="2" eaLnBrk="1" latinLnBrk="0" hangingPunct="1"/>
            <a:r>
              <a:rPr kumimoji="0" lang="zh-CN" altLang="en-US"/>
              <a:t>第三级</a:t>
            </a:r>
            <a:endParaRPr kumimoji="0" lang="zh-CN" altLang="en-US"/>
          </a:p>
          <a:p>
            <a:pPr lvl="3" eaLnBrk="1" latinLnBrk="0" hangingPunct="1"/>
            <a:r>
              <a:rPr kumimoji="0" lang="zh-CN" altLang="en-US"/>
              <a:t>第四级</a:t>
            </a:r>
            <a:endParaRPr kumimoji="0" lang="zh-CN" altLang="en-US"/>
          </a:p>
          <a:p>
            <a:pPr lvl="4" eaLnBrk="1" latinLnBrk="0" hangingPunct="1"/>
            <a:r>
              <a:rPr kumimoji="0" lang="zh-CN" altLang="en-US"/>
              <a:t>第五级</a:t>
            </a:r>
            <a:endParaRPr kumimoji="0" lang="en-US"/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22" name="页脚占位符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65F0B0DD-52FB-4A53-B2C2-7CDC1F2E492C}" type="slidenum">
              <a:rPr lang="zh-CN" altLang="en-US" smtClean="0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65760" indent="-255905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 panose="05040102010807070707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665" indent="-228600" algn="l" rtl="0" eaLnBrk="1" latinLnBrk="0" hangingPunct="1">
        <a:spcBef>
          <a:spcPts val="325"/>
        </a:spcBef>
        <a:buClr>
          <a:schemeClr val="accent1"/>
        </a:buClr>
        <a:buFont typeface="Verdana" panose="020B0604030504040204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790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 panose="05020102010507070707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 panose="05020102010507070707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 panose="05020102010507070707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9.png"/><Relationship Id="rId2" Type="http://schemas.openxmlformats.org/officeDocument/2006/relationships/image" Target="../media/image17.png"/><Relationship Id="rId1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55" y="1034698"/>
            <a:ext cx="7772400" cy="1728192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3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软件工程课程实践汇报</a:t>
            </a:r>
            <a:br>
              <a:rPr lang="en-US" altLang="zh-CN" sz="3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 sz="3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</a:t>
            </a:r>
            <a:r>
              <a:rPr lang="zh-CN" altLang="en-US" sz="3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源软件代码注释、分析和维护</a:t>
            </a:r>
            <a:endParaRPr lang="zh-CN" altLang="en-US" sz="32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84324" y="3429000"/>
            <a:ext cx="6121400" cy="1584176"/>
          </a:xfrm>
          <a:noFill/>
        </p:spPr>
        <p:txBody>
          <a:bodyPr>
            <a:normAutofit/>
          </a:bodyPr>
          <a:lstStyle/>
          <a:p>
            <a:pPr algn="ctr" eaLnBrk="1" hangingPunct="1">
              <a:lnSpc>
                <a:spcPct val="120000"/>
              </a:lnSpc>
            </a:pP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成员：吴子吉 方群天</a:t>
            </a:r>
            <a:endParaRPr lang="zh-CN" altLang="en-US" sz="2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algn="ctr" eaLnBrk="1" hangingPunct="1">
              <a:lnSpc>
                <a:spcPct val="120000"/>
              </a:lnSpc>
            </a:pP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日期：</a:t>
            </a: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2019.11.4</a:t>
            </a:r>
            <a:endParaRPr lang="en-US" altLang="zh-CN" sz="2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开源代码注释</a:t>
            </a:r>
            <a:endParaRPr lang="en-US" altLang="zh-CN" dirty="0"/>
          </a:p>
          <a:p>
            <a:r>
              <a:rPr lang="zh-CN" altLang="en-US" dirty="0">
                <a:sym typeface="+mn-ea"/>
              </a:rPr>
              <a:t>开源代码维护</a:t>
            </a:r>
            <a:endParaRPr lang="zh-CN" altLang="en-US" dirty="0">
              <a:sym typeface="+mn-ea"/>
            </a:endParaRPr>
          </a:p>
          <a:p>
            <a:r>
              <a:rPr lang="zh-CN" altLang="en-US" dirty="0">
                <a:sym typeface="+mn-ea"/>
              </a:rPr>
              <a:t>运行演示软件</a:t>
            </a:r>
            <a:endParaRPr lang="zh-CN" altLang="en-US" dirty="0">
              <a:sym typeface="+mn-ea"/>
            </a:endParaRPr>
          </a:p>
          <a:p>
            <a:r>
              <a:rPr lang="zh-CN" altLang="en-US" dirty="0"/>
              <a:t>实践感受与收获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717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汇报内容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开源代码注释</a:t>
            </a:r>
            <a:endParaRPr lang="zh-CN" altLang="en-US" dirty="0"/>
          </a:p>
        </p:txBody>
      </p:sp>
      <p:graphicFrame>
        <p:nvGraphicFramePr>
          <p:cNvPr id="2" name="表格 1"/>
          <p:cNvGraphicFramePr/>
          <p:nvPr>
            <p:custDataLst>
              <p:tags r:id="rId1"/>
            </p:custDataLst>
          </p:nvPr>
        </p:nvGraphicFramePr>
        <p:xfrm>
          <a:off x="107504" y="1691640"/>
          <a:ext cx="8856984" cy="432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5055"/>
                <a:gridCol w="3895505"/>
                <a:gridCol w="1888442"/>
                <a:gridCol w="1038144"/>
                <a:gridCol w="889838"/>
              </a:tblGrid>
              <a:tr h="616585">
                <a:tc grid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800" b="1" dirty="0">
                          <a:solidFill>
                            <a:srgbClr val="C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注释的类目录</a:t>
                      </a:r>
                      <a:endParaRPr lang="zh-CN" altLang="en-US" sz="1800" b="1" dirty="0">
                        <a:solidFill>
                          <a:srgbClr val="C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12700" marR="12700" marT="127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800" b="1" dirty="0">
                          <a:solidFill>
                            <a:srgbClr val="C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关键语句</a:t>
                      </a:r>
                      <a:r>
                        <a:rPr lang="zh-CN" altLang="en-US" sz="1800" b="1" dirty="0">
                          <a:solidFill>
                            <a:srgbClr val="C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与</a:t>
                      </a:r>
                      <a:r>
                        <a:rPr lang="zh-CN" altLang="zh-CN" sz="1800" b="1" dirty="0">
                          <a:solidFill>
                            <a:srgbClr val="C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代码块</a:t>
                      </a:r>
                      <a:r>
                        <a:rPr lang="zh-CN" sz="1800" b="1" dirty="0">
                          <a:solidFill>
                            <a:srgbClr val="C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注释的数量</a:t>
                      </a:r>
                      <a:endParaRPr lang="zh-CN" altLang="en-US" sz="1800" b="1" dirty="0">
                        <a:solidFill>
                          <a:srgbClr val="C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800" b="1">
                          <a:solidFill>
                            <a:srgbClr val="C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类方法注释的数量</a:t>
                      </a:r>
                      <a:endParaRPr lang="zh-CN" altLang="en-US" sz="1800" b="1">
                        <a:solidFill>
                          <a:srgbClr val="C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800" b="1">
                          <a:solidFill>
                            <a:srgbClr val="C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类注释的数量</a:t>
                      </a:r>
                      <a:endParaRPr lang="zh-CN" altLang="en-US" sz="1800" b="1">
                        <a:solidFill>
                          <a:srgbClr val="C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550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data\</a:t>
                      </a:r>
                      <a:endParaRPr lang="en-US" sz="2000" b="1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Contact.java</a:t>
                      </a:r>
                      <a:endParaRPr lang="en-US" sz="2000" b="1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2000" b="1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550">
                <a:tc vMerge="1">
                  <a:tcPr marL="7620" marR="7620" marT="762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Notes.java</a:t>
                      </a:r>
                      <a:endParaRPr lang="en-US" sz="2000" b="1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21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</a:t>
                      </a:r>
                      <a:endParaRPr lang="en-US" altLang="zh-CN" sz="2000" b="1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550">
                <a:tc vMerge="1">
                  <a:tcPr marL="7620" marR="7620" marT="762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NotesDatabaseHelper.java</a:t>
                      </a:r>
                      <a:endParaRPr lang="en-US" sz="2000" b="1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28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2000" b="1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550">
                <a:tc vMerge="1">
                  <a:tcPr marL="7620" marR="7620" marT="762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NotesProvider.java</a:t>
                      </a:r>
                      <a:endParaRPr lang="en-US" sz="2000" b="1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61</a:t>
                      </a:r>
                      <a:endParaRPr lang="en-US" altLang="zh-CN" sz="2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2000" b="1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45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model\</a:t>
                      </a:r>
                      <a:endParaRPr lang="en-US" sz="2000" b="1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Note.java</a:t>
                      </a:r>
                      <a:endParaRPr lang="en-US" sz="2000" b="1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43</a:t>
                      </a:r>
                      <a:endParaRPr lang="en-US" altLang="zh-CN" sz="2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endParaRPr lang="en-US" altLang="zh-CN" sz="2000" b="1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550">
                <a:tc vMerge="1">
                  <a:tcPr marL="7620" marR="7620" marT="762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WorkingNote.java</a:t>
                      </a:r>
                      <a:endParaRPr lang="en-US" sz="2000" b="1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32</a:t>
                      </a:r>
                      <a:endParaRPr lang="en-US" altLang="zh-CN" sz="2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49</a:t>
                      </a:r>
                      <a:endParaRPr lang="en-US" altLang="zh-CN" sz="2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2000" b="1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455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err="1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ui</a:t>
                      </a:r>
                      <a:r>
                        <a:rPr lang="en-US" sz="2000" b="1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\</a:t>
                      </a:r>
                      <a:endParaRPr lang="en-US" sz="2000" b="1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AlarmAlertActivity.java</a:t>
                      </a:r>
                      <a:endParaRPr lang="en-US" sz="2000" b="1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</a:t>
                      </a:r>
                      <a:endParaRPr lang="en-US" altLang="zh-CN" sz="2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</a:t>
                      </a:r>
                      <a:endParaRPr lang="en-US" altLang="zh-CN" sz="2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2000" b="1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550">
                <a:tc vMerge="1">
                  <a:tcPr marL="7620" marR="7620" marT="762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NoteListActivity.java</a:t>
                      </a:r>
                      <a:endParaRPr lang="en-US" sz="2000" b="1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140</a:t>
                      </a:r>
                      <a:endParaRPr lang="en-US" altLang="zh-CN" sz="2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</a:t>
                      </a:r>
                      <a:endParaRPr lang="en-US" altLang="zh-CN" sz="2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endParaRPr lang="en-US" altLang="zh-CN" sz="2000" b="1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455">
                <a:tc vMerge="1">
                  <a:tcPr marL="7620" marR="7620" marT="762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NoteListAdapter.java</a:t>
                      </a:r>
                      <a:endParaRPr lang="en-US" sz="2000" b="1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endParaRPr lang="en-US" altLang="zh-CN" sz="2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2000" b="1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455">
                <a:tc vMerge="1">
                  <a:tcPr marL="7620" marR="7620" marT="762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TodoFragment.java(</a:t>
                      </a:r>
                      <a:r>
                        <a:rPr lang="zh-CN" altLang="en-US" sz="2000" b="1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新增</a:t>
                      </a:r>
                      <a:r>
                        <a:rPr lang="en-US" altLang="zh-CN" sz="2000" b="1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)</a:t>
                      </a:r>
                      <a:endParaRPr lang="en-US" altLang="zh-CN" sz="2000" b="1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33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2000" b="1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455">
                <a:tc vMerge="1">
                  <a:tcPr marL="7620" marR="7620" marT="762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CheckBoxAdapter.java(</a:t>
                      </a:r>
                      <a:r>
                        <a:rPr lang="zh-CN" altLang="en-US" sz="2000" b="1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新增</a:t>
                      </a:r>
                      <a:r>
                        <a:rPr lang="en-US" altLang="zh-CN" sz="2000" b="1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)</a:t>
                      </a:r>
                      <a:endParaRPr lang="en-US" altLang="zh-CN" sz="2000" b="1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</a:t>
                      </a:r>
                      <a:endParaRPr lang="en-US" altLang="zh-CN" sz="2000" b="1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2000" b="1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2000" b="1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开源代码注释</a:t>
            </a:r>
            <a:endParaRPr lang="zh-CN" altLang="en-US" dirty="0"/>
          </a:p>
        </p:txBody>
      </p:sp>
      <p:graphicFrame>
        <p:nvGraphicFramePr>
          <p:cNvPr id="2" name="表格 1"/>
          <p:cNvGraphicFramePr/>
          <p:nvPr>
            <p:custDataLst>
              <p:tags r:id="rId1"/>
            </p:custDataLst>
          </p:nvPr>
        </p:nvGraphicFramePr>
        <p:xfrm>
          <a:off x="107504" y="1268760"/>
          <a:ext cx="8856984" cy="54221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8112"/>
                <a:gridCol w="3528392"/>
                <a:gridCol w="2160240"/>
                <a:gridCol w="1140855"/>
                <a:gridCol w="1019385"/>
              </a:tblGrid>
              <a:tr h="616585">
                <a:tc grid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000" b="1" dirty="0">
                          <a:solidFill>
                            <a:srgbClr val="C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注释的类目录</a:t>
                      </a:r>
                      <a:endParaRPr lang="zh-CN" altLang="en-US" sz="2000" b="1" dirty="0">
                        <a:solidFill>
                          <a:srgbClr val="C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12700" marR="12700" marT="127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000" b="1" dirty="0">
                          <a:solidFill>
                            <a:srgbClr val="C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关键语句</a:t>
                      </a:r>
                      <a:r>
                        <a:rPr lang="zh-CN" altLang="en-US" sz="2000" b="1" dirty="0">
                          <a:solidFill>
                            <a:srgbClr val="C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与</a:t>
                      </a:r>
                      <a:r>
                        <a:rPr lang="zh-CN" altLang="zh-CN" sz="2000" b="1" dirty="0">
                          <a:solidFill>
                            <a:srgbClr val="C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代码块</a:t>
                      </a:r>
                      <a:r>
                        <a:rPr lang="zh-CN" sz="2000" b="1" dirty="0">
                          <a:solidFill>
                            <a:srgbClr val="C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注释的数量</a:t>
                      </a:r>
                      <a:endParaRPr lang="zh-CN" altLang="en-US" sz="2000" b="1" dirty="0">
                        <a:solidFill>
                          <a:srgbClr val="C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000" b="1">
                          <a:solidFill>
                            <a:srgbClr val="C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类方法注释的数量</a:t>
                      </a:r>
                      <a:endParaRPr lang="zh-CN" altLang="en-US" sz="2000" b="1">
                        <a:solidFill>
                          <a:srgbClr val="C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000" b="1">
                          <a:solidFill>
                            <a:srgbClr val="C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类注释的数量</a:t>
                      </a:r>
                      <a:endParaRPr lang="zh-CN" altLang="en-US" sz="2000" b="1">
                        <a:solidFill>
                          <a:srgbClr val="C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550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tool\</a:t>
                      </a:r>
                      <a:endParaRPr lang="en-US" sz="2000" b="1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BacupUtils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43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endParaRPr lang="en-US" altLang="zh-CN" sz="2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550">
                <a:tc vMerge="1">
                  <a:tcPr marL="7620" marR="7620" marT="762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DataUtils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</a:t>
                      </a:r>
                      <a:endParaRPr lang="en-US" altLang="zh-CN" sz="2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550">
                <a:tc vMerge="1">
                  <a:tcPr marL="7620" marR="7620" marT="762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GTaskStringUtils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</a:t>
                      </a:r>
                      <a:endParaRPr lang="en-US" altLang="zh-CN" sz="2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2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550">
                <a:tc vMerge="1">
                  <a:tcPr marL="7620" marR="7620" marT="762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ResourseParser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</a:t>
                      </a:r>
                      <a:endParaRPr lang="en-US" altLang="zh-CN" sz="2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</a:t>
                      </a:r>
                      <a:endParaRPr lang="en-US" altLang="zh-CN" sz="2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550">
                <a:tc rowSpan="10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err="1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gtask</a:t>
                      </a:r>
                      <a:r>
                        <a:rPr lang="en-US" sz="2000" b="1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\</a:t>
                      </a:r>
                      <a:endParaRPr lang="en-US" sz="2000" b="1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data\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MetaData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550">
                <a:tc vMerge="1">
                  <a:tcPr marL="7620" marR="7620" marT="762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data\Node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550">
                <a:tc vMerge="1">
                  <a:tcPr marL="7620" marR="7620" marT="762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data\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SqlData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550">
                <a:tc vMerge="1">
                  <a:tcPr marL="7620" marR="7620" marT="762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data\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SqlNote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22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550">
                <a:tc vMerge="1">
                  <a:tcPr marL="7620" marR="7620" marT="762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data\Task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27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550">
                <a:tc vMerge="1">
                  <a:tcPr marL="7620" marR="7620" marT="762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data\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TaskList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23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550">
                <a:tc vMerge="1"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remote\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GTaskASyncTask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2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0047">
                <a:tc vMerge="1">
                  <a:tcPr marL="7620" marR="7620" marT="762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remote\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GTaskClient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23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2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550">
                <a:tc vMerge="1"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remote\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GTaskManager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43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5440">
                <a:tc vMerge="1">
                  <a:tcPr marL="7620" marR="7620" marT="762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remote\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GTaskSyncService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2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内容占位符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525963"/>
          </a:xfrm>
        </p:spPr>
        <p:txBody>
          <a:bodyPr/>
          <a:lstStyle/>
          <a:p>
            <a:pPr>
              <a:buFont typeface="Wingdings" panose="05000000000000000000" pitchFamily="2" charset="2"/>
              <a:buChar char="l"/>
            </a:pPr>
            <a:r>
              <a:rPr lang="en-US" altLang="zh-CN" dirty="0" err="1"/>
              <a:t>ui</a:t>
            </a:r>
            <a:r>
              <a:rPr lang="en-US" altLang="zh-CN" dirty="0"/>
              <a:t>\</a:t>
            </a:r>
            <a:r>
              <a:rPr lang="en-US" altLang="zh-CN" dirty="0" err="1"/>
              <a:t>NoteListActivity</a:t>
            </a:r>
            <a:r>
              <a:rPr lang="en-US" altLang="zh-CN" dirty="0"/>
              <a:t>\</a:t>
            </a:r>
            <a:r>
              <a:rPr lang="en-US" altLang="zh-CN" dirty="0" err="1"/>
              <a:t>initView</a:t>
            </a:r>
            <a:r>
              <a:rPr lang="en-US" altLang="zh-CN" dirty="0"/>
              <a:t>:</a:t>
            </a:r>
            <a:endParaRPr lang="en-US" altLang="zh-CN" dirty="0"/>
          </a:p>
          <a:p>
            <a:pPr>
              <a:buFont typeface="Wingdings" panose="05000000000000000000" pitchFamily="2" charset="2"/>
              <a:buChar char="l"/>
            </a:pPr>
            <a:endParaRPr lang="en-US" altLang="zh-CN" dirty="0"/>
          </a:p>
          <a:p>
            <a:pPr>
              <a:buFont typeface="Wingdings" panose="05000000000000000000" pitchFamily="2" charset="2"/>
              <a:buChar char="l"/>
            </a:pPr>
            <a:endParaRPr lang="en-US" altLang="zh-CN" dirty="0"/>
          </a:p>
          <a:p>
            <a:pPr>
              <a:buFont typeface="Wingdings" panose="05000000000000000000" pitchFamily="2" charset="2"/>
              <a:buChar char="l"/>
            </a:pPr>
            <a:r>
              <a:rPr lang="en-US" altLang="zh-CN" dirty="0" err="1"/>
              <a:t>ui</a:t>
            </a:r>
            <a:r>
              <a:rPr lang="en-US" altLang="zh-CN" dirty="0"/>
              <a:t>\ </a:t>
            </a:r>
            <a:r>
              <a:rPr lang="en-US" altLang="zh-CN" dirty="0" err="1"/>
              <a:t>NoteListActivity:</a:t>
            </a:r>
            <a:endParaRPr lang="en-US" altLang="zh-CN" dirty="0" err="1"/>
          </a:p>
          <a:p>
            <a:pPr>
              <a:buFont typeface="Wingdings" panose="05000000000000000000" pitchFamily="2" charset="2"/>
              <a:buChar char="l"/>
            </a:pPr>
            <a:endParaRPr lang="en-US" altLang="zh-CN" dirty="0" err="1"/>
          </a:p>
          <a:p>
            <a:pPr>
              <a:buFont typeface="Wingdings" panose="05000000000000000000" pitchFamily="2" charset="2"/>
              <a:buChar char="l"/>
            </a:pPr>
            <a:endParaRPr lang="en-US" altLang="zh-CN" dirty="0" err="1"/>
          </a:p>
          <a:p>
            <a:pPr>
              <a:buFont typeface="Wingdings" panose="05000000000000000000" pitchFamily="2" charset="2"/>
              <a:buChar char="l"/>
            </a:pPr>
            <a:r>
              <a:rPr lang="en-US" altLang="zh-CN" dirty="0"/>
              <a:t>tool\</a:t>
            </a:r>
            <a:r>
              <a:rPr lang="en-US" altLang="zh-CN" dirty="0" err="1"/>
              <a:t>BackupUtils</a:t>
            </a:r>
            <a:r>
              <a:rPr lang="en-US" altLang="zh-CN" dirty="0"/>
              <a:t>:</a:t>
            </a:r>
            <a:endParaRPr lang="en-US" altLang="zh-CN" dirty="0"/>
          </a:p>
        </p:txBody>
      </p:sp>
      <p:sp>
        <p:nvSpPr>
          <p:cNvPr id="27" name="标题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CN" altLang="en-US" dirty="0"/>
              <a:t>示例</a:t>
            </a:r>
            <a:r>
              <a:rPr lang="en-US" altLang="zh-CN" dirty="0"/>
              <a:t>: </a:t>
            </a:r>
            <a:r>
              <a:rPr lang="zh-CN" altLang="en-US" dirty="0"/>
              <a:t>关键语句的注释</a:t>
            </a:r>
            <a:endParaRPr lang="zh-CN" altLang="en-US" dirty="0"/>
          </a:p>
        </p:txBody>
      </p:sp>
      <p:sp>
        <p:nvSpPr>
          <p:cNvPr id="28" name="日期占位符 3"/>
          <p:cNvSpPr>
            <a:spLocks noGrp="1"/>
          </p:cNvSpPr>
          <p:nvPr>
            <p:ph type="dt" sz="half" idx="10"/>
          </p:nvPr>
        </p:nvSpPr>
        <p:spPr>
          <a:xfrm>
            <a:off x="6444208" y="6407944"/>
            <a:ext cx="1920240" cy="365760"/>
          </a:xfrm>
        </p:spPr>
        <p:txBody>
          <a:bodyPr/>
          <a:lstStyle/>
          <a:p>
            <a:pPr>
              <a:defRPr/>
            </a:pPr>
            <a:r>
              <a:rPr lang="zh-CN" altLang="en-US" dirty="0"/>
              <a:t>©Copyright Xinjun Mao</a:t>
            </a:r>
            <a:endParaRPr lang="en-US" altLang="zh-CN" dirty="0"/>
          </a:p>
        </p:txBody>
      </p:sp>
      <p:sp>
        <p:nvSpPr>
          <p:cNvPr id="29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388424" y="6407944"/>
            <a:ext cx="624608" cy="365125"/>
          </a:xfrm>
        </p:spPr>
        <p:txBody>
          <a:bodyPr/>
          <a:lstStyle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7450" y="2060575"/>
            <a:ext cx="5752465" cy="861695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450" y="3379470"/>
            <a:ext cx="4380230" cy="730250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5195" y="4820920"/>
            <a:ext cx="8087995" cy="87566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3426" y="2600277"/>
            <a:ext cx="7593424" cy="4141091"/>
          </a:xfrm>
          <a:prstGeom prst="rect">
            <a:avLst/>
          </a:prstGeom>
        </p:spPr>
      </p:pic>
      <p:sp>
        <p:nvSpPr>
          <p:cNvPr id="8" name="标题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CN" altLang="en-US"/>
              <a:t>示例</a:t>
            </a:r>
            <a:r>
              <a:rPr lang="en-US" altLang="zh-CN"/>
              <a:t>: </a:t>
            </a:r>
            <a:r>
              <a:rPr lang="zh-CN" altLang="en-US"/>
              <a:t>语句块的注释</a:t>
            </a:r>
            <a:endParaRPr lang="zh-CN" altLang="en-US"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>
          <a:xfrm>
            <a:off x="6444208" y="6407944"/>
            <a:ext cx="1920240" cy="365760"/>
          </a:xfrm>
        </p:spPr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10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388424" y="6407944"/>
            <a:ext cx="624608" cy="365125"/>
          </a:xfrm>
        </p:spPr>
        <p:txBody>
          <a:bodyPr/>
          <a:lstStyle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sp>
        <p:nvSpPr>
          <p:cNvPr id="11" name="内容占位符 6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525963"/>
          </a:xfrm>
        </p:spPr>
        <p:txBody>
          <a:bodyPr/>
          <a:lstStyle/>
          <a:p>
            <a:pPr>
              <a:buFont typeface="Wingdings" panose="05000000000000000000" pitchFamily="2" charset="2"/>
              <a:buChar char="l"/>
            </a:pPr>
            <a:r>
              <a:rPr lang="en-US" altLang="zh-CN" dirty="0"/>
              <a:t>tool\</a:t>
            </a:r>
            <a:r>
              <a:rPr lang="en-US" altLang="zh-CN" dirty="0" err="1"/>
              <a:t>BackupUtils</a:t>
            </a:r>
            <a:r>
              <a:rPr lang="en-US" altLang="zh-CN" dirty="0"/>
              <a:t>\</a:t>
            </a:r>
            <a:r>
              <a:rPr lang="en-US" altLang="zh-CN" dirty="0" err="1"/>
              <a:t>exportNoteToText</a:t>
            </a:r>
            <a:r>
              <a:rPr lang="en-US" altLang="zh-CN" dirty="0"/>
              <a:t>:</a:t>
            </a:r>
            <a:endParaRPr lang="en-US" altLang="zh-CN" dirty="0"/>
          </a:p>
          <a:p>
            <a:pPr marL="109855" indent="0">
              <a:buNone/>
            </a:pPr>
            <a:r>
              <a:rPr lang="en-US" altLang="zh-CN" sz="2000" dirty="0"/>
              <a:t>      </a:t>
            </a:r>
            <a:r>
              <a:rPr lang="zh-CN" altLang="en-US" sz="2000" dirty="0"/>
              <a:t>以一个嵌套语句块</a:t>
            </a:r>
            <a:r>
              <a:rPr lang="en-US" altLang="zh-CN" sz="2000" dirty="0"/>
              <a:t>while</a:t>
            </a:r>
            <a:r>
              <a:rPr lang="zh-CN" altLang="en-US" sz="2000" dirty="0"/>
              <a:t>语句块嵌套</a:t>
            </a:r>
            <a:r>
              <a:rPr lang="en-US" altLang="zh-CN" sz="2000" dirty="0"/>
              <a:t>if-else</a:t>
            </a:r>
            <a:r>
              <a:rPr lang="zh-CN" altLang="en-US" sz="2000" dirty="0"/>
              <a:t>语句块，实现通过</a:t>
            </a:r>
            <a:r>
              <a:rPr lang="en-US" altLang="zh-CN" sz="2000" dirty="0"/>
              <a:t>id</a:t>
            </a:r>
            <a:r>
              <a:rPr lang="zh-CN" altLang="en-US" sz="2000" dirty="0"/>
              <a:t>识别便签并打印的功能为例：</a:t>
            </a:r>
            <a:endParaRPr lang="zh-CN" altLang="en-US" sz="2000" dirty="0"/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525963"/>
          </a:xfrm>
        </p:spPr>
        <p:txBody>
          <a:bodyPr/>
          <a:lstStyle/>
          <a:p>
            <a:pPr>
              <a:buFont typeface="Wingdings" panose="05000000000000000000" pitchFamily="2" charset="2"/>
              <a:buChar char="l"/>
            </a:pPr>
            <a:r>
              <a:rPr lang="en-US" altLang="zh-CN" dirty="0"/>
              <a:t>model\</a:t>
            </a:r>
            <a:r>
              <a:rPr lang="en-US" altLang="zh-CN" dirty="0" err="1"/>
              <a:t>WorkingNote</a:t>
            </a:r>
            <a:r>
              <a:rPr lang="en-US" altLang="zh-CN" dirty="0"/>
              <a:t>:</a:t>
            </a:r>
            <a:endParaRPr lang="en-US" altLang="zh-CN" dirty="0"/>
          </a:p>
          <a:p>
            <a:endParaRPr lang="en-US" altLang="zh-CN" dirty="0"/>
          </a:p>
          <a:p>
            <a:pPr>
              <a:buFont typeface="Wingdings" panose="05000000000000000000" pitchFamily="2" charset="2"/>
              <a:buChar char="l"/>
            </a:pPr>
            <a:endParaRPr lang="en-US" altLang="zh-CN" dirty="0"/>
          </a:p>
          <a:p>
            <a:pPr marL="109855" indent="0">
              <a:buNone/>
            </a:pPr>
            <a:endParaRPr lang="en-US" altLang="zh-CN" dirty="0"/>
          </a:p>
          <a:p>
            <a:pPr>
              <a:buFont typeface="Wingdings" panose="05000000000000000000" pitchFamily="2" charset="2"/>
              <a:buChar char="l"/>
            </a:pPr>
            <a:r>
              <a:rPr lang="en-US" altLang="zh-CN" dirty="0"/>
              <a:t>model\</a:t>
            </a:r>
            <a:r>
              <a:rPr lang="en-US" altLang="zh-CN" dirty="0" err="1"/>
              <a:t>WorkingNote</a:t>
            </a:r>
            <a:r>
              <a:rPr lang="en-US" altLang="zh-CN" dirty="0"/>
              <a:t>: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pPr marL="109855" indent="0">
              <a:buNone/>
            </a:pPr>
            <a:endParaRPr lang="en-US" altLang="zh-CN" dirty="0"/>
          </a:p>
          <a:p>
            <a:endParaRPr lang="en-US" altLang="zh-CN" dirty="0"/>
          </a:p>
        </p:txBody>
      </p:sp>
      <p:sp>
        <p:nvSpPr>
          <p:cNvPr id="9" name="标题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CN" altLang="en-US"/>
              <a:t>示例</a:t>
            </a:r>
            <a:r>
              <a:rPr lang="en-US" altLang="zh-CN"/>
              <a:t>: </a:t>
            </a:r>
            <a:r>
              <a:rPr lang="zh-CN" altLang="en-US"/>
              <a:t>类方法的注释</a:t>
            </a:r>
            <a:endParaRPr lang="zh-CN" altLang="en-US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0"/>
          </p:nvPr>
        </p:nvSpPr>
        <p:spPr>
          <a:xfrm>
            <a:off x="6444208" y="6407944"/>
            <a:ext cx="1920240" cy="365760"/>
          </a:xfrm>
        </p:spPr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11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388424" y="6407944"/>
            <a:ext cx="624608" cy="365125"/>
          </a:xfrm>
        </p:spPr>
        <p:txBody>
          <a:bodyPr/>
          <a:lstStyle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7430" y="1862455"/>
            <a:ext cx="3342640" cy="58674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30" y="4080933"/>
            <a:ext cx="7355160" cy="65574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525963"/>
          </a:xfrm>
        </p:spPr>
        <p:txBody>
          <a:bodyPr/>
          <a:lstStyle/>
          <a:p>
            <a:pPr>
              <a:buFont typeface="Wingdings" panose="05000000000000000000" pitchFamily="2" charset="2"/>
              <a:buChar char="l"/>
            </a:pPr>
            <a:r>
              <a:rPr lang="en-US" altLang="zh-CN" dirty="0"/>
              <a:t>tool\</a:t>
            </a:r>
            <a:r>
              <a:rPr lang="en-US" altLang="zh-CN" dirty="0" err="1"/>
              <a:t>ResourceParser</a:t>
            </a:r>
            <a:r>
              <a:rPr lang="en-US" altLang="zh-CN" dirty="0"/>
              <a:t>: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pPr>
              <a:buFont typeface="Wingdings" panose="05000000000000000000" pitchFamily="2" charset="2"/>
              <a:buChar char="l"/>
            </a:pPr>
            <a:r>
              <a:rPr lang="en-US" altLang="zh-CN" dirty="0"/>
              <a:t>model\Note:	</a:t>
            </a:r>
            <a:endParaRPr lang="en-US" altLang="zh-CN" dirty="0"/>
          </a:p>
          <a:p>
            <a:endParaRPr lang="en-US" altLang="zh-CN" dirty="0"/>
          </a:p>
          <a:p>
            <a:pPr marL="109855" indent="0">
              <a:buNone/>
            </a:pPr>
            <a:endParaRPr lang="en-US" altLang="zh-CN" dirty="0"/>
          </a:p>
          <a:p>
            <a:pPr>
              <a:buFont typeface="Wingdings" panose="05000000000000000000" pitchFamily="2" charset="2"/>
              <a:buChar char="l"/>
            </a:pPr>
            <a:r>
              <a:rPr lang="en-US" altLang="zh-CN" dirty="0"/>
              <a:t>data\</a:t>
            </a:r>
            <a:r>
              <a:rPr lang="en-US" altLang="zh-CN" dirty="0" err="1"/>
              <a:t>NotesDatabaseHelper</a:t>
            </a:r>
            <a:r>
              <a:rPr lang="en-US" altLang="zh-CN" dirty="0"/>
              <a:t>: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</p:txBody>
      </p:sp>
      <p:sp>
        <p:nvSpPr>
          <p:cNvPr id="9" name="标题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CN" altLang="en-US"/>
              <a:t>示例</a:t>
            </a:r>
            <a:r>
              <a:rPr lang="en-US" altLang="zh-CN"/>
              <a:t>: </a:t>
            </a:r>
            <a:r>
              <a:rPr lang="zh-CN" altLang="en-US"/>
              <a:t>类的注释</a:t>
            </a:r>
            <a:endParaRPr lang="zh-CN" altLang="en-US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0"/>
          </p:nvPr>
        </p:nvSpPr>
        <p:spPr>
          <a:xfrm>
            <a:off x="6444208" y="6407944"/>
            <a:ext cx="1920240" cy="365760"/>
          </a:xfrm>
        </p:spPr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11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388424" y="6407944"/>
            <a:ext cx="624608" cy="365125"/>
          </a:xfrm>
        </p:spPr>
        <p:txBody>
          <a:bodyPr/>
          <a:lstStyle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8675" y="2085975"/>
            <a:ext cx="2331720" cy="6096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0395" y="2305050"/>
            <a:ext cx="2837815" cy="29908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675" y="2806065"/>
            <a:ext cx="3566795" cy="32766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675" y="3771900"/>
            <a:ext cx="2260600" cy="691515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8675" y="5331016"/>
            <a:ext cx="5135880" cy="67627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开源代码的维护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graphicFrame>
        <p:nvGraphicFramePr>
          <p:cNvPr id="6" name="表格 5"/>
          <p:cNvGraphicFramePr/>
          <p:nvPr>
            <p:custDataLst>
              <p:tags r:id="rId1"/>
            </p:custDataLst>
          </p:nvPr>
        </p:nvGraphicFramePr>
        <p:xfrm>
          <a:off x="179512" y="1819910"/>
          <a:ext cx="8833485" cy="44678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8167"/>
                <a:gridCol w="4734521"/>
                <a:gridCol w="1456465"/>
                <a:gridCol w="1184367"/>
              </a:tblGrid>
              <a:tr h="30099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000" b="1" dirty="0">
                          <a:solidFill>
                            <a:srgbClr val="C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维护描述</a:t>
                      </a:r>
                      <a:endParaRPr lang="zh-CN" altLang="en-US" sz="2000" b="1" dirty="0">
                        <a:solidFill>
                          <a:srgbClr val="C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000" b="1" dirty="0">
                          <a:solidFill>
                            <a:srgbClr val="C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新增/更改的模块描述</a:t>
                      </a:r>
                      <a:endParaRPr lang="zh-CN" altLang="en-US" sz="2000" b="1" dirty="0">
                        <a:solidFill>
                          <a:srgbClr val="C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000" b="1" dirty="0">
                          <a:solidFill>
                            <a:srgbClr val="C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新增/更改的代码行数</a:t>
                      </a:r>
                      <a:endParaRPr lang="zh-CN" altLang="en-US" sz="2000" b="1" dirty="0">
                        <a:solidFill>
                          <a:srgbClr val="C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000" b="1" dirty="0">
                          <a:solidFill>
                            <a:srgbClr val="C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重用的代码行数</a:t>
                      </a:r>
                      <a:endParaRPr lang="zh-CN" altLang="en-US" sz="2000" b="1" dirty="0">
                        <a:solidFill>
                          <a:srgbClr val="C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0990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zh-CN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待办事项</a:t>
                      </a:r>
                      <a:endParaRPr lang="zh-CN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ui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\CheckBoxAdapter.java(</a:t>
                      </a:r>
                      <a:r>
                        <a:rPr lang="zh-CN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新增</a:t>
                      </a:r>
                      <a:r>
                        <a:rPr lang="en-US" altLang="zh-CN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)</a:t>
                      </a:r>
                      <a:endParaRPr lang="en-US" altLang="zh-CN" sz="2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83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3220">
                <a:tc vMerge="1"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ui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\TodoFragment.java(</a:t>
                      </a:r>
                      <a:r>
                        <a:rPr lang="zh-CN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新增</a:t>
                      </a:r>
                      <a:r>
                        <a:rPr lang="en-US" altLang="zh-CN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)</a:t>
                      </a:r>
                      <a:endParaRPr lang="en-US" altLang="zh-CN" sz="2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317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0990">
                <a:tc vMerge="1"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res\layout\dialog_edit_todo.xml(</a:t>
                      </a:r>
                      <a:r>
                        <a:rPr lang="zh-CN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新增</a:t>
                      </a:r>
                      <a:r>
                        <a:rPr lang="en-US" altLang="zh-CN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)</a:t>
                      </a:r>
                      <a:endParaRPr lang="en-US" altLang="zh-CN" sz="2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23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22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0990">
                <a:tc vMerge="1"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res\layout\todo_list_item.xml(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新增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)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27</a:t>
                      </a:r>
                      <a:endParaRPr lang="en-US" altLang="zh-CN" sz="2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0990">
                <a:tc vMerge="1"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res\layout\todo_list.xml(</a:t>
                      </a:r>
                      <a:r>
                        <a:rPr lang="zh-CN" altLang="en-US" sz="2000" b="1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新增</a:t>
                      </a:r>
                      <a:r>
                        <a:rPr lang="en-US" altLang="zh-CN" sz="2000" b="1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)</a:t>
                      </a:r>
                      <a:endParaRPr lang="en-US" altLang="zh-CN" sz="2000" b="1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39</a:t>
                      </a:r>
                      <a:endParaRPr lang="en-US" altLang="zh-CN" sz="2000" b="1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099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字数统计</a:t>
                      </a:r>
                      <a:endParaRPr lang="zh-CN" altLang="en-US" sz="20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ui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\NoteEditActivity.java(</a:t>
                      </a:r>
                      <a:r>
                        <a:rPr lang="zh-CN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更改</a:t>
                      </a:r>
                      <a:r>
                        <a:rPr lang="en-US" altLang="zh-CN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)</a:t>
                      </a:r>
                      <a:endParaRPr lang="en-US" altLang="zh-CN" sz="2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50</a:t>
                      </a:r>
                      <a:endParaRPr lang="en-US" altLang="zh-CN" sz="2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984</a:t>
                      </a:r>
                      <a:endParaRPr lang="en-US" altLang="zh-CN" sz="2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099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Tabs</a:t>
                      </a:r>
                      <a:r>
                        <a:rPr lang="zh-CN" altLang="en-US" sz="2000" b="1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导航栏</a:t>
                      </a:r>
                      <a:endParaRPr lang="zh-CN" altLang="en-US" sz="2000" b="1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ui\TabListener.java(</a:t>
                      </a:r>
                      <a:r>
                        <a:rPr lang="zh-CN" alt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新增</a:t>
                      </a:r>
                      <a:r>
                        <a:rPr lang="en-US" altLang="zh-CN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)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49</a:t>
                      </a:r>
                      <a:endParaRPr lang="en-US" altLang="zh-CN" sz="2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2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0990">
                <a:tc vMerge="1"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ui\NoteListActivity.java(</a:t>
                      </a:r>
                      <a:r>
                        <a:rPr lang="zh-CN" alt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更改</a:t>
                      </a:r>
                      <a:r>
                        <a:rPr lang="en-US" altLang="zh-CN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)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70</a:t>
                      </a:r>
                      <a:endParaRPr lang="en-US" altLang="zh-CN" sz="2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1100</a:t>
                      </a:r>
                      <a:endParaRPr lang="en-US" altLang="zh-CN" sz="2000" b="1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0990">
                <a:tc rowSpan="3">
                  <a:txBody>
                    <a:bodyPr/>
                    <a:p>
                      <a:pPr algn="ctr" fontAlgn="ctr">
                        <a:buNone/>
                      </a:pPr>
                      <a:endParaRPr lang="zh-CN" altLang="en-US" sz="2000" b="1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fontAlgn="ctr">
                        <a:buNone/>
                      </a:pPr>
                      <a:r>
                        <a:rPr lang="zh-CN" altLang="en-US" sz="2000" b="1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富文本编辑</a:t>
                      </a:r>
                      <a:endParaRPr lang="zh-CN" altLang="en-US" sz="2000" b="1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en-US" altLang="zh-CN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ui\NoteEditActivity.java(更改)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406</a:t>
                      </a:r>
                      <a:endParaRPr lang="en-US" altLang="zh-CN" sz="2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2000" b="1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368</a:t>
                      </a:r>
                      <a:endParaRPr lang="en-US" altLang="zh-CN" sz="2000" b="1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0990">
                <a:tc vMerge="1"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en-US" altLang="zh-CN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ui\RealPathFromUriUtils.java(新增)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116</a:t>
                      </a:r>
                      <a:endParaRPr lang="en-US" altLang="zh-CN" sz="2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2000" b="1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166</a:t>
                      </a:r>
                      <a:endParaRPr lang="en-US" altLang="zh-CN" sz="2000" b="1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0990">
                <a:tc vMerge="1"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en-US" altLang="zh-CN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res\layout\note_edit.xml(更改)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207</a:t>
                      </a:r>
                      <a:endParaRPr lang="en-US" altLang="zh-CN" sz="2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2000" b="1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2000" b="1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开源代码的维护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graphicFrame>
        <p:nvGraphicFramePr>
          <p:cNvPr id="6" name="表格 5"/>
          <p:cNvGraphicFramePr/>
          <p:nvPr>
            <p:custDataLst>
              <p:tags r:id="rId1"/>
            </p:custDataLst>
          </p:nvPr>
        </p:nvGraphicFramePr>
        <p:xfrm>
          <a:off x="179512" y="1556792"/>
          <a:ext cx="8845550" cy="50615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1925"/>
                <a:gridCol w="4768850"/>
                <a:gridCol w="1458595"/>
                <a:gridCol w="1186180"/>
              </a:tblGrid>
              <a:tr h="66802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000" b="1" dirty="0">
                          <a:solidFill>
                            <a:srgbClr val="C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维护描述</a:t>
                      </a:r>
                      <a:endParaRPr lang="zh-CN" altLang="en-US" sz="2000" b="1" dirty="0">
                        <a:solidFill>
                          <a:srgbClr val="C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000" b="1" dirty="0">
                          <a:solidFill>
                            <a:srgbClr val="C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新增/更改的模块描述</a:t>
                      </a:r>
                      <a:endParaRPr lang="zh-CN" altLang="en-US" sz="2000" b="1" dirty="0">
                        <a:solidFill>
                          <a:srgbClr val="C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000" b="1" dirty="0">
                          <a:solidFill>
                            <a:srgbClr val="C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新增/更改的代码行数</a:t>
                      </a:r>
                      <a:endParaRPr lang="zh-CN" altLang="en-US" sz="2000" b="1" dirty="0">
                        <a:solidFill>
                          <a:srgbClr val="C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000" b="1" dirty="0">
                          <a:solidFill>
                            <a:srgbClr val="C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重用的代码行数</a:t>
                      </a:r>
                      <a:endParaRPr lang="zh-CN" altLang="en-US" sz="2000" b="1" dirty="0">
                        <a:solidFill>
                          <a:srgbClr val="C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42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画板功能</a:t>
                      </a:r>
                      <a:endParaRPr lang="zh-CN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ui\WhiteBoardFragment.java(</a:t>
                      </a:r>
                      <a:r>
                        <a:rPr lang="zh-CN" alt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新增</a:t>
                      </a:r>
                      <a:r>
                        <a:rPr lang="en-US" altLang="zh-CN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)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38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2585">
                <a:tc vMerge="1"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ui\WhiteBoardView.java(</a:t>
                      </a:r>
                      <a:r>
                        <a:rPr lang="zh-CN" alt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新增</a:t>
                      </a:r>
                      <a:r>
                        <a:rPr lang="en-US" altLang="zh-CN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)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95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70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420">
                <a:tc vMerge="1"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res\layout\white_board.xml(新增)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42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语音便签</a:t>
                      </a:r>
                      <a:endParaRPr lang="en-US" altLang="zh-CN" sz="2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fontAlgn="ctr"/>
                      <a:r>
                        <a:rPr lang="zh-CN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主程序</a:t>
                      </a:r>
                      <a:endParaRPr lang="zh-CN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audiodemo\VoiceActivity.java(</a:t>
                      </a:r>
                      <a:r>
                        <a:rPr lang="zh-CN" alt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新增</a:t>
                      </a:r>
                      <a:r>
                        <a:rPr lang="en-US" altLang="zh-CN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)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232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420">
                <a:tc vMerge="1"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activity_voice.xml（</a:t>
                      </a:r>
                      <a:r>
                        <a:rPr lang="zh-CN" alt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新增</a:t>
                      </a:r>
                      <a:r>
                        <a:rPr lang="zh-CN" alt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  <a:endParaRPr lang="zh-CN" altLang="en-US" sz="20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411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722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2000" b="1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录音功能</a:t>
                      </a:r>
                      <a:endParaRPr lang="zh-CN" altLang="en-US" sz="2000" b="1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audiodemo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\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l" fontAlgn="ctr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RecordAudioButtonjava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</a:t>
                      </a:r>
                      <a:r>
                        <a:rPr lang="zh-CN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新增</a:t>
                      </a:r>
                      <a:r>
                        <a:rPr lang="en-US" altLang="zh-CN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)</a:t>
                      </a:r>
                      <a:endParaRPr lang="en-US" altLang="zh-CN" sz="2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112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420">
                <a:tc vMerge="1"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activity_voice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.xml（</a:t>
                      </a:r>
                      <a:r>
                        <a:rPr lang="zh-CN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新增</a:t>
                      </a:r>
                      <a:r>
                        <a:rPr lang="zh-CN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  <a:endParaRPr lang="zh-CN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411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722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录音状态</a:t>
                      </a:r>
                      <a:endParaRPr lang="en-US" altLang="zh-CN" sz="2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fontAlgn="ctr"/>
                      <a:r>
                        <a:rPr lang="zh-CN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提醒</a:t>
                      </a:r>
                      <a:endParaRPr lang="zh-CN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audiodemo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\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l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RecordVoicePopWindow.java(</a:t>
                      </a:r>
                      <a:r>
                        <a:rPr lang="zh-CN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新增</a:t>
                      </a:r>
                      <a:r>
                        <a:rPr lang="en-US" altLang="zh-CN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)</a:t>
                      </a:r>
                      <a:endParaRPr lang="en-US" altLang="zh-CN" sz="2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130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2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7220">
                <a:tc rowSpan="2">
                  <a:txBody>
                    <a:bodyPr/>
                    <a:p>
                      <a:pPr algn="ctr" fontAlgn="ctr">
                        <a:buNone/>
                      </a:pPr>
                      <a:r>
                        <a:rPr lang="zh-CN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朗读（文字转语音）</a:t>
                      </a:r>
                      <a:endParaRPr lang="zh-CN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en-US" altLang="zh-CN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ui\NoteEditActivity.java(更改)</a:t>
                      </a:r>
                      <a:endParaRPr lang="en-US" altLang="zh-CN" sz="2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2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7220">
                <a:tc vMerge="1"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en-US" altLang="zh-CN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res\menu\note_edit.xml(更改)</a:t>
                      </a:r>
                      <a:endParaRPr lang="en-US" altLang="zh-CN" sz="2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2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3200" dirty="0"/>
              <a:t>功能描述</a:t>
            </a:r>
            <a:endParaRPr lang="zh-CN" altLang="en-US" sz="3200" dirty="0"/>
          </a:p>
          <a:p>
            <a:pPr marL="365760" lvl="1" indent="0">
              <a:buNone/>
            </a:pPr>
            <a:r>
              <a:rPr lang="en-US" altLang="zh-CN" dirty="0"/>
              <a:t>    </a:t>
            </a:r>
            <a:r>
              <a:rPr lang="en-US" altLang="zh-CN" sz="2400" b="1" dirty="0"/>
              <a:t>1.</a:t>
            </a:r>
            <a:r>
              <a:rPr lang="zh-CN" altLang="en-US" sz="2400" b="1" dirty="0"/>
              <a:t>新建待办事项</a:t>
            </a:r>
            <a:endParaRPr lang="en-US" altLang="zh-CN" sz="2400" b="1" dirty="0"/>
          </a:p>
          <a:p>
            <a:pPr marL="365760" lvl="1" indent="0">
              <a:buNone/>
            </a:pPr>
            <a:r>
              <a:rPr lang="en-US" altLang="zh-CN" sz="2400" b="1" dirty="0"/>
              <a:t>    2.</a:t>
            </a:r>
            <a:r>
              <a:rPr lang="zh-CN" altLang="en-US" sz="2400" b="1" dirty="0"/>
              <a:t>勾选标记为已办</a:t>
            </a:r>
            <a:endParaRPr lang="en-US" altLang="zh-CN" sz="2400" b="1" dirty="0"/>
          </a:p>
          <a:p>
            <a:pPr marL="365760" lvl="1" indent="0">
              <a:buNone/>
            </a:pPr>
            <a:r>
              <a:rPr lang="en-US" altLang="zh-CN" sz="2400" b="1" dirty="0"/>
              <a:t>    3.</a:t>
            </a:r>
            <a:r>
              <a:rPr lang="zh-CN" altLang="en-US" sz="2400" b="1" dirty="0"/>
              <a:t>取消勾选</a:t>
            </a:r>
            <a:endParaRPr lang="zh-CN" altLang="en-US" dirty="0"/>
          </a:p>
          <a:p>
            <a:r>
              <a:rPr lang="zh-CN" altLang="en-US" sz="3200" dirty="0"/>
              <a:t>增加模块</a:t>
            </a:r>
            <a:endParaRPr lang="zh-CN" altLang="en-US" sz="3200" dirty="0"/>
          </a:p>
          <a:p>
            <a:pPr marL="109855" indent="0">
              <a:buNone/>
            </a:pPr>
            <a:endParaRPr lang="zh-CN" altLang="en-US" dirty="0"/>
          </a:p>
          <a:p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示例：新增</a:t>
            </a:r>
            <a:r>
              <a:rPr lang="en-US" altLang="zh-CN" dirty="0"/>
              <a:t>“</a:t>
            </a:r>
            <a:r>
              <a:rPr lang="zh-CN" altLang="en-US" dirty="0"/>
              <a:t>待办事项</a:t>
            </a:r>
            <a:r>
              <a:rPr lang="en-US" altLang="zh-CN" dirty="0"/>
              <a:t>”</a:t>
            </a:r>
            <a:r>
              <a:rPr lang="zh-CN" altLang="en-US" dirty="0"/>
              <a:t>功能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251520" y="3861048"/>
          <a:ext cx="8700502" cy="27813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752528"/>
                <a:gridCol w="3947974"/>
              </a:tblGrid>
              <a:tr h="182880">
                <a:tc>
                  <a:txBody>
                    <a:bodyPr/>
                    <a:lstStyle/>
                    <a:p>
                      <a:pPr algn="ctr" fontAlgn="ctr"/>
                      <a:endParaRPr lang="en-US" altLang="zh-CN" sz="2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作用</a:t>
                      </a:r>
                      <a:endParaRPr lang="en-US" altLang="zh-CN" sz="2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u="none" strike="noStrike" dirty="0" err="1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ui</a:t>
                      </a:r>
                      <a:r>
                        <a:rPr lang="en-US" sz="2000" b="1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\CheckBoxAdapter.java(</a:t>
                      </a:r>
                      <a:r>
                        <a:rPr lang="zh-CN" altLang="en-US" sz="2000" b="1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新增</a:t>
                      </a:r>
                      <a:r>
                        <a:rPr lang="en-US" altLang="zh-CN" sz="2000" b="1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)</a:t>
                      </a:r>
                      <a:endParaRPr lang="en-US" altLang="zh-CN" sz="2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266700" algn="ctr">
                        <a:spcAft>
                          <a:spcPts val="0"/>
                        </a:spcAft>
                      </a:pPr>
                      <a:r>
                        <a:rPr lang="zh-CN" sz="2000" b="1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用于实现待办事项的</a:t>
                      </a:r>
                      <a:endParaRPr lang="en-US" altLang="zh-CN" sz="2000" b="1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  <a:p>
                      <a:pPr indent="266700" algn="ctr">
                        <a:spcAft>
                          <a:spcPts val="0"/>
                        </a:spcAft>
                      </a:pPr>
                      <a:r>
                        <a:rPr lang="zh-CN" sz="2000" b="1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勾选与取消勾选</a:t>
                      </a:r>
                      <a:endParaRPr lang="zh-CN" sz="2000" b="1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u="none" strike="noStrike" dirty="0" err="1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ui</a:t>
                      </a:r>
                      <a:r>
                        <a:rPr lang="en-US" sz="2000" b="1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\TodoFragment.java(</a:t>
                      </a:r>
                      <a:r>
                        <a:rPr lang="zh-CN" altLang="en-US" sz="2000" b="1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新增</a:t>
                      </a:r>
                      <a:r>
                        <a:rPr lang="en-US" altLang="zh-CN" sz="2000" b="1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)</a:t>
                      </a:r>
                      <a:endParaRPr lang="en-US" altLang="zh-CN" sz="2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zh-CN" altLang="zh-CN" sz="2000" b="1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用于处理用户新建待办、输入待办、勾选待办、取消勾选待办、保存与读取待办内容等事件</a:t>
                      </a:r>
                      <a:endParaRPr lang="en-US" altLang="zh-CN" sz="2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res\layout\dialog_edit_todo.xml(</a:t>
                      </a:r>
                      <a:r>
                        <a:rPr lang="zh-CN" altLang="en-US" sz="2000" b="1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新增</a:t>
                      </a:r>
                      <a:r>
                        <a:rPr lang="en-US" altLang="zh-CN" sz="2000" b="1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)</a:t>
                      </a:r>
                      <a:endParaRPr lang="en-US" altLang="zh-CN" sz="2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zh-CN" altLang="zh-CN" sz="2000" b="1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用于新建待办事项的输入界面设计</a:t>
                      </a:r>
                      <a:endParaRPr lang="en-US" altLang="zh-CN" sz="2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res\layout\todo_list_item.xml(新增)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zh-CN" altLang="zh-CN" sz="2000" b="1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用于单个</a:t>
                      </a:r>
                      <a:r>
                        <a:rPr kumimoji="0" lang="zh-CN" altLang="en-US" sz="2000" b="1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待办</a:t>
                      </a:r>
                      <a:r>
                        <a:rPr kumimoji="0" lang="zh-CN" altLang="zh-CN" sz="2000" b="1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显示样式的设计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res\layout\todo_list.xml(</a:t>
                      </a:r>
                      <a:r>
                        <a:rPr lang="zh-CN" altLang="en-US" sz="2000" b="1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新增</a:t>
                      </a:r>
                      <a:r>
                        <a:rPr lang="en-US" altLang="zh-CN" sz="2000" b="1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)</a:t>
                      </a:r>
                      <a:endParaRPr lang="en-US" altLang="zh-CN" sz="2000" b="1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zh-CN" altLang="zh-CN" sz="2000" b="1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用于</a:t>
                      </a:r>
                      <a:r>
                        <a:rPr kumimoji="0" lang="zh-CN" altLang="en-US" sz="2000" b="1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待办</a:t>
                      </a:r>
                      <a:r>
                        <a:rPr kumimoji="0" lang="zh-CN" altLang="zh-CN" sz="2000" b="1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列表样式的设计</a:t>
                      </a:r>
                      <a:endParaRPr lang="en-US" altLang="zh-CN" sz="2000" b="1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3200" dirty="0"/>
              <a:t>功能描述</a:t>
            </a:r>
            <a:endParaRPr lang="zh-CN" altLang="en-US" sz="3200" dirty="0"/>
          </a:p>
          <a:p>
            <a:pPr marL="109855" indent="0">
              <a:buNone/>
            </a:pPr>
            <a:r>
              <a:rPr lang="en-US" altLang="zh-CN" sz="2400" dirty="0"/>
              <a:t>   </a:t>
            </a:r>
            <a:r>
              <a:rPr lang="zh-CN" altLang="zh-CN" sz="2400" dirty="0"/>
              <a:t>能够在便签编辑页面实时看到当前便签的字数，使得用户能够实时了解便签的字数情况</a:t>
            </a:r>
            <a:endParaRPr lang="zh-CN" altLang="en-US" dirty="0"/>
          </a:p>
          <a:p>
            <a:r>
              <a:rPr lang="zh-CN" altLang="en-US" sz="3200" dirty="0"/>
              <a:t>增加模块</a:t>
            </a:r>
            <a:endParaRPr lang="zh-CN" altLang="en-US" dirty="0"/>
          </a:p>
          <a:p>
            <a:pPr>
              <a:buFont typeface="Wingdings" panose="05000000000000000000" pitchFamily="2" charset="2"/>
              <a:buChar char="l"/>
            </a:pPr>
            <a:r>
              <a:rPr lang="en-US" altLang="zh-CN" sz="2000" dirty="0" err="1"/>
              <a:t>ui</a:t>
            </a:r>
            <a:r>
              <a:rPr lang="en-US" altLang="zh-CN" sz="2000" dirty="0"/>
              <a:t>\NoteEditActivity.java(</a:t>
            </a:r>
            <a:r>
              <a:rPr lang="zh-CN" altLang="en-US" sz="2000" dirty="0"/>
              <a:t>更改</a:t>
            </a:r>
            <a:r>
              <a:rPr lang="en-US" altLang="zh-CN" sz="2000" dirty="0"/>
              <a:t>)</a:t>
            </a:r>
            <a:r>
              <a:rPr lang="zh-CN" altLang="en-US" sz="2000" dirty="0"/>
              <a:t> </a:t>
            </a:r>
            <a:endParaRPr lang="en-US" altLang="zh-CN" sz="2000" dirty="0"/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000" dirty="0"/>
              <a:t>作用：</a:t>
            </a:r>
            <a:r>
              <a:rPr lang="zh-CN" altLang="zh-CN" sz="2000" dirty="0"/>
              <a:t>添加输入框监听方法，实现字数实时统计</a:t>
            </a:r>
            <a:r>
              <a:rPr lang="zh-CN" altLang="en-US" sz="2000" dirty="0"/>
              <a:t>；</a:t>
            </a:r>
            <a:r>
              <a:rPr lang="zh-CN" altLang="zh-CN" sz="2000" dirty="0"/>
              <a:t>在编辑栏上显示字数</a:t>
            </a:r>
            <a:endParaRPr lang="zh-CN" altLang="en-US" sz="2000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示例：新增</a:t>
            </a:r>
            <a:r>
              <a:rPr lang="en-US" altLang="zh-CN" dirty="0"/>
              <a:t>“</a:t>
            </a:r>
            <a:r>
              <a:rPr lang="zh-CN" altLang="en-US" dirty="0"/>
              <a:t>字数统计</a:t>
            </a:r>
            <a:r>
              <a:rPr lang="en-US" altLang="zh-CN" dirty="0"/>
              <a:t>”</a:t>
            </a:r>
            <a:r>
              <a:rPr lang="zh-CN" altLang="en-US" dirty="0"/>
              <a:t>功能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3200" dirty="0"/>
              <a:t>功能描述</a:t>
            </a:r>
            <a:endParaRPr lang="en-US" altLang="zh-CN" sz="3200" dirty="0"/>
          </a:p>
          <a:p>
            <a:pPr marL="109855" indent="0">
              <a:buNone/>
            </a:pPr>
            <a:r>
              <a:rPr lang="en-US" altLang="zh-CN" sz="2400" dirty="0"/>
              <a:t>   </a:t>
            </a:r>
            <a:r>
              <a:rPr lang="zh-CN" altLang="zh-CN" sz="2400" dirty="0"/>
              <a:t>在便签列表界面显示导航栏，使得用户能够快捷的切换不同的界面，迅速执行不同的操作，方便用户使用</a:t>
            </a:r>
            <a:endParaRPr lang="zh-CN" altLang="en-US" sz="2400" dirty="0"/>
          </a:p>
          <a:p>
            <a:r>
              <a:rPr lang="zh-CN" altLang="en-US" sz="3200" dirty="0"/>
              <a:t>增加模块</a:t>
            </a:r>
            <a:endParaRPr lang="en-US" altLang="zh-CN" sz="3200" dirty="0"/>
          </a:p>
          <a:p>
            <a:pPr marL="109855" indent="0">
              <a:buNone/>
            </a:pPr>
            <a:endParaRPr lang="zh-CN" altLang="en-US" sz="3200" dirty="0"/>
          </a:p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示例：新增</a:t>
            </a:r>
            <a:r>
              <a:rPr lang="en-US" altLang="zh-CN" dirty="0"/>
              <a:t>“Tabs</a:t>
            </a:r>
            <a:r>
              <a:rPr lang="zh-CN" altLang="en-US" dirty="0"/>
              <a:t>导航栏</a:t>
            </a:r>
            <a:r>
              <a:rPr lang="en-US" altLang="zh-CN" dirty="0"/>
              <a:t>”</a:t>
            </a:r>
            <a:r>
              <a:rPr lang="zh-CN" altLang="en-US" dirty="0"/>
              <a:t>功能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457200" y="3429000"/>
          <a:ext cx="8075240" cy="21640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37620"/>
                <a:gridCol w="4037620"/>
              </a:tblGrid>
              <a:tr h="182880">
                <a:tc>
                  <a:txBody>
                    <a:bodyPr/>
                    <a:lstStyle/>
                    <a:p>
                      <a:pPr algn="ctr" fontAlgn="ctr"/>
                      <a:endParaRPr lang="en-US" altLang="zh-CN" sz="2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目的</a:t>
                      </a:r>
                      <a:endParaRPr lang="en-US" altLang="zh-CN" sz="18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u="none" strike="noStrike" dirty="0" err="1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ui</a:t>
                      </a:r>
                      <a:r>
                        <a:rPr lang="en-US" sz="2000" b="1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\TabListener.java(</a:t>
                      </a:r>
                      <a:r>
                        <a:rPr lang="zh-CN" altLang="en-US" sz="2000" b="1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新增</a:t>
                      </a:r>
                      <a:r>
                        <a:rPr lang="en-US" altLang="zh-CN" sz="2000" b="1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)</a:t>
                      </a:r>
                      <a:endParaRPr lang="en-US" altLang="zh-CN" sz="2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zh-CN" altLang="zh-CN" sz="2000" b="1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用于响应</a:t>
                      </a:r>
                      <a:r>
                        <a:rPr kumimoji="0" lang="en-US" altLang="zh-CN" sz="2000" b="1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Tab</a:t>
                      </a:r>
                      <a:r>
                        <a:rPr kumimoji="0" lang="zh-CN" altLang="zh-CN" sz="2000" b="1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导航栏之间的显示与切换</a:t>
                      </a:r>
                      <a:endParaRPr lang="en-US" altLang="zh-CN" sz="24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ui\NoteListActivity.java(</a:t>
                      </a:r>
                      <a:r>
                        <a:rPr lang="zh-CN" altLang="en-US" sz="2000" b="1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更改</a:t>
                      </a:r>
                      <a:r>
                        <a:rPr lang="en-US" altLang="zh-CN" sz="2000" b="1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)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zh-CN" altLang="zh-CN" sz="2000" b="1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用以显示</a:t>
                      </a:r>
                      <a:r>
                        <a:rPr kumimoji="0" lang="en-US" altLang="zh-CN" sz="2000" b="1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Tabs</a:t>
                      </a:r>
                      <a:r>
                        <a:rPr kumimoji="0" lang="zh-CN" altLang="zh-CN" sz="2000" b="1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导航栏并实现对</a:t>
                      </a:r>
                      <a:r>
                        <a:rPr kumimoji="0" lang="en-US" altLang="zh-CN" sz="2000" b="1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Tabs</a:t>
                      </a:r>
                      <a:r>
                        <a:rPr kumimoji="0" lang="zh-CN" altLang="zh-CN" sz="2000" b="1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导航栏的事件监听</a:t>
                      </a:r>
                      <a:endParaRPr lang="en-US" altLang="zh-CN" sz="24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u="none" strike="noStrike" dirty="0" err="1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ui</a:t>
                      </a:r>
                      <a:r>
                        <a:rPr lang="en-US" sz="2000" b="1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\NoteFragment.java(</a:t>
                      </a:r>
                      <a:r>
                        <a:rPr lang="zh-CN" altLang="en-US" sz="2000" b="1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新增</a:t>
                      </a:r>
                      <a:r>
                        <a:rPr lang="en-US" altLang="zh-CN" sz="2000" b="1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)</a:t>
                      </a:r>
                      <a:endParaRPr lang="en-US" altLang="zh-CN" sz="2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zh-CN" altLang="zh-CN" sz="2000" b="1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用于实现</a:t>
                      </a:r>
                      <a:r>
                        <a:rPr kumimoji="0" lang="zh-CN" altLang="en-US" sz="2000" b="1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由</a:t>
                      </a:r>
                      <a:r>
                        <a:rPr kumimoji="0" lang="zh-CN" altLang="zh-CN" sz="2000" b="1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便签</a:t>
                      </a:r>
                      <a:r>
                        <a:rPr kumimoji="0" lang="zh-CN" altLang="en-US" sz="2000" b="1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界面</a:t>
                      </a:r>
                      <a:r>
                        <a:rPr kumimoji="0" lang="zh-CN" altLang="zh-CN" sz="2000" b="1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向</a:t>
                      </a:r>
                      <a:r>
                        <a:rPr kumimoji="0" lang="en-US" altLang="zh-CN" sz="2000" b="1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fragment</a:t>
                      </a:r>
                      <a:r>
                        <a:rPr kumimoji="0" lang="zh-CN" altLang="zh-CN" sz="2000" b="1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显示的过渡</a:t>
                      </a:r>
                      <a:endParaRPr lang="en-US" altLang="zh-CN" sz="24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3200" dirty="0"/>
              <a:t>功能描述</a:t>
            </a:r>
            <a:endParaRPr lang="zh-CN" altLang="en-US" sz="3200" dirty="0"/>
          </a:p>
          <a:p>
            <a:pPr marL="109855" indent="0">
              <a:buNone/>
            </a:pPr>
            <a:r>
              <a:rPr lang="zh-CN" altLang="en-US" sz="2000" dirty="0"/>
              <a:t>    画板功能实现了简单的绘画功能，通过触屏实现绘画 </a:t>
            </a:r>
            <a:endParaRPr lang="zh-CN" altLang="en-US" sz="2000" dirty="0"/>
          </a:p>
          <a:p>
            <a:endParaRPr lang="zh-CN" altLang="en-US" dirty="0"/>
          </a:p>
          <a:p>
            <a:r>
              <a:rPr lang="zh-CN" altLang="en-US" sz="3200" dirty="0"/>
              <a:t>增加模块</a:t>
            </a:r>
            <a:endParaRPr lang="zh-CN" altLang="en-US" dirty="0"/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000" dirty="0"/>
              <a:t>WhiteBoardFragment（新增）、WhiteBoardView （新增）</a:t>
            </a:r>
            <a:endParaRPr lang="en-US" altLang="zh-CN" sz="2000" dirty="0"/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000" dirty="0"/>
              <a:t>作用：实现画布界面的显示；监听触摸动作，实现轨迹的绘制</a:t>
            </a:r>
            <a:endParaRPr lang="zh-CN" altLang="en-US" sz="2000" dirty="0"/>
          </a:p>
          <a:p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示例：新增</a:t>
            </a:r>
            <a:r>
              <a:rPr lang="en-US" altLang="zh-CN" dirty="0"/>
              <a:t>“</a:t>
            </a:r>
            <a:r>
              <a:rPr lang="zh-CN" altLang="en-US" dirty="0"/>
              <a:t>画板</a:t>
            </a:r>
            <a:r>
              <a:rPr lang="en-US" altLang="zh-CN" dirty="0"/>
              <a:t>”</a:t>
            </a:r>
            <a:r>
              <a:rPr lang="zh-CN" altLang="en-US" dirty="0"/>
              <a:t>功能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3200" dirty="0"/>
              <a:t>功能描述</a:t>
            </a:r>
            <a:endParaRPr lang="zh-CN" altLang="en-US" sz="3200" dirty="0"/>
          </a:p>
          <a:p>
            <a:pPr marL="109855" indent="0">
              <a:buNone/>
            </a:pPr>
            <a:r>
              <a:rPr lang="zh-CN" altLang="en-US" dirty="0"/>
              <a:t>    </a:t>
            </a:r>
            <a:r>
              <a:rPr lang="zh-CN" altLang="en-US" sz="2000" dirty="0"/>
              <a:t>点击进行录音以及播放的功能</a:t>
            </a:r>
            <a:endParaRPr lang="zh-CN" altLang="en-US" sz="2000" dirty="0"/>
          </a:p>
          <a:p>
            <a:pPr marL="109855" indent="0">
              <a:buNone/>
            </a:pPr>
            <a:endParaRPr lang="zh-CN" altLang="en-US" dirty="0"/>
          </a:p>
          <a:p>
            <a:r>
              <a:rPr lang="zh-CN" altLang="en-US" sz="3200" dirty="0"/>
              <a:t>增加模块</a:t>
            </a:r>
            <a:endParaRPr lang="zh-CN" altLang="en-US" sz="3200" dirty="0"/>
          </a:p>
          <a:p>
            <a:pPr>
              <a:buFont typeface="Wingdings" panose="05000000000000000000" pitchFamily="2" charset="2"/>
              <a:buChar char="l"/>
            </a:pPr>
            <a:r>
              <a:rPr lang="en-US" altLang="zh-CN" sz="2000" dirty="0" err="1"/>
              <a:t>VoiceActivity</a:t>
            </a:r>
            <a:r>
              <a:rPr lang="zh-CN" altLang="en-US" sz="2000" dirty="0"/>
              <a:t>（新增）、</a:t>
            </a:r>
            <a:r>
              <a:rPr lang="en-US" altLang="zh-CN" sz="2000" dirty="0" err="1"/>
              <a:t>RecordAudioButton</a:t>
            </a:r>
            <a:r>
              <a:rPr lang="zh-CN" altLang="en-US" sz="2000" dirty="0"/>
              <a:t> （新增）</a:t>
            </a:r>
            <a:endParaRPr lang="en-US" altLang="zh-CN" sz="2000" dirty="0"/>
          </a:p>
          <a:p>
            <a:pPr>
              <a:buFont typeface="Wingdings" panose="05000000000000000000" pitchFamily="2" charset="2"/>
              <a:buChar char="l"/>
            </a:pPr>
            <a:r>
              <a:rPr lang="en-US" altLang="zh-CN" sz="2000" dirty="0" err="1"/>
              <a:t>RecordVoicePopWindow</a:t>
            </a:r>
            <a:r>
              <a:rPr lang="zh-CN" altLang="en-US" sz="2000" dirty="0"/>
              <a:t> （新增）、VoiceImageView （新增）</a:t>
            </a:r>
            <a:endParaRPr lang="zh-CN" altLang="en-US" sz="2000" dirty="0"/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000" dirty="0"/>
              <a:t>作用：实现录音的语音便签功能</a:t>
            </a:r>
            <a:endParaRPr lang="zh-CN" altLang="en-US" sz="2000" dirty="0"/>
          </a:p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示例：新增</a:t>
            </a:r>
            <a:r>
              <a:rPr lang="en-US" altLang="zh-CN" dirty="0"/>
              <a:t>“</a:t>
            </a:r>
            <a:r>
              <a:rPr lang="zh-CN" altLang="en-US" dirty="0"/>
              <a:t>语音便签</a:t>
            </a:r>
            <a:r>
              <a:rPr lang="en-US" altLang="zh-CN" dirty="0"/>
              <a:t>”</a:t>
            </a:r>
            <a:r>
              <a:rPr lang="zh-CN" altLang="en-US" dirty="0"/>
              <a:t>功能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zh-CN" altLang="en-US" sz="3200" dirty="0">
                <a:sym typeface="+mn-ea"/>
              </a:rPr>
              <a:t>功能描述</a:t>
            </a:r>
            <a:endParaRPr lang="zh-CN" altLang="en-US" dirty="0"/>
          </a:p>
          <a:p>
            <a:pPr marL="109855" indent="0">
              <a:buNone/>
            </a:pPr>
            <a:r>
              <a:rPr lang="zh-CN" altLang="en-US" dirty="0">
                <a:sym typeface="+mn-ea"/>
              </a:rPr>
              <a:t>    </a:t>
            </a:r>
            <a:r>
              <a:rPr lang="zh-CN" altLang="en-US" sz="2000" dirty="0">
                <a:sym typeface="+mn-ea"/>
              </a:rPr>
              <a:t>点击进行朗读进行文本朗读的功能</a:t>
            </a:r>
            <a:endParaRPr lang="zh-CN" altLang="en-US" dirty="0"/>
          </a:p>
          <a:p>
            <a:pPr marL="109855" indent="0">
              <a:buNone/>
            </a:pPr>
            <a:endParaRPr lang="zh-CN" altLang="en-US" dirty="0"/>
          </a:p>
          <a:p>
            <a:r>
              <a:rPr lang="zh-CN" altLang="en-US" sz="3200" dirty="0">
                <a:sym typeface="+mn-ea"/>
              </a:rPr>
              <a:t>增加模块</a:t>
            </a:r>
            <a:endParaRPr lang="zh-CN" altLang="en-US" dirty="0">
              <a:sym typeface="+mn-ea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dirty="0">
                <a:sym typeface="+mn-ea"/>
              </a:rPr>
              <a:t>ui\NoteEditActivity.java(更改)</a:t>
            </a:r>
            <a:endParaRPr lang="en-US" altLang="zh-CN" dirty="0"/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dirty="0">
                <a:sym typeface="+mn-ea"/>
              </a:rPr>
              <a:t>res\menu\note_edit.xml(更改)</a:t>
            </a:r>
            <a:endParaRPr lang="zh-CN" altLang="en-US" dirty="0"/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dirty="0">
                <a:sym typeface="+mn-ea"/>
              </a:rPr>
              <a:t>作用：实现朗读小米便签文本的功能</a:t>
            </a:r>
            <a:endParaRPr lang="zh-CN" altLang="en-US" dirty="0"/>
          </a:p>
          <a:p>
            <a:endParaRPr lang="zh-CN" altLang="en-US" dirty="0"/>
          </a:p>
          <a:p>
            <a:pPr marL="109855" algn="l">
              <a:buNone/>
            </a:pPr>
            <a:r>
              <a:rPr lang="en-US" altLang="zh-CN" sz="2300" b="1" dirty="0">
                <a:solidFill>
                  <a:srgbClr val="000000"/>
                </a:solidFill>
                <a:effectLst/>
                <a:sym typeface="+mn-ea"/>
              </a:rPr>
              <a:t>	</a:t>
            </a:r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dirty="0">
                <a:sym typeface="+mn-ea"/>
              </a:rPr>
              <a:t>示例：新增</a:t>
            </a:r>
            <a:r>
              <a:rPr lang="en-US" altLang="zh-CN" dirty="0">
                <a:sym typeface="+mn-ea"/>
              </a:rPr>
              <a:t>“</a:t>
            </a:r>
            <a:r>
              <a:rPr lang="zh-CN" altLang="en-US" dirty="0">
                <a:sym typeface="+mn-ea"/>
              </a:rPr>
              <a:t>朗读</a:t>
            </a:r>
            <a:r>
              <a:rPr lang="en-US" altLang="zh-CN" dirty="0">
                <a:sym typeface="+mn-ea"/>
              </a:rPr>
              <a:t>”</a:t>
            </a:r>
            <a:r>
              <a:rPr lang="zh-CN" altLang="en-US" dirty="0">
                <a:sym typeface="+mn-ea"/>
              </a:rPr>
              <a:t>功能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>
            <a:normAutofit fontScale="90000"/>
          </a:bodyPr>
          <a:p>
            <a:r>
              <a:rPr lang="zh-CN" altLang="en-US" dirty="0">
                <a:sym typeface="+mn-ea"/>
              </a:rPr>
              <a:t>功能描述</a:t>
            </a:r>
            <a:endParaRPr lang="zh-CN" altLang="en-US" dirty="0"/>
          </a:p>
          <a:p>
            <a:pPr marL="109855" indent="0">
              <a:buNone/>
            </a:pPr>
            <a:r>
              <a:rPr lang="zh-CN" altLang="en-US" dirty="0">
                <a:sym typeface="+mn-ea"/>
              </a:rPr>
              <a:t>    用户能够使用富文本编辑器实现丰富强大的文本编辑功能</a:t>
            </a:r>
            <a:endParaRPr lang="zh-CN" altLang="en-US" dirty="0">
              <a:sym typeface="+mn-ea"/>
            </a:endParaRPr>
          </a:p>
          <a:p>
            <a:r>
              <a:rPr lang="zh-CN" altLang="en-US" dirty="0">
                <a:sym typeface="+mn-ea"/>
              </a:rPr>
              <a:t>增加模块</a:t>
            </a:r>
            <a:endParaRPr lang="zh-CN" altLang="en-US" dirty="0">
              <a:sym typeface="+mn-ea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dirty="0">
                <a:sym typeface="+mn-ea"/>
              </a:rPr>
              <a:t>ui\NoteEditActivity.java(更改)</a:t>
            </a:r>
            <a:endParaRPr lang="zh-CN" altLang="en-US" dirty="0">
              <a:sym typeface="+mn-ea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dirty="0">
                <a:sym typeface="+mn-ea"/>
              </a:rPr>
              <a:t>ui\NoteEditActivity.java(更改)</a:t>
            </a:r>
            <a:endParaRPr lang="zh-CN" altLang="en-US" dirty="0">
              <a:sym typeface="+mn-ea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dirty="0">
                <a:sym typeface="+mn-ea"/>
              </a:rPr>
              <a:t>res\layout\note_edit.xml(更改)</a:t>
            </a:r>
            <a:endParaRPr lang="zh-CN" altLang="en-US" dirty="0">
              <a:sym typeface="+mn-ea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dirty="0">
                <a:sym typeface="+mn-ea"/>
              </a:rPr>
              <a:t>作用：文字类子功能。能够实现对文字内容的增删，对文字大小、背景色、字体色、加粗、倾斜等文字格式设置功能，设置文字级别、编号、缩进、对齐等文字排版功能。</a:t>
            </a:r>
            <a:endParaRPr lang="zh-CN" altLang="en-US" dirty="0">
              <a:sym typeface="+mn-ea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dirty="0">
                <a:sym typeface="+mn-ea"/>
              </a:rPr>
              <a:t>图片功能</a:t>
            </a:r>
            <a:r>
              <a:rPr lang="en-US" altLang="zh-CN" dirty="0">
                <a:sym typeface="+mn-ea"/>
              </a:rPr>
              <a:t>:	</a:t>
            </a:r>
            <a:r>
              <a:rPr lang="zh-CN" altLang="en-US" dirty="0">
                <a:sym typeface="+mn-ea"/>
              </a:rPr>
              <a:t>用户能够实现从手机相册或者SD卡中插入图片</a:t>
            </a:r>
            <a:endParaRPr lang="zh-CN" altLang="en-US" dirty="0">
              <a:sym typeface="+mn-ea"/>
            </a:endParaRPr>
          </a:p>
          <a:p>
            <a:pPr>
              <a:buFont typeface="Wingdings" panose="05000000000000000000" pitchFamily="2" charset="2"/>
              <a:buChar char="l"/>
            </a:pPr>
            <a:endParaRPr lang="zh-CN" altLang="en-US" dirty="0">
              <a:sym typeface="+mn-ea"/>
            </a:endParaRPr>
          </a:p>
          <a:p>
            <a:pPr>
              <a:buFont typeface="Wingdings" panose="05000000000000000000" pitchFamily="2" charset="2"/>
              <a:buChar char="l"/>
            </a:pPr>
            <a:endParaRPr lang="zh-CN" altLang="en-US" dirty="0"/>
          </a:p>
          <a:p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dirty="0">
                <a:sym typeface="+mn-ea"/>
              </a:rPr>
              <a:t>示例：新增</a:t>
            </a:r>
            <a:r>
              <a:rPr lang="en-US" altLang="zh-CN" dirty="0">
                <a:sym typeface="+mn-ea"/>
              </a:rPr>
              <a:t>“</a:t>
            </a:r>
            <a:r>
              <a:rPr lang="zh-CN" altLang="en-US" dirty="0">
                <a:sym typeface="+mn-ea"/>
              </a:rPr>
              <a:t>富文本编辑</a:t>
            </a:r>
            <a:r>
              <a:rPr lang="en-US" altLang="zh-CN" dirty="0">
                <a:sym typeface="+mn-ea"/>
              </a:rPr>
              <a:t>”</a:t>
            </a:r>
            <a:r>
              <a:rPr lang="zh-CN" altLang="en-US" dirty="0">
                <a:sym typeface="+mn-ea"/>
              </a:rPr>
              <a:t>功能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编译软件</a:t>
            </a:r>
            <a:endParaRPr lang="zh-CN" altLang="en-US"/>
          </a:p>
          <a:p>
            <a:r>
              <a:rPr lang="zh-CN" altLang="en-US"/>
              <a:t>运行软件</a:t>
            </a:r>
            <a:endParaRPr lang="zh-CN" altLang="en-US"/>
          </a:p>
          <a:p>
            <a:r>
              <a:rPr lang="zh-CN" altLang="en-US"/>
              <a:t>演示软件</a:t>
            </a:r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运行和演示软件系统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运行和演示软件系统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16" y="0"/>
            <a:ext cx="3336324" cy="685800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0564" y="0"/>
            <a:ext cx="3336324" cy="685800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172" y="0"/>
            <a:ext cx="3336324" cy="6858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运行和演示软件系统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0520" y="8901"/>
            <a:ext cx="3336324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7" y="29380"/>
            <a:ext cx="3336324" cy="6858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7783" y="0"/>
            <a:ext cx="3336324" cy="6858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运行和演示软件系统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7694" y="0"/>
            <a:ext cx="3336324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258" y="0"/>
            <a:ext cx="3336324" cy="6858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0666" y="0"/>
            <a:ext cx="3336324" cy="6858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运行和演示软件系统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5319" y="15915"/>
            <a:ext cx="3336324" cy="68580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7" y="0"/>
            <a:ext cx="3336324" cy="68580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1474" y="-15470"/>
            <a:ext cx="3336324" cy="6858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示例：新增</a:t>
            </a:r>
            <a:r>
              <a:rPr lang="en-US" altLang="zh-CN" dirty="0"/>
              <a:t>“</a:t>
            </a:r>
            <a:r>
              <a:rPr lang="zh-CN" altLang="en-US" dirty="0"/>
              <a:t>语音便签</a:t>
            </a:r>
            <a:r>
              <a:rPr lang="en-US" altLang="zh-CN" dirty="0"/>
              <a:t>”</a:t>
            </a:r>
            <a:r>
              <a:rPr lang="zh-CN" altLang="en-US" dirty="0"/>
              <a:t>功能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sp>
        <p:nvSpPr>
          <p:cNvPr id="2" name="内容占位符 1"/>
          <p:cNvSpPr/>
          <p:nvPr>
            <p:ph idx="1"/>
          </p:nvPr>
        </p:nvSpPr>
        <p:spPr/>
        <p:txBody>
          <a:bodyPr/>
          <a:p>
            <a:pPr marL="109855" indent="0">
              <a:buNone/>
            </a:pPr>
            <a:endParaRPr lang="zh-CN" altLang="en-US"/>
          </a:p>
        </p:txBody>
      </p:sp>
      <p:pic>
        <p:nvPicPr>
          <p:cNvPr id="6" name="图片 5" descr="Screenshot_157510200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315" y="1274445"/>
            <a:ext cx="2778760" cy="4940300"/>
          </a:xfrm>
          <a:prstGeom prst="rect">
            <a:avLst/>
          </a:prstGeom>
        </p:spPr>
      </p:pic>
      <p:pic>
        <p:nvPicPr>
          <p:cNvPr id="8" name="图片 7" descr="Screenshot_157510200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940" y="1216025"/>
            <a:ext cx="2844165" cy="50571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l"/>
            </a:pPr>
            <a:r>
              <a:rPr lang="en-US" altLang="zh-CN" dirty="0" err="1"/>
              <a:t>Trustie</a:t>
            </a:r>
            <a:endParaRPr lang="en-US" altLang="zh-CN" dirty="0"/>
          </a:p>
          <a:p>
            <a:pPr>
              <a:buFont typeface="Wingdings" panose="05000000000000000000" pitchFamily="2" charset="2"/>
              <a:buChar char="l"/>
            </a:pPr>
            <a:r>
              <a:rPr lang="en-US" altLang="zh-CN" dirty="0" err="1"/>
              <a:t>LearnerHub</a:t>
            </a:r>
            <a:endParaRPr lang="en-US" altLang="zh-CN" dirty="0"/>
          </a:p>
          <a:p>
            <a:pPr>
              <a:buFont typeface="Wingdings" panose="05000000000000000000" pitchFamily="2" charset="2"/>
              <a:buChar char="l"/>
            </a:pPr>
            <a:r>
              <a:rPr lang="en-US" altLang="zh-CN" dirty="0" err="1"/>
              <a:t>Github</a:t>
            </a:r>
            <a:endParaRPr lang="en-US" altLang="zh-CN" dirty="0"/>
          </a:p>
          <a:p>
            <a:pPr>
              <a:buFont typeface="Wingdings" panose="05000000000000000000" pitchFamily="2" charset="2"/>
              <a:buChar char="l"/>
            </a:pPr>
            <a:r>
              <a:rPr lang="en-US" altLang="zh-CN" dirty="0" err="1"/>
              <a:t>StackOverflow</a:t>
            </a:r>
            <a:endParaRPr lang="en-US" altLang="zh-CN" dirty="0"/>
          </a:p>
          <a:p>
            <a:pPr>
              <a:buFont typeface="Wingdings" panose="05000000000000000000" pitchFamily="2" charset="2"/>
              <a:buChar char="l"/>
            </a:pPr>
            <a:r>
              <a:rPr lang="en-US" altLang="zh-CN" dirty="0"/>
              <a:t>CSDN</a:t>
            </a:r>
            <a:endParaRPr lang="en-US" altLang="zh-CN" dirty="0"/>
          </a:p>
          <a:p>
            <a:pPr>
              <a:buFont typeface="Wingdings" panose="05000000000000000000" pitchFamily="2" charset="2"/>
              <a:buChar char="l"/>
            </a:pPr>
            <a:r>
              <a:rPr lang="en-US" altLang="zh-CN" dirty="0"/>
              <a:t>Android Developer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CN" altLang="en-US"/>
              <a:t>©Copyright Xinjun Mao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zh-CN" altLang="en-US"/>
              <a:t>*</a:t>
            </a:r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开源社区的使用</a:t>
            </a:r>
            <a:endParaRPr lang="zh-CN" alt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dirty="0"/>
              <a:t>实践问题描述</a:t>
            </a:r>
            <a:endParaRPr lang="zh-CN" altLang="en-US" dirty="0"/>
          </a:p>
          <a:p>
            <a:pPr lvl="0"/>
            <a:endParaRPr lang="zh-CN" altLang="en-US" dirty="0"/>
          </a:p>
          <a:p>
            <a:pPr lvl="0"/>
            <a:endParaRPr lang="zh-CN" altLang="en-US" dirty="0"/>
          </a:p>
          <a:p>
            <a:pPr lvl="0"/>
            <a:r>
              <a:rPr lang="zh-CN" altLang="en-US" dirty="0"/>
              <a:t>开源社区解答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CN" altLang="en-US"/>
              <a:t>©Copyright Xinjun Mao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zh-CN" altLang="en-US"/>
              <a:t>*</a:t>
            </a:r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示例：利用开源社区解决问题</a:t>
            </a:r>
            <a:endParaRPr lang="zh-CN" alt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心得和体会</a:t>
            </a:r>
            <a:endParaRPr lang="zh-CN" altLang="en-US" dirty="0">
              <a:sym typeface="+mn-ea"/>
            </a:endParaRPr>
          </a:p>
          <a:p>
            <a:endParaRPr lang="zh-CN" altLang="en-US" dirty="0">
              <a:sym typeface="+mn-ea"/>
            </a:endParaRPr>
          </a:p>
          <a:p>
            <a:r>
              <a:rPr lang="zh-CN" altLang="en-US" dirty="0">
                <a:sym typeface="+mn-ea"/>
              </a:rPr>
              <a:t>实践的收获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困难和问题</a:t>
            </a:r>
            <a:endParaRPr lang="en-US" altLang="zh-CN" dirty="0"/>
          </a:p>
          <a:p>
            <a:endParaRPr lang="en-US" altLang="zh-CN" dirty="0"/>
          </a:p>
        </p:txBody>
      </p:sp>
      <p:sp>
        <p:nvSpPr>
          <p:cNvPr id="215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实践的感受和收获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tags/tag1.xml><?xml version="1.0" encoding="utf-8"?>
<p:tagLst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ags/tag2.xml><?xml version="1.0" encoding="utf-8"?>
<p:tagLst xmlns:p="http://schemas.openxmlformats.org/presentationml/2006/main">
  <p:tag name="KSO_WM_UNIT_TABLE_BEAUTIFY" val="smartTable{2c7d9fc7-dfa7-4631-a7e9-82537b931c26}"/>
</p:tagLst>
</file>

<file path=ppt/tags/tag3.xml><?xml version="1.0" encoding="utf-8"?>
<p:tagLst xmlns:p="http://schemas.openxmlformats.org/presentationml/2006/main">
  <p:tag name="KSO_WM_UNIT_TABLE_BEAUTIFY" val="smartTable{2c7d9fc7-dfa7-4631-a7e9-82537b931c26}"/>
</p:tagLst>
</file>

<file path=ppt/tags/tag4.xml><?xml version="1.0" encoding="utf-8"?>
<p:tagLst xmlns:p="http://schemas.openxmlformats.org/presentationml/2006/main">
  <p:tag name="KSO_WM_UNIT_TABLE_BEAUTIFY" val="smartTable{952e6ebb-b0b9-4dcc-a5b1-e80f1f5dcb25}"/>
</p:tagLst>
</file>

<file path=ppt/tags/tag5.xml><?xml version="1.0" encoding="utf-8"?>
<p:tagLst xmlns:p="http://schemas.openxmlformats.org/presentationml/2006/main">
  <p:tag name="KSO_WM_UNIT_TABLE_BEAUTIFY" val="smartTable{952e6ebb-b0b9-4dcc-a5b1-e80f1f5dcb25}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聚合">
  <a:themeElements>
    <a:clrScheme name="聚合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聚合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聚合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0</TotalTime>
  <Words>3842</Words>
  <Application>WPS 演示</Application>
  <PresentationFormat>全屏显示(4:3)</PresentationFormat>
  <Paragraphs>759</Paragraphs>
  <Slides>26</Slides>
  <Notes>5</Notes>
  <HiddenSlides>4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8" baseType="lpstr">
      <vt:lpstr>Arial</vt:lpstr>
      <vt:lpstr>宋体</vt:lpstr>
      <vt:lpstr>Wingdings</vt:lpstr>
      <vt:lpstr>Times New Roman</vt:lpstr>
      <vt:lpstr>Wingdings 3</vt:lpstr>
      <vt:lpstr>Verdana</vt:lpstr>
      <vt:lpstr>Wingdings 2</vt:lpstr>
      <vt:lpstr>微软雅黑</vt:lpstr>
      <vt:lpstr>Lucida Sans Unicode</vt:lpstr>
      <vt:lpstr>Arial Unicode MS</vt:lpstr>
      <vt:lpstr>黑体</vt:lpstr>
      <vt:lpstr>聚合</vt:lpstr>
      <vt:lpstr>软件工程课程实践汇报 开源软件代码注释、分析和维护</vt:lpstr>
      <vt:lpstr>汇报内容</vt:lpstr>
      <vt:lpstr>开源代码注释</vt:lpstr>
      <vt:lpstr>开源代码注释</vt:lpstr>
      <vt:lpstr>示例: 关键语句的注释</vt:lpstr>
      <vt:lpstr>示例: 语句块的注释</vt:lpstr>
      <vt:lpstr>示例: 类方法的注释</vt:lpstr>
      <vt:lpstr>示例: 类的注释</vt:lpstr>
      <vt:lpstr>开源代码的维护</vt:lpstr>
      <vt:lpstr>开源代码的维护</vt:lpstr>
      <vt:lpstr>示例：新增“待办事项”功能</vt:lpstr>
      <vt:lpstr>示例：新增“字数统计”功能</vt:lpstr>
      <vt:lpstr>示例：新增“Tabs导航栏”功能</vt:lpstr>
      <vt:lpstr>示例：新增“画板”功能</vt:lpstr>
      <vt:lpstr>示例：新增“语音便签”功能</vt:lpstr>
      <vt:lpstr>PowerPoint 演示文稿</vt:lpstr>
      <vt:lpstr>PowerPoint 演示文稿</vt:lpstr>
      <vt:lpstr>运行和演示软件系统</vt:lpstr>
      <vt:lpstr>运行和演示软件系统</vt:lpstr>
      <vt:lpstr>运行和演示软件系统</vt:lpstr>
      <vt:lpstr>运行和演示软件系统</vt:lpstr>
      <vt:lpstr>运行和演示软件系统</vt:lpstr>
      <vt:lpstr>示例：新增“语音便签”功能</vt:lpstr>
      <vt:lpstr>开源社区的使用</vt:lpstr>
      <vt:lpstr>示例：利用开源社区解决问题</vt:lpstr>
      <vt:lpstr>实践的感受和收获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tommy</dc:creator>
  <cp:lastModifiedBy>Miraculous</cp:lastModifiedBy>
  <cp:revision>347</cp:revision>
  <dcterms:created xsi:type="dcterms:W3CDTF">2113-01-01T00:00:00Z</dcterms:created>
  <dcterms:modified xsi:type="dcterms:W3CDTF">2019-12-01T16:12:18Z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RubyTemplateID">
    <vt:lpwstr>2</vt:lpwstr>
  </property>
  <property fmtid="{D5CDD505-2E9C-101B-9397-08002B2CF9AE}" pid="3" name="KSOProductBuildVer">
    <vt:lpwstr>2052-11.1.0.9175</vt:lpwstr>
  </property>
</Properties>
</file>