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87" r:id="rId2"/>
    <p:sldId id="286" r:id="rId3"/>
    <p:sldId id="288" r:id="rId4"/>
    <p:sldId id="918" r:id="rId5"/>
    <p:sldId id="931" r:id="rId6"/>
    <p:sldId id="932" r:id="rId7"/>
    <p:sldId id="919" r:id="rId8"/>
    <p:sldId id="283" r:id="rId9"/>
    <p:sldId id="927" r:id="rId10"/>
    <p:sldId id="928" r:id="rId11"/>
    <p:sldId id="929" r:id="rId12"/>
    <p:sldId id="267" r:id="rId13"/>
    <p:sldId id="926" r:id="rId14"/>
    <p:sldId id="268" r:id="rId15"/>
    <p:sldId id="269" r:id="rId16"/>
    <p:sldId id="930" r:id="rId17"/>
    <p:sldId id="924" r:id="rId18"/>
    <p:sldId id="925" r:id="rId19"/>
    <p:sldId id="270" r:id="rId20"/>
    <p:sldId id="265" r:id="rId21"/>
  </p:sldIdLst>
  <p:sldSz cx="24384000" cy="13716000"/>
  <p:notesSz cx="6858000" cy="9144000"/>
  <p:custDataLst>
    <p:tags r:id="rId23"/>
  </p:custData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65C0"/>
    <a:srgbClr val="CBD3E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7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7" name="Shape 13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1pPr>
    <a:lvl2pPr indent="2286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2pPr>
    <a:lvl3pPr indent="4572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3pPr>
    <a:lvl4pPr indent="6858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4pPr>
    <a:lvl5pPr indent="9144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5pPr>
    <a:lvl6pPr indent="11430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6pPr>
    <a:lvl7pPr indent="13716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7pPr>
    <a:lvl8pPr indent="16002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8pPr>
    <a:lvl9pPr indent="18288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60684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82729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水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3125968" y="673100"/>
            <a:ext cx="18135601" cy="8737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 hasCustomPrompt="1"/>
          </p:nvPr>
        </p:nvSpPr>
        <p:spPr>
          <a:xfrm>
            <a:off x="635000" y="94488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标题文本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 hasCustomPrompt="1"/>
          </p:nvPr>
        </p:nvSpPr>
        <p:spPr>
          <a:xfrm>
            <a:off x="635000" y="115189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居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 hasCustomPrompt="1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垂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13165980" y="1104900"/>
            <a:ext cx="9525001" cy="11506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 hasCustomPrompt="1"/>
          </p:nvPr>
        </p:nvSpPr>
        <p:spPr>
          <a:xfrm>
            <a:off x="1651000" y="1104900"/>
            <a:ext cx="10223500" cy="56134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标题文本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 hasCustomPrompt="1"/>
          </p:nvPr>
        </p:nvSpPr>
        <p:spPr>
          <a:xfrm>
            <a:off x="1651000" y="6845300"/>
            <a:ext cx="10223500" cy="5765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顶部对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13169900" y="3238500"/>
            <a:ext cx="9525000" cy="9207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 hasCustomPrompt="1"/>
          </p:nvPr>
        </p:nvSpPr>
        <p:spPr>
          <a:xfrm>
            <a:off x="1689100" y="3238500"/>
            <a:ext cx="10007600" cy="92075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4500"/>
            </a:lvl1pPr>
            <a:lvl2pPr marL="1117600" indent="-558800">
              <a:spcBef>
                <a:spcPts val="4500"/>
              </a:spcBef>
              <a:defRPr sz="4500"/>
            </a:lvl2pPr>
            <a:lvl3pPr marL="1676400" indent="-558800">
              <a:spcBef>
                <a:spcPts val="4500"/>
              </a:spcBef>
              <a:defRPr sz="4500"/>
            </a:lvl3pPr>
            <a:lvl4pPr marL="2235200" indent="-558800">
              <a:spcBef>
                <a:spcPts val="4500"/>
              </a:spcBef>
              <a:defRPr sz="4500"/>
            </a:lvl4pPr>
            <a:lvl5pPr marL="2794000" indent="-558800">
              <a:spcBef>
                <a:spcPts val="4500"/>
              </a:spcBef>
              <a:defRPr sz="45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 hasCustomPrompt="1"/>
          </p:nvPr>
        </p:nvSpPr>
        <p:spPr>
          <a:xfrm>
            <a:off x="1689100" y="1778000"/>
            <a:ext cx="21005800" cy="10147300"/>
          </a:xfrm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15760700" y="70485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15760700" y="11303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idx="15"/>
          </p:nvPr>
        </p:nvSpPr>
        <p:spPr>
          <a:xfrm>
            <a:off x="1206500" y="1130300"/>
            <a:ext cx="141732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 hasCustomPrompt="1"/>
          </p:nvPr>
        </p:nvSpPr>
        <p:spPr>
          <a:xfrm>
            <a:off x="2387600" y="8953500"/>
            <a:ext cx="19621500" cy="685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 hasCustomPrompt="1"/>
          </p:nvPr>
        </p:nvSpPr>
        <p:spPr>
          <a:xfrm>
            <a:off x="2387600" y="5975349"/>
            <a:ext cx="19621500" cy="10287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“在此键入引文。”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水平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8" name="Shape 118"/>
          <p:cNvSpPr>
            <a:spLocks noGrp="1"/>
          </p:cNvSpPr>
          <p:nvPr>
            <p:ph type="title" hasCustomPrompt="1"/>
          </p:nvPr>
        </p:nvSpPr>
        <p:spPr>
          <a:xfrm>
            <a:off x="1231900" y="1409700"/>
            <a:ext cx="21907500" cy="2057400"/>
          </a:xfrm>
          <a:prstGeom prst="rect">
            <a:avLst/>
          </a:prstGeom>
        </p:spPr>
        <p:txBody>
          <a:bodyPr anchor="t"/>
          <a:lstStyle>
            <a:lvl1pPr algn="l">
              <a:defRPr sz="8600" cap="all" spc="1375">
                <a:solidFill>
                  <a:srgbClr val="FFFFFF"/>
                </a:solidFill>
                <a:latin typeface="Avenir Light"/>
                <a:ea typeface="Avenir Light"/>
                <a:cs typeface="Avenir Light"/>
                <a:sym typeface="Avenir Light"/>
              </a:defRPr>
            </a:lvl1pPr>
          </a:lstStyle>
          <a:p>
            <a:r>
              <a:t>标题文本</a:t>
            </a:r>
          </a:p>
        </p:txBody>
      </p:sp>
      <p:sp>
        <p:nvSpPr>
          <p:cNvPr id="119" name="Shape 119"/>
          <p:cNvSpPr>
            <a:spLocks noGrp="1"/>
          </p:cNvSpPr>
          <p:nvPr>
            <p:ph type="body" sz="quarter" idx="1" hasCustomPrompt="1"/>
          </p:nvPr>
        </p:nvSpPr>
        <p:spPr>
          <a:xfrm>
            <a:off x="1231900" y="698500"/>
            <a:ext cx="21907500" cy="7112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  <a:defRPr sz="3200" cap="all" spc="512">
                <a:solidFill>
                  <a:srgbClr val="FFFFFF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  <a:lvl2pPr marL="0" indent="228600">
              <a:spcBef>
                <a:spcPts val="0"/>
              </a:spcBef>
              <a:buSzTx/>
              <a:buNone/>
              <a:defRPr sz="3200" cap="all" spc="512">
                <a:solidFill>
                  <a:srgbClr val="FFFFFF"/>
                </a:solidFill>
                <a:latin typeface="Avenir Book"/>
                <a:ea typeface="Avenir Book"/>
                <a:cs typeface="Avenir Book"/>
                <a:sym typeface="Avenir Book"/>
              </a:defRPr>
            </a:lvl2pPr>
            <a:lvl3pPr marL="0" indent="457200">
              <a:spcBef>
                <a:spcPts val="0"/>
              </a:spcBef>
              <a:buSzTx/>
              <a:buNone/>
              <a:defRPr sz="3200" cap="all" spc="512">
                <a:solidFill>
                  <a:srgbClr val="FFFFFF"/>
                </a:solidFill>
                <a:latin typeface="Avenir Book"/>
                <a:ea typeface="Avenir Book"/>
                <a:cs typeface="Avenir Book"/>
                <a:sym typeface="Avenir Book"/>
              </a:defRPr>
            </a:lvl3pPr>
            <a:lvl4pPr marL="0" indent="685800">
              <a:spcBef>
                <a:spcPts val="0"/>
              </a:spcBef>
              <a:buSzTx/>
              <a:buNone/>
              <a:defRPr sz="3200" cap="all" spc="512">
                <a:solidFill>
                  <a:srgbClr val="FFFFFF"/>
                </a:solidFill>
                <a:latin typeface="Avenir Book"/>
                <a:ea typeface="Avenir Book"/>
                <a:cs typeface="Avenir Book"/>
                <a:sym typeface="Avenir Book"/>
              </a:defRPr>
            </a:lvl4pPr>
            <a:lvl5pPr marL="0" indent="914400">
              <a:spcBef>
                <a:spcPts val="0"/>
              </a:spcBef>
              <a:buSzTx/>
              <a:buNone/>
              <a:defRPr sz="3200" cap="all" spc="512">
                <a:solidFill>
                  <a:srgbClr val="FFFFFF"/>
                </a:solidFill>
                <a:latin typeface="Avenir Book"/>
                <a:ea typeface="Avenir Book"/>
                <a:cs typeface="Avenir Book"/>
                <a:sym typeface="Avenir Book"/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20" name="Shape 120"/>
          <p:cNvSpPr>
            <a:spLocks noGrp="1"/>
          </p:cNvSpPr>
          <p:nvPr>
            <p:ph type="sldNum" sz="quarter" idx="2"/>
          </p:nvPr>
        </p:nvSpPr>
        <p:spPr>
          <a:xfrm>
            <a:off x="11950790" y="13049250"/>
            <a:ext cx="431293" cy="5207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Avenir Light"/>
                <a:ea typeface="Avenir Light"/>
                <a:cs typeface="Avenir Light"/>
                <a:sym typeface="Avenir Light"/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689100" y="952500"/>
            <a:ext cx="21005800" cy="228600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t>标题文本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689100" y="3238500"/>
            <a:ext cx="21005800" cy="920750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/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pn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image" Target="../media/image15.wmf"/><Relationship Id="rId7" Type="http://schemas.openxmlformats.org/officeDocument/2006/relationships/oleObject" Target="../embeddings/oleObject3.bin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6.jpeg"/><Relationship Id="rId9" Type="http://schemas.openxmlformats.org/officeDocument/2006/relationships/image" Target="../media/image19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oleObject" Target="../embeddings/oleObject4.bin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2.gif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image" Target="../media/image39.wmf"/><Relationship Id="rId7" Type="http://schemas.openxmlformats.org/officeDocument/2006/relationships/oleObject" Target="../embeddings/oleObject7.bin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43.wmf"/><Relationship Id="rId4" Type="http://schemas.openxmlformats.org/officeDocument/2006/relationships/image" Target="../media/image40.wmf"/><Relationship Id="rId9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image" Target="../media/image49.wmf"/><Relationship Id="rId3" Type="http://schemas.openxmlformats.org/officeDocument/2006/relationships/image" Target="../media/image44.emf"/><Relationship Id="rId7" Type="http://schemas.openxmlformats.org/officeDocument/2006/relationships/image" Target="../media/image46.wmf"/><Relationship Id="rId12" Type="http://schemas.openxmlformats.org/officeDocument/2006/relationships/oleObject" Target="../embeddings/oleObject13.bin"/><Relationship Id="rId17" Type="http://schemas.openxmlformats.org/officeDocument/2006/relationships/image" Target="../media/image51.wmf"/><Relationship Id="rId2" Type="http://schemas.openxmlformats.org/officeDocument/2006/relationships/oleObject" Target="../embeddings/oleObject9.bin"/><Relationship Id="rId16" Type="http://schemas.openxmlformats.org/officeDocument/2006/relationships/oleObject" Target="../embeddings/oleObject15.bin"/><Relationship Id="rId1" Type="http://schemas.openxmlformats.org/officeDocument/2006/relationships/slideLayout" Target="../slideLayouts/slideLayout9.x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48.wmf"/><Relationship Id="rId5" Type="http://schemas.openxmlformats.org/officeDocument/2006/relationships/image" Target="../media/image45.wmf"/><Relationship Id="rId15" Type="http://schemas.openxmlformats.org/officeDocument/2006/relationships/image" Target="../media/image50.wmf"/><Relationship Id="rId10" Type="http://schemas.openxmlformats.org/officeDocument/2006/relationships/oleObject" Target="../embeddings/oleObject3.bin"/><Relationship Id="rId4" Type="http://schemas.openxmlformats.org/officeDocument/2006/relationships/oleObject" Target="../embeddings/oleObject10.bin"/><Relationship Id="rId9" Type="http://schemas.openxmlformats.org/officeDocument/2006/relationships/image" Target="../media/image47.wmf"/><Relationship Id="rId14" Type="http://schemas.openxmlformats.org/officeDocument/2006/relationships/oleObject" Target="../embeddings/oleObject14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13" Type="http://schemas.openxmlformats.org/officeDocument/2006/relationships/image" Target="../media/image57.wmf"/><Relationship Id="rId3" Type="http://schemas.openxmlformats.org/officeDocument/2006/relationships/image" Target="../media/image52.wmf"/><Relationship Id="rId7" Type="http://schemas.openxmlformats.org/officeDocument/2006/relationships/image" Target="../media/image54.wmf"/><Relationship Id="rId12" Type="http://schemas.openxmlformats.org/officeDocument/2006/relationships/oleObject" Target="../embeddings/oleObject21.bin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9.x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56.wmf"/><Relationship Id="rId5" Type="http://schemas.openxmlformats.org/officeDocument/2006/relationships/image" Target="../media/image53.emf"/><Relationship Id="rId15" Type="http://schemas.openxmlformats.org/officeDocument/2006/relationships/image" Target="../media/image58.wmf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7.bin"/><Relationship Id="rId9" Type="http://schemas.openxmlformats.org/officeDocument/2006/relationships/image" Target="../media/image55.wmf"/><Relationship Id="rId14" Type="http://schemas.openxmlformats.org/officeDocument/2006/relationships/oleObject" Target="../embeddings/oleObject22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13" Type="http://schemas.openxmlformats.org/officeDocument/2006/relationships/oleObject" Target="../embeddings/oleObject28.bin"/><Relationship Id="rId3" Type="http://schemas.openxmlformats.org/officeDocument/2006/relationships/image" Target="../media/image59.wmf"/><Relationship Id="rId7" Type="http://schemas.openxmlformats.org/officeDocument/2006/relationships/image" Target="../media/image61.wmf"/><Relationship Id="rId12" Type="http://schemas.openxmlformats.org/officeDocument/2006/relationships/image" Target="../media/image64.emf"/><Relationship Id="rId2" Type="http://schemas.openxmlformats.org/officeDocument/2006/relationships/oleObject" Target="../embeddings/oleObject23.bin"/><Relationship Id="rId16" Type="http://schemas.openxmlformats.org/officeDocument/2006/relationships/image" Target="../media/image66.emf"/><Relationship Id="rId1" Type="http://schemas.openxmlformats.org/officeDocument/2006/relationships/slideLayout" Target="../slideLayouts/slideLayout9.xml"/><Relationship Id="rId6" Type="http://schemas.openxmlformats.org/officeDocument/2006/relationships/oleObject" Target="../embeddings/oleObject25.bin"/><Relationship Id="rId11" Type="http://schemas.openxmlformats.org/officeDocument/2006/relationships/oleObject" Target="../embeddings/oleObject27.bin"/><Relationship Id="rId5" Type="http://schemas.openxmlformats.org/officeDocument/2006/relationships/image" Target="../media/image60.wmf"/><Relationship Id="rId15" Type="http://schemas.openxmlformats.org/officeDocument/2006/relationships/oleObject" Target="../embeddings/oleObject29.bin"/><Relationship Id="rId10" Type="http://schemas.openxmlformats.org/officeDocument/2006/relationships/image" Target="../media/image63.png"/><Relationship Id="rId4" Type="http://schemas.openxmlformats.org/officeDocument/2006/relationships/oleObject" Target="../embeddings/oleObject24.bin"/><Relationship Id="rId9" Type="http://schemas.openxmlformats.org/officeDocument/2006/relationships/image" Target="../media/image62.wmf"/><Relationship Id="rId14" Type="http://schemas.openxmlformats.org/officeDocument/2006/relationships/image" Target="../media/image6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tiff"/><Relationship Id="rId2" Type="http://schemas.openxmlformats.org/officeDocument/2006/relationships/image" Target="../media/image73.tif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tiff"/><Relationship Id="rId2" Type="http://schemas.openxmlformats.org/officeDocument/2006/relationships/image" Target="../media/image76.tif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9.png"/><Relationship Id="rId4" Type="http://schemas.openxmlformats.org/officeDocument/2006/relationships/image" Target="../media/image78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tiff"/><Relationship Id="rId2" Type="http://schemas.openxmlformats.org/officeDocument/2006/relationships/image" Target="../media/image80.tif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2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tiff"/><Relationship Id="rId2" Type="http://schemas.openxmlformats.org/officeDocument/2006/relationships/image" Target="../media/image83.tif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5.tif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0"/>
            <a:ext cx="24409400" cy="13716000"/>
            <a:chOff x="1" y="0"/>
            <a:chExt cx="24409400" cy="1371600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39" r="5879"/>
            <a:stretch/>
          </p:blipFill>
          <p:spPr>
            <a:xfrm>
              <a:off x="1" y="0"/>
              <a:ext cx="24409400" cy="13716000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7257" y="1229925"/>
              <a:ext cx="8221543" cy="1069663"/>
            </a:xfrm>
            <a:prstGeom prst="rect">
              <a:avLst/>
            </a:prstGeom>
          </p:spPr>
        </p:pic>
      </p:grpSp>
      <p:sp>
        <p:nvSpPr>
          <p:cNvPr id="140" name="Shape 140"/>
          <p:cNvSpPr/>
          <p:nvPr/>
        </p:nvSpPr>
        <p:spPr>
          <a:xfrm>
            <a:off x="2951470" y="2772235"/>
            <a:ext cx="18506458" cy="4691925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/>
          <a:p>
            <a:pPr>
              <a:lnSpc>
                <a:spcPct val="150000"/>
              </a:lnSpc>
              <a:defRPr sz="80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CN" altLang="en-US" sz="8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基于风雷软件框架的非线性耦合本构关系模型开发</a:t>
            </a:r>
            <a:endParaRPr lang="en-US" altLang="zh-CN" sz="8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  <a:defRPr sz="80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zh-CN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算法研究赛题</a:t>
            </a:r>
          </a:p>
        </p:txBody>
      </p:sp>
      <p:sp>
        <p:nvSpPr>
          <p:cNvPr id="5" name="Shape 144"/>
          <p:cNvSpPr/>
          <p:nvPr/>
        </p:nvSpPr>
        <p:spPr>
          <a:xfrm>
            <a:off x="2381249" y="7936807"/>
            <a:ext cx="19621501" cy="272831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spAutoFit/>
          </a:bodyPr>
          <a:lstStyle/>
          <a:p>
            <a:pPr>
              <a:lnSpc>
                <a:spcPct val="150000"/>
              </a:lnSpc>
              <a:defRPr sz="38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CN" altLang="en-US" sz="4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Helvetica"/>
              </a:rPr>
              <a:t>杨俊沅（队长）、曾舒华、赵文文</a:t>
            </a:r>
            <a:endParaRPr lang="en-US" altLang="zh-CN" sz="40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Helvetica"/>
            </a:endParaRPr>
          </a:p>
          <a:p>
            <a:pPr>
              <a:lnSpc>
                <a:spcPct val="150000"/>
              </a:lnSpc>
              <a:defRPr sz="38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CN" altLang="en-US" sz="4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Helvetica"/>
              </a:rPr>
              <a:t>陈伟芳（指导老师）</a:t>
            </a:r>
            <a:br>
              <a:rPr lang="zh-CN" altLang="en-US" sz="4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Helvetica"/>
              </a:rPr>
            </a:br>
            <a:r>
              <a:rPr lang="zh-CN" altLang="en-US" sz="4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Helvetica"/>
                <a:sym typeface="Wingdings" panose="05000000000000000000" pitchFamily="2" charset="2"/>
              </a:rPr>
              <a:t>浙江大学</a:t>
            </a:r>
            <a:endParaRPr sz="40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98646746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/>
          </p:cNvSpPr>
          <p:nvPr>
            <p:ph type="body" idx="14"/>
          </p:nvPr>
        </p:nvSpPr>
        <p:spPr>
          <a:xfrm>
            <a:off x="851201" y="514201"/>
            <a:ext cx="23158679" cy="1116965"/>
          </a:xfrm>
          <a:prstGeom prst="rect">
            <a:avLst/>
          </a:prstGeom>
        </p:spPr>
        <p:txBody>
          <a:bodyPr/>
          <a:lstStyle/>
          <a:p>
            <a:pPr algn="l">
              <a:defRPr sz="80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6600" dirty="0">
                <a:solidFill>
                  <a:schemeClr val="accent1"/>
                </a:solidFill>
              </a:rPr>
              <a:t> </a:t>
            </a:r>
            <a:r>
              <a:rPr lang="zh-CN" altLang="en-US" sz="6600" dirty="0">
                <a:solidFill>
                  <a:schemeClr val="accent1"/>
                </a:solidFill>
              </a:rPr>
              <a:t>参赛团队</a:t>
            </a:r>
            <a:r>
              <a:rPr lang="en-US" altLang="zh-CN" sz="6600" dirty="0">
                <a:solidFill>
                  <a:schemeClr val="accent1"/>
                </a:solidFill>
              </a:rPr>
              <a:t>/</a:t>
            </a:r>
            <a:r>
              <a:rPr lang="zh-CN" altLang="en-US" sz="6600" dirty="0">
                <a:solidFill>
                  <a:schemeClr val="accent1"/>
                </a:solidFill>
              </a:rPr>
              <a:t>个人简介</a:t>
            </a:r>
            <a:endParaRPr sz="6600" dirty="0"/>
          </a:p>
        </p:txBody>
      </p:sp>
      <p:sp>
        <p:nvSpPr>
          <p:cNvPr id="2" name="Shape 141"/>
          <p:cNvSpPr/>
          <p:nvPr/>
        </p:nvSpPr>
        <p:spPr>
          <a:xfrm>
            <a:off x="2381250" y="9935845"/>
            <a:ext cx="19621500" cy="2992755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Autofit/>
          </a:bodyPr>
          <a:lstStyle/>
          <a:p>
            <a:pPr lvl="1">
              <a:lnSpc>
                <a:spcPct val="150000"/>
              </a:lnSpc>
              <a:defRPr sz="38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CN" altLang="en-US" dirty="0">
                <a:solidFill>
                  <a:schemeClr val="bg1"/>
                </a:solidFill>
              </a:rPr>
              <a:t>团队</a:t>
            </a:r>
            <a:r>
              <a:rPr lang="en-US" altLang="zh-CN" dirty="0">
                <a:solidFill>
                  <a:schemeClr val="bg1"/>
                </a:solidFill>
              </a:rPr>
              <a:t>/</a:t>
            </a:r>
            <a:r>
              <a:rPr lang="zh-CN" altLang="en-US" dirty="0">
                <a:solidFill>
                  <a:schemeClr val="bg1"/>
                </a:solidFill>
              </a:rPr>
              <a:t>个人：</a:t>
            </a:r>
            <a:r>
              <a:rPr lang="zh-CN" altLang="en-US" u="sng" dirty="0">
                <a:solidFill>
                  <a:schemeClr val="bg1"/>
                </a:solidFill>
              </a:rPr>
              <a:t>队长：</a:t>
            </a:r>
            <a:r>
              <a:rPr lang="en-US" altLang="zh-CN" u="sng" dirty="0">
                <a:solidFill>
                  <a:schemeClr val="bg1"/>
                </a:solidFill>
              </a:rPr>
              <a:t>XXX</a:t>
            </a:r>
            <a:r>
              <a:rPr lang="zh-CN" altLang="en-US" u="sng" dirty="0">
                <a:solidFill>
                  <a:schemeClr val="bg1"/>
                </a:solidFill>
              </a:rPr>
              <a:t>，团队成员：</a:t>
            </a:r>
            <a:r>
              <a:rPr lang="en-US" altLang="zh-CN" u="sng" dirty="0">
                <a:solidFill>
                  <a:schemeClr val="bg1"/>
                </a:solidFill>
              </a:rPr>
              <a:t>XXX</a:t>
            </a:r>
            <a:r>
              <a:rPr lang="zh-CN" altLang="en-US" u="sng" dirty="0">
                <a:solidFill>
                  <a:schemeClr val="bg1"/>
                </a:solidFill>
              </a:rPr>
              <a:t>、</a:t>
            </a:r>
            <a:r>
              <a:rPr lang="en-US" altLang="zh-CN" u="sng" dirty="0">
                <a:solidFill>
                  <a:schemeClr val="bg1"/>
                </a:solidFill>
              </a:rPr>
              <a:t>XX</a:t>
            </a:r>
            <a:r>
              <a:rPr lang="zh-CN" altLang="en-US" u="sng" dirty="0">
                <a:solidFill>
                  <a:schemeClr val="bg1"/>
                </a:solidFill>
              </a:rPr>
              <a:t>、</a:t>
            </a:r>
            <a:r>
              <a:rPr lang="en-US" altLang="zh-CN" u="sng" dirty="0">
                <a:solidFill>
                  <a:schemeClr val="bg1"/>
                </a:solidFill>
              </a:rPr>
              <a:t>XXX</a:t>
            </a:r>
            <a:r>
              <a:rPr lang="zh-CN" altLang="en-US" u="sng" dirty="0">
                <a:solidFill>
                  <a:schemeClr val="bg1"/>
                </a:solidFill>
              </a:rPr>
              <a:t>、</a:t>
            </a:r>
            <a:r>
              <a:rPr lang="en-US" altLang="zh-CN" u="sng" dirty="0">
                <a:solidFill>
                  <a:schemeClr val="bg1"/>
                </a:solidFill>
              </a:rPr>
              <a:t>XXX</a:t>
            </a:r>
          </a:p>
          <a:p>
            <a:pPr lvl="1">
              <a:lnSpc>
                <a:spcPct val="150000"/>
              </a:lnSpc>
              <a:defRPr sz="38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CN" altLang="en-US" u="sng" dirty="0">
                <a:solidFill>
                  <a:schemeClr val="bg1"/>
                </a:solidFill>
              </a:rPr>
              <a:t>指导教师：</a:t>
            </a:r>
            <a:r>
              <a:rPr lang="zh-CN" altLang="en-US" u="sng" dirty="0">
                <a:solidFill>
                  <a:schemeClr val="bg1"/>
                </a:solidFill>
                <a:sym typeface="+mn-ea"/>
              </a:rPr>
              <a:t>（没有可不填）</a:t>
            </a:r>
            <a:endParaRPr lang="en-US" altLang="zh-CN" u="sng" dirty="0">
              <a:solidFill>
                <a:schemeClr val="bg1"/>
              </a:solidFill>
            </a:endParaRPr>
          </a:p>
          <a:p>
            <a:pPr lvl="1">
              <a:lnSpc>
                <a:spcPct val="150000"/>
              </a:lnSpc>
              <a:defRPr sz="38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CN" altLang="en-US" dirty="0">
                <a:solidFill>
                  <a:schemeClr val="bg1"/>
                </a:solidFill>
              </a:rPr>
              <a:t>单位：</a:t>
            </a:r>
            <a:r>
              <a:rPr lang="zh-CN" altLang="en-US" u="sng" dirty="0">
                <a:solidFill>
                  <a:schemeClr val="bg1"/>
                </a:solidFill>
              </a:rPr>
              <a:t>（没有可不填）</a:t>
            </a:r>
            <a:endParaRPr u="sng" dirty="0">
              <a:solidFill>
                <a:schemeClr val="bg1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B1C519C-25EB-3010-4126-EF161B99219D}"/>
              </a:ext>
            </a:extLst>
          </p:cNvPr>
          <p:cNvSpPr txBox="1"/>
          <p:nvPr/>
        </p:nvSpPr>
        <p:spPr>
          <a:xfrm>
            <a:off x="1338943" y="2053435"/>
            <a:ext cx="13793262" cy="872034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b="1" dirty="0">
                <a:ea typeface="微软雅黑" panose="020B0503020204020204" pitchFamily="34" charset="-122"/>
              </a:rPr>
              <a:t>指导老师：陈伟芳 求是特聘教授 博士生导师</a:t>
            </a:r>
            <a:endParaRPr kumimoji="0" lang="zh-CN" altLang="en-US" sz="5000" b="1" i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微软雅黑" panose="020B0503020204020204" pitchFamily="34" charset="-122"/>
              <a:cs typeface="+mn-cs"/>
              <a:sym typeface="Helvetica Ligh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4E08F0D-AC2B-A982-1967-AC6D304F73E7}"/>
              </a:ext>
            </a:extLst>
          </p:cNvPr>
          <p:cNvSpPr txBox="1"/>
          <p:nvPr/>
        </p:nvSpPr>
        <p:spPr>
          <a:xfrm>
            <a:off x="1338943" y="3347738"/>
            <a:ext cx="17052472" cy="314958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kumimoji="0" lang="zh-CN" altLang="en-US" sz="4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Helvetica Light"/>
              </a:rPr>
              <a:t>浙江大学高超声速空气动力学学术带头人、</a:t>
            </a:r>
            <a:r>
              <a:rPr lang="zh-CN" altLang="en-US" sz="4400" dirty="0">
                <a:latin typeface="Times New Roman" panose="02020603050405020304" pitchFamily="18" charset="0"/>
                <a:ea typeface="宋体" panose="02010600030101010101" pitchFamily="2" charset="-122"/>
              </a:rPr>
              <a:t>重点</a:t>
            </a:r>
            <a:r>
              <a:rPr kumimoji="0" lang="zh-CN" altLang="en-US" sz="4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Helvetica Light"/>
              </a:rPr>
              <a:t>项目首席科学家</a:t>
            </a:r>
            <a:endParaRPr kumimoji="0" lang="en-US" altLang="zh-CN" sz="4400" b="0" i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  <a:sym typeface="Helvetica Light"/>
            </a:endParaRPr>
          </a:p>
          <a:p>
            <a:pPr marL="0" marR="0" indent="0" algn="just" defTabSz="8255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4400" b="1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Helvetica Light"/>
              </a:rPr>
              <a:t>主要研究方向：</a:t>
            </a:r>
            <a:r>
              <a:rPr kumimoji="0" lang="zh-CN" altLang="en-US" sz="4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Helvetica Light"/>
              </a:rPr>
              <a:t>稀薄气体动力学、主动流动控制、非定常流</a:t>
            </a:r>
            <a:r>
              <a:rPr kumimoji="0" lang="en-US" altLang="zh-CN" sz="4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Helvetica Light"/>
              </a:rPr>
              <a:t>/</a:t>
            </a:r>
            <a:r>
              <a:rPr kumimoji="0" lang="zh-CN" altLang="en-US" sz="4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Helvetica Light"/>
              </a:rPr>
              <a:t>多体分离空气动力学、飞行器气动布局设计与优化和实验空气动力学等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BD261ED-FEB1-9AA4-F290-D086E5B1F4F8}"/>
              </a:ext>
            </a:extLst>
          </p:cNvPr>
          <p:cNvSpPr txBox="1"/>
          <p:nvPr/>
        </p:nvSpPr>
        <p:spPr>
          <a:xfrm>
            <a:off x="274864" y="7005231"/>
            <a:ext cx="23834272" cy="619656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indent="720000" algn="just">
              <a:lnSpc>
                <a:spcPct val="150000"/>
              </a:lnSpc>
            </a:pPr>
            <a:r>
              <a:rPr lang="zh-CN" altLang="en-US" sz="4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代表性工作：</a:t>
            </a:r>
            <a:r>
              <a:rPr lang="zh-CN" altLang="en-US" sz="4400" dirty="0">
                <a:latin typeface="Times New Roman" panose="02020603050405020304" pitchFamily="18" charset="0"/>
                <a:ea typeface="宋体" panose="02010600030101010101" pitchFamily="2" charset="-122"/>
              </a:rPr>
              <a:t>首次建立跨流域非线性耦合本构方程（</a:t>
            </a:r>
            <a:r>
              <a:rPr lang="en-US" altLang="zh-CN" sz="4400" dirty="0">
                <a:latin typeface="Times New Roman" panose="02020603050405020304" pitchFamily="18" charset="0"/>
                <a:ea typeface="宋体" panose="02010600030101010101" pitchFamily="2" charset="-122"/>
              </a:rPr>
              <a:t>NCCR</a:t>
            </a:r>
            <a:r>
              <a:rPr lang="zh-CN" altLang="en-US" sz="4400" dirty="0">
                <a:latin typeface="Times New Roman" panose="02020603050405020304" pitchFamily="18" charset="0"/>
                <a:ea typeface="宋体" panose="02010600030101010101" pitchFamily="2" charset="-122"/>
              </a:rPr>
              <a:t>）三维数值计算方法，提出了跨流域应力与热流高阶固壁边界条件，构建了非线性耦合本构方程与热化学多物理效应耦合作用模型。针对高超声速流动中的湍流、转捩问题，构建湍动能紧耦合的拓展</a:t>
            </a:r>
            <a:r>
              <a:rPr lang="en-US" altLang="zh-CN" sz="4400" dirty="0">
                <a:latin typeface="Times New Roman" panose="02020603050405020304" pitchFamily="18" charset="0"/>
                <a:ea typeface="宋体" panose="02010600030101010101" pitchFamily="2" charset="-122"/>
              </a:rPr>
              <a:t>GKS</a:t>
            </a:r>
            <a:r>
              <a:rPr lang="zh-CN" altLang="en-US" sz="4400" dirty="0">
                <a:latin typeface="Times New Roman" panose="02020603050405020304" pitchFamily="18" charset="0"/>
                <a:ea typeface="宋体" panose="02010600030101010101" pitchFamily="2" charset="-122"/>
              </a:rPr>
              <a:t>计算方法，显著提高压力与热流的预测精度。</a:t>
            </a:r>
            <a:r>
              <a:rPr kumimoji="0" lang="zh-CN" altLang="en-US" sz="4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Helvetica Light"/>
              </a:rPr>
              <a:t>在高超声速与稀薄气体动力学领域</a:t>
            </a:r>
            <a:r>
              <a:rPr kumimoji="0" lang="zh-CN" altLang="en-US" sz="440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Helvetica Light"/>
              </a:rPr>
              <a:t>出版学术著作</a:t>
            </a:r>
            <a:r>
              <a:rPr kumimoji="0" lang="en-US" altLang="zh-CN" sz="440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Helvetica Light"/>
              </a:rPr>
              <a:t>3</a:t>
            </a:r>
            <a:r>
              <a:rPr kumimoji="0" lang="zh-CN" altLang="en-US" sz="440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Helvetica Light"/>
              </a:rPr>
              <a:t>部</a:t>
            </a:r>
            <a:r>
              <a:rPr kumimoji="0" lang="zh-CN" altLang="en-US" sz="4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Helvetica Light"/>
              </a:rPr>
              <a:t>，发表高水平科学研究论文</a:t>
            </a:r>
            <a:r>
              <a:rPr kumimoji="0" lang="en-US" altLang="zh-CN" sz="440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Helvetica Light"/>
              </a:rPr>
              <a:t>60</a:t>
            </a:r>
            <a:r>
              <a:rPr kumimoji="0" lang="zh-CN" altLang="en-US" sz="440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Helvetica Light"/>
              </a:rPr>
              <a:t>余篇</a:t>
            </a:r>
            <a:r>
              <a:rPr kumimoji="0" lang="zh-CN" altLang="en-US" sz="4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Helvetica Light"/>
              </a:rPr>
              <a:t>，授权国家发明专利</a:t>
            </a:r>
            <a:r>
              <a:rPr kumimoji="0" lang="en-US" altLang="zh-CN" sz="4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Helvetica Light"/>
              </a:rPr>
              <a:t>23</a:t>
            </a:r>
            <a:r>
              <a:rPr kumimoji="0" lang="zh-CN" altLang="en-US" sz="4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Helvetica Light"/>
              </a:rPr>
              <a:t>项，软件著作</a:t>
            </a:r>
            <a:r>
              <a:rPr kumimoji="0" lang="en-US" altLang="zh-CN" sz="4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Helvetica Light"/>
              </a:rPr>
              <a:t>10</a:t>
            </a:r>
            <a:r>
              <a:rPr kumimoji="0" lang="zh-CN" altLang="en-US" sz="4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Helvetica Light"/>
              </a:rPr>
              <a:t>项。研究成果获国家科技进步奖特等奖和多项省部级奖项。</a:t>
            </a:r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5689B382-CCC8-47A7-9DD3-80630B3C12D2}"/>
              </a:ext>
            </a:extLst>
          </p:cNvPr>
          <p:cNvSpPr txBox="1"/>
          <p:nvPr/>
        </p:nvSpPr>
        <p:spPr>
          <a:xfrm>
            <a:off x="22535091" y="13003947"/>
            <a:ext cx="1336421" cy="51167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88000" algn="r">
              <a:spcBef>
                <a:spcPts val="200"/>
              </a:spcBef>
              <a:tabLst>
                <a:tab pos="938530" algn="l"/>
                <a:tab pos="939800" algn="l"/>
              </a:tabLst>
            </a:pP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1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6AFE99C-3D75-6E6F-415E-AA848321D6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7114" y="1924094"/>
            <a:ext cx="3126381" cy="4573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9FE5F-A233-2F6B-C67C-E15AF6C48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>
            <a:extLst>
              <a:ext uri="{FF2B5EF4-FFF2-40B4-BE49-F238E27FC236}">
                <a16:creationId xmlns:a16="http://schemas.microsoft.com/office/drawing/2014/main" id="{F94E27E8-96CC-241E-2D07-357D4C53791A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851201" y="513556"/>
            <a:ext cx="23158679" cy="1118255"/>
          </a:xfrm>
          <a:prstGeom prst="rect">
            <a:avLst/>
          </a:prstGeom>
        </p:spPr>
        <p:txBody>
          <a:bodyPr/>
          <a:lstStyle/>
          <a:p>
            <a:pPr algn="l">
              <a:defRPr sz="80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sz="6600" dirty="0">
                <a:solidFill>
                  <a:schemeClr val="accent1"/>
                </a:solidFill>
              </a:rPr>
              <a:t>第</a:t>
            </a:r>
            <a:r>
              <a:rPr lang="zh-CN" altLang="en-US" sz="6600" dirty="0">
                <a:solidFill>
                  <a:schemeClr val="accent1"/>
                </a:solidFill>
              </a:rPr>
              <a:t>一</a:t>
            </a:r>
            <a:r>
              <a:rPr sz="6600" dirty="0" err="1">
                <a:solidFill>
                  <a:schemeClr val="accent1"/>
                </a:solidFill>
              </a:rPr>
              <a:t>部分</a:t>
            </a:r>
            <a:r>
              <a:rPr lang="en-US" sz="6600" dirty="0">
                <a:solidFill>
                  <a:schemeClr val="accent1"/>
                </a:solidFill>
              </a:rPr>
              <a:t>  </a:t>
            </a:r>
            <a:r>
              <a:rPr lang="zh-CN" altLang="en-US" sz="6600" dirty="0">
                <a:solidFill>
                  <a:schemeClr val="accent1"/>
                </a:solidFill>
              </a:rPr>
              <a:t>背景介绍</a:t>
            </a:r>
            <a:endParaRPr sz="6600" dirty="0"/>
          </a:p>
        </p:txBody>
      </p:sp>
      <p:sp>
        <p:nvSpPr>
          <p:cNvPr id="46" name="AutoShape 13">
            <a:extLst>
              <a:ext uri="{FF2B5EF4-FFF2-40B4-BE49-F238E27FC236}">
                <a16:creationId xmlns:a16="http://schemas.microsoft.com/office/drawing/2014/main" id="{9E031B77-4B14-3F52-E814-1EFC02697345}"/>
              </a:ext>
            </a:extLst>
          </p:cNvPr>
          <p:cNvSpPr>
            <a:spLocks noChangeArrowheads="1"/>
          </p:cNvSpPr>
          <p:nvPr/>
        </p:nvSpPr>
        <p:spPr bwMode="gray">
          <a:xfrm>
            <a:off x="323735" y="12309192"/>
            <a:ext cx="5760640" cy="498368"/>
          </a:xfrm>
          <a:prstGeom prst="roundRect">
            <a:avLst>
              <a:gd name="adj" fmla="val 4639"/>
            </a:avLst>
          </a:prstGeom>
          <a:gradFill rotWithShape="1">
            <a:gsLst>
              <a:gs pos="0">
                <a:srgbClr val="D7D7D7">
                  <a:gamma/>
                  <a:tint val="4314"/>
                  <a:invGamma/>
                </a:srgbClr>
              </a:gs>
              <a:gs pos="100000">
                <a:srgbClr val="D7D7D7"/>
              </a:gs>
            </a:gsLst>
            <a:lin ang="5400000" scaled="1"/>
          </a:gradFill>
          <a:ln w="19050">
            <a:solidFill>
              <a:srgbClr val="C0C0C0"/>
            </a:solidFill>
            <a:rou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anchor="ctr"/>
          <a:lstStyle>
            <a:lvl1pPr eaLnBrk="0" hangingPunct="0"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1pPr>
            <a:lvl2pPr marL="742950" indent="-285750" eaLnBrk="0" hangingPunct="0"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2pPr>
            <a:lvl3pPr marL="1143000" indent="-228600" eaLnBrk="0" hangingPunct="0"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3pPr>
            <a:lvl4pPr marL="1600200" indent="-228600" eaLnBrk="0" hangingPunct="0"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4pPr>
            <a:lvl5pPr marL="2057400" indent="-228600" eaLnBrk="0" hangingPunct="0"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9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跨域高效智能飞行的典型飞行剖面</a:t>
            </a:r>
          </a:p>
        </p:txBody>
      </p:sp>
      <p:pic>
        <p:nvPicPr>
          <p:cNvPr id="48" name="图片 47">
            <a:extLst>
              <a:ext uri="{FF2B5EF4-FFF2-40B4-BE49-F238E27FC236}">
                <a16:creationId xmlns:a16="http://schemas.microsoft.com/office/drawing/2014/main" id="{0C0DBF22-6D31-2137-B4F1-916C540E02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9423"/>
          <a:stretch/>
        </p:blipFill>
        <p:spPr>
          <a:xfrm>
            <a:off x="1285608" y="2830087"/>
            <a:ext cx="10532103" cy="2036975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5D75F954-BF90-407F-FDE7-E66B825A7B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29" y="7537441"/>
            <a:ext cx="5643646" cy="4689892"/>
          </a:xfrm>
          <a:prstGeom prst="rect">
            <a:avLst/>
          </a:prstGeom>
        </p:spPr>
      </p:pic>
      <p:pic>
        <p:nvPicPr>
          <p:cNvPr id="50" name="Picture 4">
            <a:extLst>
              <a:ext uri="{FF2B5EF4-FFF2-40B4-BE49-F238E27FC236}">
                <a16:creationId xmlns:a16="http://schemas.microsoft.com/office/drawing/2014/main" id="{9B7FFE70-F995-1B9B-8805-D0B583F0B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037" y="7827762"/>
            <a:ext cx="6177394" cy="4178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AutoShape 13">
            <a:extLst>
              <a:ext uri="{FF2B5EF4-FFF2-40B4-BE49-F238E27FC236}">
                <a16:creationId xmlns:a16="http://schemas.microsoft.com/office/drawing/2014/main" id="{8DA9AD30-981E-D5EE-39AA-55FC0C546B0E}"/>
              </a:ext>
            </a:extLst>
          </p:cNvPr>
          <p:cNvSpPr>
            <a:spLocks noChangeArrowheads="1"/>
          </p:cNvSpPr>
          <p:nvPr/>
        </p:nvSpPr>
        <p:spPr bwMode="gray">
          <a:xfrm>
            <a:off x="6238662" y="12313033"/>
            <a:ext cx="6662695" cy="498368"/>
          </a:xfrm>
          <a:prstGeom prst="roundRect">
            <a:avLst>
              <a:gd name="adj" fmla="val 4639"/>
            </a:avLst>
          </a:prstGeom>
          <a:gradFill rotWithShape="1">
            <a:gsLst>
              <a:gs pos="0">
                <a:srgbClr val="D7D7D7">
                  <a:gamma/>
                  <a:tint val="4314"/>
                  <a:invGamma/>
                </a:srgbClr>
              </a:gs>
              <a:gs pos="100000">
                <a:srgbClr val="D7D7D7"/>
              </a:gs>
            </a:gsLst>
            <a:lin ang="5400000" scaled="1"/>
          </a:gradFill>
          <a:ln w="19050">
            <a:solidFill>
              <a:srgbClr val="C0C0C0"/>
            </a:solidFill>
            <a:rou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anchor="ctr"/>
          <a:lstStyle>
            <a:lvl1pPr eaLnBrk="0" hangingPunct="0"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1pPr>
            <a:lvl2pPr marL="742950" indent="-285750" eaLnBrk="0" hangingPunct="0"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2pPr>
            <a:lvl3pPr marL="1143000" indent="-228600" eaLnBrk="0" hangingPunct="0"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3pPr>
            <a:lvl4pPr marL="1600200" indent="-228600" eaLnBrk="0" hangingPunct="0"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4pPr>
            <a:lvl5pPr marL="2057400" indent="-228600" eaLnBrk="0" hangingPunct="0"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9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临近空间飞行器绕流流场局部努森数分布</a:t>
            </a:r>
          </a:p>
        </p:txBody>
      </p:sp>
      <p:pic>
        <p:nvPicPr>
          <p:cNvPr id="52" name="图片 51">
            <a:extLst>
              <a:ext uri="{FF2B5EF4-FFF2-40B4-BE49-F238E27FC236}">
                <a16:creationId xmlns:a16="http://schemas.microsoft.com/office/drawing/2014/main" id="{959FA27D-01F0-F481-4068-DF669C8CCE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2422" y="3209790"/>
            <a:ext cx="1184671" cy="538487"/>
          </a:xfrm>
          <a:prstGeom prst="rect">
            <a:avLst/>
          </a:prstGeom>
        </p:spPr>
      </p:pic>
      <p:sp>
        <p:nvSpPr>
          <p:cNvPr id="63" name="矩形 30">
            <a:extLst>
              <a:ext uri="{FF2B5EF4-FFF2-40B4-BE49-F238E27FC236}">
                <a16:creationId xmlns:a16="http://schemas.microsoft.com/office/drawing/2014/main" id="{434DC96C-40ED-18AC-989D-63470D0679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951" y="2014855"/>
            <a:ext cx="7439570" cy="707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685800" indent="-685800" algn="just" defTabSz="1828800" eaLnBrk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p"/>
            </a:pP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跨流域稀薄非平衡效应显著</a:t>
            </a:r>
            <a:endParaRPr lang="en-US" altLang="zh-CN" sz="4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1" name="object 5">
            <a:extLst>
              <a:ext uri="{FF2B5EF4-FFF2-40B4-BE49-F238E27FC236}">
                <a16:creationId xmlns:a16="http://schemas.microsoft.com/office/drawing/2014/main" id="{BF6683A1-A9BE-483E-B6D8-0B2189E36568}"/>
              </a:ext>
            </a:extLst>
          </p:cNvPr>
          <p:cNvSpPr txBox="1"/>
          <p:nvPr/>
        </p:nvSpPr>
        <p:spPr>
          <a:xfrm>
            <a:off x="22535091" y="13003947"/>
            <a:ext cx="1336421" cy="51167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88000" algn="r">
              <a:spcBef>
                <a:spcPts val="200"/>
              </a:spcBef>
              <a:tabLst>
                <a:tab pos="938530" algn="l"/>
                <a:tab pos="939800" algn="l"/>
              </a:tabLst>
            </a:pP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2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4BC6D5F-4FE7-44A3-965A-204AE5715C16}"/>
              </a:ext>
            </a:extLst>
          </p:cNvPr>
          <p:cNvSpPr/>
          <p:nvPr/>
        </p:nvSpPr>
        <p:spPr>
          <a:xfrm>
            <a:off x="19005469" y="3748277"/>
            <a:ext cx="5163318" cy="8188068"/>
          </a:xfrm>
          <a:prstGeom prst="rect">
            <a:avLst/>
          </a:prstGeom>
          <a:solidFill>
            <a:srgbClr val="F9F9F9"/>
          </a:solidFill>
          <a:ln w="12700" cap="flat" cmpd="sng" algn="ctr">
            <a:solidFill>
              <a:srgbClr val="0065FA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defTabSz="2437920">
              <a:defRPr/>
            </a:pPr>
            <a:endParaRPr lang="zh-CN" altLang="en-US" sz="4800" dirty="0">
              <a:solidFill>
                <a:srgbClr val="F9F9F9"/>
              </a:solidFill>
              <a:latin typeface="Calibri"/>
              <a:ea typeface="等线"/>
            </a:endParaRPr>
          </a:p>
        </p:txBody>
      </p:sp>
      <p:pic>
        <p:nvPicPr>
          <p:cNvPr id="3" name="图片 2" descr="99853e5a9f29fe43ae60bb4ba134f73">
            <a:extLst>
              <a:ext uri="{FF2B5EF4-FFF2-40B4-BE49-F238E27FC236}">
                <a16:creationId xmlns:a16="http://schemas.microsoft.com/office/drawing/2014/main" id="{391780B0-EAF8-90A8-45FD-25C84AD3359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0" r="3870"/>
          <a:stretch/>
        </p:blipFill>
        <p:spPr bwMode="auto">
          <a:xfrm>
            <a:off x="13329514" y="3436915"/>
            <a:ext cx="5536500" cy="520891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4915EB77-15EB-83E3-D2EC-2403DC08996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2453" y="9148229"/>
            <a:ext cx="5643646" cy="2932284"/>
          </a:xfrm>
          <a:prstGeom prst="rect">
            <a:avLst/>
          </a:prstGeom>
        </p:spPr>
      </p:pic>
      <p:sp>
        <p:nvSpPr>
          <p:cNvPr id="5" name="AutoShape 13">
            <a:extLst>
              <a:ext uri="{FF2B5EF4-FFF2-40B4-BE49-F238E27FC236}">
                <a16:creationId xmlns:a16="http://schemas.microsoft.com/office/drawing/2014/main" id="{81795CD3-DDD3-C574-09B6-5F53EBCD1ED7}"/>
              </a:ext>
            </a:extLst>
          </p:cNvPr>
          <p:cNvSpPr>
            <a:spLocks noChangeArrowheads="1"/>
          </p:cNvSpPr>
          <p:nvPr/>
        </p:nvSpPr>
        <p:spPr bwMode="gray">
          <a:xfrm>
            <a:off x="14185692" y="12285292"/>
            <a:ext cx="3690190" cy="498368"/>
          </a:xfrm>
          <a:prstGeom prst="roundRect">
            <a:avLst>
              <a:gd name="adj" fmla="val 4639"/>
            </a:avLst>
          </a:prstGeom>
          <a:gradFill rotWithShape="1">
            <a:gsLst>
              <a:gs pos="0">
                <a:srgbClr val="D7D7D7">
                  <a:gamma/>
                  <a:tint val="4314"/>
                  <a:invGamma/>
                </a:srgbClr>
              </a:gs>
              <a:gs pos="100000">
                <a:srgbClr val="D7D7D7"/>
              </a:gs>
            </a:gsLst>
            <a:lin ang="5400000" scaled="1"/>
          </a:gradFill>
          <a:ln w="19050">
            <a:solidFill>
              <a:srgbClr val="C0C0C0"/>
            </a:solidFill>
            <a:rou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anchor="ctr"/>
          <a:lstStyle>
            <a:lvl1pPr eaLnBrk="0" hangingPunct="0"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1pPr>
            <a:lvl2pPr marL="742950" indent="-285750" eaLnBrk="0" hangingPunct="0"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2pPr>
            <a:lvl3pPr marL="1143000" indent="-228600" eaLnBrk="0" hangingPunct="0"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3pPr>
            <a:lvl4pPr marL="1600200" indent="-228600" eaLnBrk="0" hangingPunct="0"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4pPr>
            <a:lvl5pPr marL="2057400" indent="-228600" eaLnBrk="0" hangingPunct="0"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9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高速飞行器飞行走廊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00A57E2-326B-911B-F572-B636318CAC9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0814" y="8062962"/>
            <a:ext cx="4705764" cy="3626016"/>
          </a:xfrm>
          <a:prstGeom prst="rect">
            <a:avLst/>
          </a:prstGeom>
        </p:spPr>
      </p:pic>
      <p:sp>
        <p:nvSpPr>
          <p:cNvPr id="7" name="AutoShape 13">
            <a:extLst>
              <a:ext uri="{FF2B5EF4-FFF2-40B4-BE49-F238E27FC236}">
                <a16:creationId xmlns:a16="http://schemas.microsoft.com/office/drawing/2014/main" id="{8B60E090-AFC6-95B9-82FD-E4BA6B92BF65}"/>
              </a:ext>
            </a:extLst>
          </p:cNvPr>
          <p:cNvSpPr>
            <a:spLocks noChangeArrowheads="1"/>
          </p:cNvSpPr>
          <p:nvPr/>
        </p:nvSpPr>
        <p:spPr bwMode="gray">
          <a:xfrm>
            <a:off x="19580217" y="12264310"/>
            <a:ext cx="3690190" cy="498368"/>
          </a:xfrm>
          <a:prstGeom prst="roundRect">
            <a:avLst>
              <a:gd name="adj" fmla="val 4639"/>
            </a:avLst>
          </a:prstGeom>
          <a:gradFill rotWithShape="1">
            <a:gsLst>
              <a:gs pos="0">
                <a:srgbClr val="D7D7D7">
                  <a:gamma/>
                  <a:tint val="4314"/>
                  <a:invGamma/>
                </a:srgbClr>
              </a:gs>
              <a:gs pos="100000">
                <a:srgbClr val="D7D7D7"/>
              </a:gs>
            </a:gsLst>
            <a:lin ang="5400000" scaled="1"/>
          </a:gradFill>
          <a:ln w="19050">
            <a:solidFill>
              <a:srgbClr val="C0C0C0"/>
            </a:solidFill>
            <a:rou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anchor="ctr"/>
          <a:lstStyle>
            <a:lvl1pPr eaLnBrk="0" hangingPunct="0"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1pPr>
            <a:lvl2pPr marL="742950" indent="-285750" eaLnBrk="0" hangingPunct="0"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2pPr>
            <a:lvl3pPr marL="1143000" indent="-228600" eaLnBrk="0" hangingPunct="0"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3pPr>
            <a:lvl4pPr marL="1600200" indent="-228600" eaLnBrk="0" hangingPunct="0"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4pPr>
            <a:lvl5pPr marL="2057400" indent="-228600" eaLnBrk="0" hangingPunct="0"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9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复杂物理化学效应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7DD55FA-6B49-D904-6170-32392D938FA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11692"/>
          <a:stretch/>
        </p:blipFill>
        <p:spPr>
          <a:xfrm>
            <a:off x="19072037" y="4345658"/>
            <a:ext cx="5163318" cy="2512342"/>
          </a:xfrm>
          <a:prstGeom prst="rect">
            <a:avLst/>
          </a:prstGeom>
        </p:spPr>
      </p:pic>
      <p:sp>
        <p:nvSpPr>
          <p:cNvPr id="9" name="矩形 30">
            <a:extLst>
              <a:ext uri="{FF2B5EF4-FFF2-40B4-BE49-F238E27FC236}">
                <a16:creationId xmlns:a16="http://schemas.microsoft.com/office/drawing/2014/main" id="{43137C97-DCE8-72F5-051C-B62CD82E6B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81828" y="2014854"/>
            <a:ext cx="6421054" cy="707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685800" indent="-685800" algn="just" defTabSz="1828800" eaLnBrk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p"/>
            </a:pP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高温真实气体效应显著</a:t>
            </a:r>
            <a:endParaRPr lang="en-US" altLang="zh-CN" sz="4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D1AEB366-F156-1405-5999-B89AEB7B0B0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0" b="36733"/>
          <a:stretch>
            <a:fillRect/>
          </a:stretch>
        </p:blipFill>
        <p:spPr>
          <a:xfrm>
            <a:off x="449386" y="5161612"/>
            <a:ext cx="6157666" cy="2066156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47D41494-DC9D-CE83-1703-0531840DC2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4007" y="5080262"/>
            <a:ext cx="5675843" cy="218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76C13E8D-D1DB-6173-0F02-8882B5E4E6F0}"/>
              </a:ext>
            </a:extLst>
          </p:cNvPr>
          <p:cNvCxnSpPr>
            <a:cxnSpLocks/>
          </p:cNvCxnSpPr>
          <p:nvPr/>
        </p:nvCxnSpPr>
        <p:spPr>
          <a:xfrm>
            <a:off x="13229607" y="3030210"/>
            <a:ext cx="0" cy="9793088"/>
          </a:xfrm>
          <a:prstGeom prst="line">
            <a:avLst/>
          </a:prstGeom>
          <a:ln w="28575">
            <a:solidFill>
              <a:srgbClr val="0365C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4596890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35C94-F45E-29C0-B752-3B1F7104D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B0E1F210-D7C4-9EDA-81D8-BC6544C0C2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8479" y="11725523"/>
            <a:ext cx="22497082" cy="970634"/>
          </a:xfrm>
          <a:prstGeom prst="rect">
            <a:avLst/>
          </a:prstGeom>
          <a:gradFill rotWithShape="1">
            <a:gsLst>
              <a:gs pos="0">
                <a:srgbClr val="FBF9DB"/>
              </a:gs>
              <a:gs pos="100000">
                <a:srgbClr val="F4F0A4"/>
              </a:gs>
            </a:gsLst>
            <a:lin ang="5400000" scaled="1"/>
          </a:gradFill>
          <a:ln>
            <a:noFill/>
          </a:ln>
          <a:effectLst>
            <a:outerShdw dist="107763" dir="2700000" algn="ctr" rotWithShape="0">
              <a:srgbClr val="333333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anose="02010800040101010101" pitchFamily="2" charset="-122"/>
              </a:defRPr>
            </a:lvl1pPr>
            <a:lvl2pPr marL="742950" indent="-285750"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anose="02010800040101010101" pitchFamily="2" charset="-122"/>
              </a:defRPr>
            </a:lvl2pPr>
            <a:lvl3pPr marL="1143000" indent="-228600"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anose="02010800040101010101" pitchFamily="2" charset="-122"/>
              </a:defRPr>
            </a:lvl3pPr>
            <a:lvl4pPr marL="1600200" indent="-228600"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anose="02010800040101010101" pitchFamily="2" charset="-122"/>
              </a:defRPr>
            </a:lvl4pPr>
            <a:lvl5pPr marL="2057400" indent="-228600"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anose="020108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anose="020108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anose="020108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anose="020108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anose="02010800040101010101" pitchFamily="2" charset="-122"/>
              </a:defRPr>
            </a:lvl9pPr>
          </a:lstStyle>
          <a:p>
            <a:endParaRPr lang="en-US" altLang="zh-CN" sz="3734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1FB690BE-71ED-CB75-2E45-B361146018DF}"/>
              </a:ext>
            </a:extLst>
          </p:cNvPr>
          <p:cNvGrpSpPr/>
          <p:nvPr/>
        </p:nvGrpSpPr>
        <p:grpSpPr>
          <a:xfrm>
            <a:off x="13691871" y="3173849"/>
            <a:ext cx="7410866" cy="1286684"/>
            <a:chOff x="6456040" y="1896871"/>
            <a:chExt cx="3869448" cy="709707"/>
          </a:xfrm>
        </p:grpSpPr>
        <p:sp>
          <p:nvSpPr>
            <p:cNvPr id="4" name="文本框 31">
              <a:extLst>
                <a:ext uri="{FF2B5EF4-FFF2-40B4-BE49-F238E27FC236}">
                  <a16:creationId xmlns:a16="http://schemas.microsoft.com/office/drawing/2014/main" id="{494C74D8-A6EA-D77D-7F34-F8EBC30D0759}"/>
                </a:ext>
              </a:extLst>
            </p:cNvPr>
            <p:cNvSpPr txBox="1"/>
            <p:nvPr/>
          </p:nvSpPr>
          <p:spPr>
            <a:xfrm>
              <a:off x="6456040" y="1896871"/>
              <a:ext cx="3856647" cy="6281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218950">
                <a:defRPr/>
              </a:pPr>
              <a:r>
                <a:rPr lang="zh-CN" altLang="en-US" sz="40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微、介观方法工程不可用</a:t>
              </a:r>
              <a:endParaRPr lang="en-US" altLang="zh-CN" sz="4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defTabSz="1218950">
                <a:defRPr/>
              </a:pPr>
              <a:r>
                <a:rPr lang="zh-CN" altLang="en-US" sz="2800" b="1" dirty="0">
                  <a:solidFill>
                    <a:srgbClr val="70AD47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（模拟计算效率低）</a:t>
              </a:r>
            </a:p>
          </p:txBody>
        </p:sp>
        <p:sp>
          <p:nvSpPr>
            <p:cNvPr id="5" name="矩形: 圆角 49">
              <a:extLst>
                <a:ext uri="{FF2B5EF4-FFF2-40B4-BE49-F238E27FC236}">
                  <a16:creationId xmlns:a16="http://schemas.microsoft.com/office/drawing/2014/main" id="{D9661B92-2376-4A37-E3EF-35FD8895D213}"/>
                </a:ext>
              </a:extLst>
            </p:cNvPr>
            <p:cNvSpPr/>
            <p:nvPr/>
          </p:nvSpPr>
          <p:spPr>
            <a:xfrm>
              <a:off x="6468841" y="1898923"/>
              <a:ext cx="3856647" cy="707655"/>
            </a:xfrm>
            <a:prstGeom prst="roundRect">
              <a:avLst/>
            </a:prstGeom>
            <a:noFill/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1828482"/>
              <a:endParaRPr lang="zh-CN" altLang="en-US" sz="4800">
                <a:solidFill>
                  <a:sysClr val="window" lastClr="FFFF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圆角矩形 48">
            <a:extLst>
              <a:ext uri="{FF2B5EF4-FFF2-40B4-BE49-F238E27FC236}">
                <a16:creationId xmlns:a16="http://schemas.microsoft.com/office/drawing/2014/main" id="{32F8CB84-60AC-B771-BFB4-70143F38F91D}"/>
              </a:ext>
            </a:extLst>
          </p:cNvPr>
          <p:cNvSpPr/>
          <p:nvPr/>
        </p:nvSpPr>
        <p:spPr>
          <a:xfrm>
            <a:off x="2974612" y="10382213"/>
            <a:ext cx="18434776" cy="866778"/>
          </a:xfrm>
          <a:prstGeom prst="roundRect">
            <a:avLst/>
          </a:prstGeom>
          <a:solidFill>
            <a:srgbClr val="F9F9F9"/>
          </a:solidFill>
          <a:ln w="12700" cap="flat" cmpd="sng" algn="ctr">
            <a:solidFill>
              <a:srgbClr val="0065FA"/>
            </a:solidFill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lIns="243796" tIns="121898" rIns="243796" bIns="121898" rtlCol="0" anchor="ctr"/>
          <a:lstStyle/>
          <a:p>
            <a:pPr defTabSz="2437920"/>
            <a:r>
              <a:rPr lang="zh-CN" altLang="en-US" sz="4000" b="1" dirty="0">
                <a:solidFill>
                  <a:srgbClr val="181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缺乏工程可用的面向跨域飞行的</a:t>
            </a:r>
            <a:r>
              <a:rPr lang="zh-CN" altLang="en-US" sz="4000" dirty="0">
                <a:solidFill>
                  <a:srgbClr val="0365C0"/>
                </a:solidFill>
                <a:effectLst>
                  <a:glow rad="127000">
                    <a:sysClr val="window" lastClr="FFFFFF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跨流域非平衡空气动力学理论模型与计算方法</a:t>
            </a:r>
            <a:endParaRPr lang="zh-CN" altLang="en-US" sz="4800" dirty="0">
              <a:solidFill>
                <a:srgbClr val="0365C0"/>
              </a:solidFill>
              <a:effectLst>
                <a:glow rad="127000">
                  <a:sysClr val="window" lastClr="FFFFFF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EE8AA9B-9D57-9252-85ED-EAE696042536}"/>
              </a:ext>
            </a:extLst>
          </p:cNvPr>
          <p:cNvGrpSpPr/>
          <p:nvPr/>
        </p:nvGrpSpPr>
        <p:grpSpPr>
          <a:xfrm>
            <a:off x="2817704" y="3131394"/>
            <a:ext cx="7713294" cy="1366824"/>
            <a:chOff x="1925935" y="1928970"/>
            <a:chExt cx="3856647" cy="707655"/>
          </a:xfrm>
        </p:grpSpPr>
        <p:sp>
          <p:nvSpPr>
            <p:cNvPr id="11" name="文本框 26">
              <a:extLst>
                <a:ext uri="{FF2B5EF4-FFF2-40B4-BE49-F238E27FC236}">
                  <a16:creationId xmlns:a16="http://schemas.microsoft.com/office/drawing/2014/main" id="{03CFDB63-121A-D9C7-6ABE-FBFA04B5029A}"/>
                </a:ext>
              </a:extLst>
            </p:cNvPr>
            <p:cNvSpPr txBox="1"/>
            <p:nvPr/>
          </p:nvSpPr>
          <p:spPr>
            <a:xfrm>
              <a:off x="1948246" y="1957266"/>
              <a:ext cx="3801273" cy="5895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218950">
                <a:defRPr/>
              </a:pPr>
              <a:r>
                <a:rPr lang="zh-CN" altLang="en-US" sz="40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传统方法理论不成立</a:t>
              </a:r>
              <a:endParaRPr lang="en-US" altLang="zh-CN" sz="4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defTabSz="1218950">
                <a:defRPr/>
              </a:pPr>
              <a:r>
                <a:rPr lang="zh-CN" altLang="en-US" sz="2800" b="1" dirty="0">
                  <a:solidFill>
                    <a:srgbClr val="70AD47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（连续性假设失效）</a:t>
              </a:r>
            </a:p>
          </p:txBody>
        </p:sp>
        <p:sp>
          <p:nvSpPr>
            <p:cNvPr id="12" name="矩形: 圆角 49">
              <a:extLst>
                <a:ext uri="{FF2B5EF4-FFF2-40B4-BE49-F238E27FC236}">
                  <a16:creationId xmlns:a16="http://schemas.microsoft.com/office/drawing/2014/main" id="{92E1FDF1-C9D9-33CB-032F-DDB2A198D912}"/>
                </a:ext>
              </a:extLst>
            </p:cNvPr>
            <p:cNvSpPr/>
            <p:nvPr/>
          </p:nvSpPr>
          <p:spPr>
            <a:xfrm>
              <a:off x="1925935" y="1928970"/>
              <a:ext cx="3856647" cy="707655"/>
            </a:xfrm>
            <a:prstGeom prst="roundRect">
              <a:avLst/>
            </a:prstGeom>
            <a:noFill/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1828482"/>
              <a:endParaRPr lang="zh-CN" altLang="en-US" sz="4800">
                <a:solidFill>
                  <a:sysClr val="window" lastClr="FFFF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A30BA424-FF66-6236-07D1-D174EA371091}"/>
              </a:ext>
            </a:extLst>
          </p:cNvPr>
          <p:cNvGrpSpPr/>
          <p:nvPr/>
        </p:nvGrpSpPr>
        <p:grpSpPr>
          <a:xfrm>
            <a:off x="1163527" y="4264274"/>
            <a:ext cx="10349406" cy="6007916"/>
            <a:chOff x="1201584" y="2673044"/>
            <a:chExt cx="4608512" cy="3003958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42DFEAC4-3E40-C242-7DE3-CC4A9B17CB0E}"/>
                </a:ext>
              </a:extLst>
            </p:cNvPr>
            <p:cNvSpPr/>
            <p:nvPr/>
          </p:nvSpPr>
          <p:spPr>
            <a:xfrm>
              <a:off x="1201584" y="2893392"/>
              <a:ext cx="4608512" cy="2767856"/>
            </a:xfrm>
            <a:prstGeom prst="rect">
              <a:avLst/>
            </a:prstGeom>
            <a:solidFill>
              <a:srgbClr val="F9F9F9"/>
            </a:solidFill>
            <a:ln w="12700" cap="flat" cmpd="sng" algn="ctr">
              <a:solidFill>
                <a:srgbClr val="0065FA"/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defTabSz="2437920">
                <a:defRPr/>
              </a:pPr>
              <a:endParaRPr lang="zh-CN" altLang="en-US" sz="4800">
                <a:solidFill>
                  <a:srgbClr val="F9F9F9"/>
                </a:solidFill>
                <a:latin typeface="Calibri"/>
                <a:ea typeface="等线"/>
              </a:endParaRPr>
            </a:p>
          </p:txBody>
        </p:sp>
        <p:sp>
          <p:nvSpPr>
            <p:cNvPr id="15" name="TextBox 19">
              <a:extLst>
                <a:ext uri="{FF2B5EF4-FFF2-40B4-BE49-F238E27FC236}">
                  <a16:creationId xmlns:a16="http://schemas.microsoft.com/office/drawing/2014/main" id="{45860C7A-9EC1-AAB1-4441-9DC67B06D864}"/>
                </a:ext>
              </a:extLst>
            </p:cNvPr>
            <p:cNvSpPr txBox="1"/>
            <p:nvPr/>
          </p:nvSpPr>
          <p:spPr>
            <a:xfrm>
              <a:off x="2269066" y="2673044"/>
              <a:ext cx="2674806" cy="353943"/>
            </a:xfrm>
            <a:prstGeom prst="rect">
              <a:avLst/>
            </a:prstGeom>
            <a:solidFill>
              <a:srgbClr val="F9F9F9"/>
            </a:solidFill>
          </p:spPr>
          <p:txBody>
            <a:bodyPr wrap="square" rtlCol="0">
              <a:spAutoFit/>
            </a:bodyPr>
            <a:lstStyle/>
            <a:p>
              <a:pPr defTabSz="2437920">
                <a:defRPr/>
              </a:pPr>
              <a:r>
                <a:rPr lang="en-US" altLang="zh-CN" sz="4000" b="1" dirty="0" err="1">
                  <a:solidFill>
                    <a:sysClr val="windowText" lastClr="000000"/>
                  </a:solidFill>
                  <a:latin typeface="Times New Roman" pitchFamily="18" charset="0"/>
                  <a:ea typeface="微软雅黑" pitchFamily="34" charset="-122"/>
                  <a:cs typeface="Times New Roman" pitchFamily="18" charset="0"/>
                </a:rPr>
                <a:t>Navier</a:t>
              </a:r>
              <a:r>
                <a:rPr lang="en-US" altLang="zh-CN" sz="4000" b="1" dirty="0">
                  <a:solidFill>
                    <a:sysClr val="windowText" lastClr="000000"/>
                  </a:solidFill>
                  <a:latin typeface="Times New Roman" pitchFamily="18" charset="0"/>
                  <a:ea typeface="微软雅黑" pitchFamily="34" charset="-122"/>
                  <a:cs typeface="Times New Roman" pitchFamily="18" charset="0"/>
                </a:rPr>
                <a:t>-Stokes</a:t>
              </a:r>
              <a:r>
                <a:rPr lang="zh-CN" altLang="en-US" sz="4000" b="1" dirty="0">
                  <a:solidFill>
                    <a:sysClr val="windowText" lastClr="000000"/>
                  </a:solidFill>
                  <a:latin typeface="Times New Roman" pitchFamily="18" charset="0"/>
                  <a:ea typeface="微软雅黑" pitchFamily="34" charset="-122"/>
                  <a:cs typeface="Times New Roman" pitchFamily="18" charset="0"/>
                </a:rPr>
                <a:t>方程</a:t>
              </a:r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175F7DC3-4D7A-6959-0223-E9FAB0DBA6CC}"/>
                </a:ext>
              </a:extLst>
            </p:cNvPr>
            <p:cNvGrpSpPr/>
            <p:nvPr/>
          </p:nvGrpSpPr>
          <p:grpSpPr>
            <a:xfrm>
              <a:off x="1661848" y="3248286"/>
              <a:ext cx="3729473" cy="884960"/>
              <a:chOff x="1286407" y="3275607"/>
              <a:chExt cx="3729473" cy="884960"/>
            </a:xfrm>
          </p:grpSpPr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0F440D89-9B28-83AB-AC68-2A4D4ED4734F}"/>
                  </a:ext>
                </a:extLst>
              </p:cNvPr>
              <p:cNvSpPr/>
              <p:nvPr/>
            </p:nvSpPr>
            <p:spPr>
              <a:xfrm>
                <a:off x="1286407" y="3275607"/>
                <a:ext cx="3497347" cy="884960"/>
              </a:xfrm>
              <a:prstGeom prst="rect">
                <a:avLst/>
              </a:prstGeom>
              <a:no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defTabSz="1218950"/>
                <a:endParaRPr lang="zh-CN" altLang="en-US" sz="4800">
                  <a:solidFill>
                    <a:prstClr val="black"/>
                  </a:solidFill>
                  <a:latin typeface="Calibri"/>
                  <a:ea typeface="等线" panose="02010600030101010101" pitchFamily="2" charset="-122"/>
                </a:endParaRPr>
              </a:p>
            </p:txBody>
          </p:sp>
          <p:graphicFrame>
            <p:nvGraphicFramePr>
              <p:cNvPr id="22" name="对象 21">
                <a:extLst>
                  <a:ext uri="{FF2B5EF4-FFF2-40B4-BE49-F238E27FC236}">
                    <a16:creationId xmlns:a16="http://schemas.microsoft.com/office/drawing/2014/main" id="{1B9221E1-B90D-5447-CF4E-66E85BCFE605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347263" y="3311666"/>
              <a:ext cx="1687513" cy="8032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" imgW="1066680" imgH="507960" progId="Equation.DSMT4">
                      <p:embed/>
                    </p:oleObj>
                  </mc:Choice>
                  <mc:Fallback>
                    <p:oleObj name="Equation" r:id="rId2" imgW="1066680" imgH="507960" progId="Equation.DSMT4">
                      <p:embed/>
                      <p:pic>
                        <p:nvPicPr>
                          <p:cNvPr id="75" name="对象 74">
                            <a:extLst>
                              <a:ext uri="{FF2B5EF4-FFF2-40B4-BE49-F238E27FC236}">
                                <a16:creationId xmlns:a16="http://schemas.microsoft.com/office/drawing/2014/main" id="{5ADC3795-2475-444F-9ED3-27E0DE3D5206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347263" y="3311666"/>
                            <a:ext cx="1687513" cy="8032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3" name="TextBox 53">
                <a:extLst>
                  <a:ext uri="{FF2B5EF4-FFF2-40B4-BE49-F238E27FC236}">
                    <a16:creationId xmlns:a16="http://schemas.microsoft.com/office/drawing/2014/main" id="{36E5972D-D78E-A29C-D942-0CCD43B69B7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22931" y="3358201"/>
                <a:ext cx="2085357" cy="3077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82872" tIns="91436" rIns="182872" bIns="91436">
                <a:spAutoFit/>
              </a:bodyPr>
              <a:lstStyle>
                <a:lvl1pPr>
                  <a:defRPr sz="1400">
                    <a:solidFill>
                      <a:srgbClr val="FF3300"/>
                    </a:solidFill>
                    <a:latin typeface="Tahoma" panose="020B0604030504040204" pitchFamily="34" charset="0"/>
                    <a:ea typeface="华文行楷" panose="02010800040101010101" pitchFamily="2" charset="-122"/>
                  </a:defRPr>
                </a:lvl1pPr>
                <a:lvl2pPr marL="742950" indent="-285750">
                  <a:defRPr sz="1400">
                    <a:solidFill>
                      <a:srgbClr val="FF3300"/>
                    </a:solidFill>
                    <a:latin typeface="Tahoma" panose="020B0604030504040204" pitchFamily="34" charset="0"/>
                    <a:ea typeface="华文行楷" panose="02010800040101010101" pitchFamily="2" charset="-122"/>
                  </a:defRPr>
                </a:lvl2pPr>
                <a:lvl3pPr marL="1143000" indent="-228600">
                  <a:defRPr sz="1400">
                    <a:solidFill>
                      <a:srgbClr val="FF3300"/>
                    </a:solidFill>
                    <a:latin typeface="Tahoma" panose="020B0604030504040204" pitchFamily="34" charset="0"/>
                    <a:ea typeface="华文行楷" panose="02010800040101010101" pitchFamily="2" charset="-122"/>
                  </a:defRPr>
                </a:lvl3pPr>
                <a:lvl4pPr marL="1600200" indent="-228600">
                  <a:defRPr sz="1400">
                    <a:solidFill>
                      <a:srgbClr val="FF3300"/>
                    </a:solidFill>
                    <a:latin typeface="Tahoma" panose="020B0604030504040204" pitchFamily="34" charset="0"/>
                    <a:ea typeface="华文行楷" panose="02010800040101010101" pitchFamily="2" charset="-122"/>
                  </a:defRPr>
                </a:lvl4pPr>
                <a:lvl5pPr marL="2057400" indent="-228600">
                  <a:defRPr sz="1400">
                    <a:solidFill>
                      <a:srgbClr val="FF3300"/>
                    </a:solidFill>
                    <a:latin typeface="Tahoma" panose="020B0604030504040204" pitchFamily="34" charset="0"/>
                    <a:ea typeface="华文行楷" panose="0201080004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FF3300"/>
                    </a:solidFill>
                    <a:latin typeface="Tahoma" panose="020B0604030504040204" pitchFamily="34" charset="0"/>
                    <a:ea typeface="华文行楷" panose="0201080004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FF3300"/>
                    </a:solidFill>
                    <a:latin typeface="Tahoma" panose="020B0604030504040204" pitchFamily="34" charset="0"/>
                    <a:ea typeface="华文行楷" panose="0201080004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FF3300"/>
                    </a:solidFill>
                    <a:latin typeface="Tahoma" panose="020B0604030504040204" pitchFamily="34" charset="0"/>
                    <a:ea typeface="华文行楷" panose="0201080004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FF3300"/>
                    </a:solidFill>
                    <a:latin typeface="Tahoma" panose="020B0604030504040204" pitchFamily="34" charset="0"/>
                    <a:ea typeface="华文行楷" panose="02010800040101010101" pitchFamily="2" charset="-122"/>
                  </a:defRPr>
                </a:lvl9pPr>
              </a:lstStyle>
              <a:p>
                <a:pPr defTabSz="3247172">
                  <a:defRPr/>
                </a:pPr>
                <a:r>
                  <a:rPr lang="zh-CN" altLang="en-US" sz="2800" dirty="0">
                    <a:solidFill>
                      <a:srgbClr val="18181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牛顿粘性应力（线性）</a:t>
                </a:r>
              </a:p>
            </p:txBody>
          </p:sp>
          <p:sp>
            <p:nvSpPr>
              <p:cNvPr id="24" name="TextBox 15">
                <a:extLst>
                  <a:ext uri="{FF2B5EF4-FFF2-40B4-BE49-F238E27FC236}">
                    <a16:creationId xmlns:a16="http://schemas.microsoft.com/office/drawing/2014/main" id="{8857AE05-1418-7EB2-D8E4-D3897CF3CA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82807" y="3748567"/>
                <a:ext cx="2333073" cy="3077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82872" tIns="91436" rIns="182872" bIns="91436">
                <a:spAutoFit/>
              </a:bodyPr>
              <a:lstStyle>
                <a:lvl1pPr>
                  <a:defRPr sz="1400">
                    <a:solidFill>
                      <a:srgbClr val="FF3300"/>
                    </a:solidFill>
                    <a:latin typeface="Tahoma" panose="020B0604030504040204" pitchFamily="34" charset="0"/>
                    <a:ea typeface="华文行楷" panose="02010800040101010101" pitchFamily="2" charset="-122"/>
                  </a:defRPr>
                </a:lvl1pPr>
                <a:lvl2pPr marL="742950" indent="-285750">
                  <a:defRPr sz="1400">
                    <a:solidFill>
                      <a:srgbClr val="FF3300"/>
                    </a:solidFill>
                    <a:latin typeface="Tahoma" panose="020B0604030504040204" pitchFamily="34" charset="0"/>
                    <a:ea typeface="华文行楷" panose="02010800040101010101" pitchFamily="2" charset="-122"/>
                  </a:defRPr>
                </a:lvl2pPr>
                <a:lvl3pPr marL="1143000" indent="-228600">
                  <a:defRPr sz="1400">
                    <a:solidFill>
                      <a:srgbClr val="FF3300"/>
                    </a:solidFill>
                    <a:latin typeface="Tahoma" panose="020B0604030504040204" pitchFamily="34" charset="0"/>
                    <a:ea typeface="华文行楷" panose="02010800040101010101" pitchFamily="2" charset="-122"/>
                  </a:defRPr>
                </a:lvl3pPr>
                <a:lvl4pPr marL="1600200" indent="-228600">
                  <a:defRPr sz="1400">
                    <a:solidFill>
                      <a:srgbClr val="FF3300"/>
                    </a:solidFill>
                    <a:latin typeface="Tahoma" panose="020B0604030504040204" pitchFamily="34" charset="0"/>
                    <a:ea typeface="华文行楷" panose="02010800040101010101" pitchFamily="2" charset="-122"/>
                  </a:defRPr>
                </a:lvl4pPr>
                <a:lvl5pPr marL="2057400" indent="-228600">
                  <a:defRPr sz="1400">
                    <a:solidFill>
                      <a:srgbClr val="FF3300"/>
                    </a:solidFill>
                    <a:latin typeface="Tahoma" panose="020B0604030504040204" pitchFamily="34" charset="0"/>
                    <a:ea typeface="华文行楷" panose="0201080004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FF3300"/>
                    </a:solidFill>
                    <a:latin typeface="Tahoma" panose="020B0604030504040204" pitchFamily="34" charset="0"/>
                    <a:ea typeface="华文行楷" panose="0201080004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FF3300"/>
                    </a:solidFill>
                    <a:latin typeface="Tahoma" panose="020B0604030504040204" pitchFamily="34" charset="0"/>
                    <a:ea typeface="华文行楷" panose="0201080004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FF3300"/>
                    </a:solidFill>
                    <a:latin typeface="Tahoma" panose="020B0604030504040204" pitchFamily="34" charset="0"/>
                    <a:ea typeface="华文行楷" panose="0201080004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FF3300"/>
                    </a:solidFill>
                    <a:latin typeface="Tahoma" panose="020B0604030504040204" pitchFamily="34" charset="0"/>
                    <a:ea typeface="华文行楷" panose="02010800040101010101" pitchFamily="2" charset="-122"/>
                  </a:defRPr>
                </a:lvl9pPr>
              </a:lstStyle>
              <a:p>
                <a:pPr defTabSz="3247172">
                  <a:defRPr/>
                </a:pPr>
                <a:r>
                  <a:rPr lang="zh-CN" altLang="en-US" sz="2800" dirty="0">
                    <a:solidFill>
                      <a:srgbClr val="18181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傅里叶导热定律（线性）</a:t>
                </a:r>
              </a:p>
            </p:txBody>
          </p:sp>
        </p:grpSp>
        <p:pic>
          <p:nvPicPr>
            <p:cNvPr id="17" name="Picture 3">
              <a:extLst>
                <a:ext uri="{FF2B5EF4-FFF2-40B4-BE49-F238E27FC236}">
                  <a16:creationId xmlns:a16="http://schemas.microsoft.com/office/drawing/2014/main" id="{82247527-1532-6897-FABC-65B4925681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7264" y="4169305"/>
              <a:ext cx="2090504" cy="1238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Box 22">
              <a:extLst>
                <a:ext uri="{FF2B5EF4-FFF2-40B4-BE49-F238E27FC236}">
                  <a16:creationId xmlns:a16="http://schemas.microsoft.com/office/drawing/2014/main" id="{50FBA96A-86DE-F6DD-FDE4-38A3B104FB38}"/>
                </a:ext>
              </a:extLst>
            </p:cNvPr>
            <p:cNvSpPr txBox="1"/>
            <p:nvPr/>
          </p:nvSpPr>
          <p:spPr>
            <a:xfrm>
              <a:off x="1328172" y="4183483"/>
              <a:ext cx="1849236" cy="1300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1218950">
                <a:lnSpc>
                  <a:spcPct val="150000"/>
                </a:lnSpc>
              </a:pPr>
              <a:r>
                <a:rPr lang="zh-CN" altLang="en-US" sz="28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① 跨流域飞行器大面积</a:t>
              </a:r>
              <a:r>
                <a:rPr lang="zh-CN" altLang="en-US" sz="2800" b="1" dirty="0">
                  <a:solidFill>
                    <a:srgbClr val="0365C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范围预示失效</a:t>
              </a:r>
              <a:endParaRPr lang="en-US" altLang="zh-CN" sz="2800" b="1" dirty="0">
                <a:solidFill>
                  <a:srgbClr val="0365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pPr algn="just" defTabSz="1218950">
                <a:lnSpc>
                  <a:spcPct val="150000"/>
                </a:lnSpc>
              </a:pPr>
              <a:r>
                <a:rPr lang="zh-CN" altLang="en-US" sz="28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②滑移边界与化学反应模型不能</a:t>
              </a:r>
              <a:r>
                <a:rPr lang="zh-CN" altLang="en-US" sz="2800" b="1" dirty="0">
                  <a:solidFill>
                    <a:srgbClr val="0365C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解决根本问题</a:t>
              </a:r>
            </a:p>
          </p:txBody>
        </p:sp>
        <p:graphicFrame>
          <p:nvGraphicFramePr>
            <p:cNvPr id="19" name="Object 2">
              <a:extLst>
                <a:ext uri="{FF2B5EF4-FFF2-40B4-BE49-F238E27FC236}">
                  <a16:creationId xmlns:a16="http://schemas.microsoft.com/office/drawing/2014/main" id="{FBFC583D-C153-6293-DAAE-A05F711B6F9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305292" y="5417483"/>
            <a:ext cx="870449" cy="2129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5" imgW="15849600" imgH="4267200" progId="Equation.3">
                    <p:embed/>
                  </p:oleObj>
                </mc:Choice>
                <mc:Fallback>
                  <p:oleObj name="公式" r:id="rId5" imgW="15849600" imgH="4267200" progId="Equation.3">
                    <p:embed/>
                    <p:pic>
                      <p:nvPicPr>
                        <p:cNvPr id="70" name="Object 2">
                          <a:extLst>
                            <a:ext uri="{FF2B5EF4-FFF2-40B4-BE49-F238E27FC236}">
                              <a16:creationId xmlns:a16="http://schemas.microsoft.com/office/drawing/2014/main" id="{90CEB80D-754C-49F6-9082-6835F701E8E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05292" y="5417483"/>
                          <a:ext cx="870449" cy="212961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id="{DAAD7E1F-62F9-4F03-8C03-215449FE51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22709" y="5369229"/>
              <a:ext cx="1340000" cy="3077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82872" tIns="91436" rIns="182872" bIns="91436">
              <a:spAutoFit/>
            </a:bodyPr>
            <a:lstStyle>
              <a:lvl1pPr>
                <a:defRPr sz="1400">
                  <a:solidFill>
                    <a:srgbClr val="FF3300"/>
                  </a:solidFill>
                  <a:latin typeface="Tahoma" panose="020B0604030504040204" pitchFamily="34" charset="0"/>
                  <a:ea typeface="华文行楷" panose="02010800040101010101" pitchFamily="2" charset="-122"/>
                </a:defRPr>
              </a:lvl1pPr>
              <a:lvl2pPr marL="742950" indent="-285750">
                <a:defRPr sz="1400">
                  <a:solidFill>
                    <a:srgbClr val="FF3300"/>
                  </a:solidFill>
                  <a:latin typeface="Tahoma" panose="020B0604030504040204" pitchFamily="34" charset="0"/>
                  <a:ea typeface="华文行楷" panose="02010800040101010101" pitchFamily="2" charset="-122"/>
                </a:defRPr>
              </a:lvl2pPr>
              <a:lvl3pPr marL="1143000" indent="-228600">
                <a:defRPr sz="1400">
                  <a:solidFill>
                    <a:srgbClr val="FF3300"/>
                  </a:solidFill>
                  <a:latin typeface="Tahoma" panose="020B0604030504040204" pitchFamily="34" charset="0"/>
                  <a:ea typeface="华文行楷" panose="02010800040101010101" pitchFamily="2" charset="-122"/>
                </a:defRPr>
              </a:lvl3pPr>
              <a:lvl4pPr marL="1600200" indent="-228600">
                <a:defRPr sz="1400">
                  <a:solidFill>
                    <a:srgbClr val="FF3300"/>
                  </a:solidFill>
                  <a:latin typeface="Tahoma" panose="020B0604030504040204" pitchFamily="34" charset="0"/>
                  <a:ea typeface="华文行楷" panose="02010800040101010101" pitchFamily="2" charset="-122"/>
                </a:defRPr>
              </a:lvl4pPr>
              <a:lvl5pPr marL="2057400" indent="-228600">
                <a:defRPr sz="1400">
                  <a:solidFill>
                    <a:srgbClr val="FF3300"/>
                  </a:solidFill>
                  <a:latin typeface="Tahoma" panose="020B0604030504040204" pitchFamily="34" charset="0"/>
                  <a:ea typeface="华文行楷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FF3300"/>
                  </a:solidFill>
                  <a:latin typeface="Tahoma" panose="020B0604030504040204" pitchFamily="34" charset="0"/>
                  <a:ea typeface="华文行楷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FF3300"/>
                  </a:solidFill>
                  <a:latin typeface="Tahoma" panose="020B0604030504040204" pitchFamily="34" charset="0"/>
                  <a:ea typeface="华文行楷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FF3300"/>
                  </a:solidFill>
                  <a:latin typeface="Tahoma" panose="020B0604030504040204" pitchFamily="34" charset="0"/>
                  <a:ea typeface="华文行楷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FF3300"/>
                  </a:solidFill>
                  <a:latin typeface="Tahoma" panose="020B0604030504040204" pitchFamily="34" charset="0"/>
                  <a:ea typeface="华文行楷" panose="02010800040101010101" pitchFamily="2" charset="-122"/>
                </a:defRPr>
              </a:lvl9pPr>
            </a:lstStyle>
            <a:p>
              <a:pPr defTabSz="3247172">
                <a:defRPr/>
              </a:pPr>
              <a:r>
                <a:rPr lang="zh-CN" altLang="en-US" sz="28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克努森数：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EA05808F-4B5B-0C90-9777-D58BB7CB5E33}"/>
              </a:ext>
            </a:extLst>
          </p:cNvPr>
          <p:cNvGrpSpPr/>
          <p:nvPr/>
        </p:nvGrpSpPr>
        <p:grpSpPr>
          <a:xfrm>
            <a:off x="12642576" y="4289835"/>
            <a:ext cx="10379944" cy="5920434"/>
            <a:chOff x="6600056" y="2701031"/>
            <a:chExt cx="4751076" cy="2960217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F137F1C2-A3E6-3A3C-803A-135BACD67CD5}"/>
                </a:ext>
              </a:extLst>
            </p:cNvPr>
            <p:cNvSpPr/>
            <p:nvPr/>
          </p:nvSpPr>
          <p:spPr>
            <a:xfrm>
              <a:off x="6600056" y="2893392"/>
              <a:ext cx="4608512" cy="2767856"/>
            </a:xfrm>
            <a:prstGeom prst="rect">
              <a:avLst/>
            </a:prstGeom>
            <a:solidFill>
              <a:srgbClr val="F9F9F9"/>
            </a:solidFill>
            <a:ln w="12700" cap="flat" cmpd="sng" algn="ctr">
              <a:solidFill>
                <a:srgbClr val="0065FA"/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defTabSz="2437920">
                <a:defRPr/>
              </a:pPr>
              <a:endParaRPr lang="zh-CN" altLang="en-US" sz="4800" dirty="0">
                <a:solidFill>
                  <a:srgbClr val="F9F9F9"/>
                </a:solidFill>
                <a:latin typeface="Calibri"/>
                <a:ea typeface="等线"/>
              </a:endParaRPr>
            </a:p>
          </p:txBody>
        </p: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0143972A-9A08-01C5-CCDF-5B619B651724}"/>
                </a:ext>
              </a:extLst>
            </p:cNvPr>
            <p:cNvGrpSpPr/>
            <p:nvPr/>
          </p:nvGrpSpPr>
          <p:grpSpPr>
            <a:xfrm>
              <a:off x="6725580" y="2701031"/>
              <a:ext cx="4625552" cy="2840207"/>
              <a:chOff x="6725580" y="2701031"/>
              <a:chExt cx="4625552" cy="2840207"/>
            </a:xfrm>
          </p:grpSpPr>
          <p:grpSp>
            <p:nvGrpSpPr>
              <p:cNvPr id="28" name="组合 27">
                <a:extLst>
                  <a:ext uri="{FF2B5EF4-FFF2-40B4-BE49-F238E27FC236}">
                    <a16:creationId xmlns:a16="http://schemas.microsoft.com/office/drawing/2014/main" id="{4830DA5E-DAFE-6785-6101-856F7C48DEF6}"/>
                  </a:ext>
                </a:extLst>
              </p:cNvPr>
              <p:cNvGrpSpPr/>
              <p:nvPr/>
            </p:nvGrpSpPr>
            <p:grpSpPr>
              <a:xfrm>
                <a:off x="6726864" y="3272916"/>
                <a:ext cx="2465479" cy="1069934"/>
                <a:chOff x="7445796" y="3272916"/>
                <a:chExt cx="2250603" cy="1069934"/>
              </a:xfrm>
            </p:grpSpPr>
            <p:sp>
              <p:nvSpPr>
                <p:cNvPr id="33" name="矩形 32">
                  <a:extLst>
                    <a:ext uri="{FF2B5EF4-FFF2-40B4-BE49-F238E27FC236}">
                      <a16:creationId xmlns:a16="http://schemas.microsoft.com/office/drawing/2014/main" id="{ED704984-C891-7567-79D9-475C8371FC1A}"/>
                    </a:ext>
                  </a:extLst>
                </p:cNvPr>
                <p:cNvSpPr/>
                <p:nvPr/>
              </p:nvSpPr>
              <p:spPr>
                <a:xfrm>
                  <a:off x="7445796" y="3272916"/>
                  <a:ext cx="2250603" cy="1069934"/>
                </a:xfrm>
                <a:prstGeom prst="rect">
                  <a:avLst/>
                </a:prstGeom>
                <a:noFill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defTabSz="1218950"/>
                  <a:endParaRPr lang="zh-CN" altLang="en-US" sz="4800">
                    <a:solidFill>
                      <a:prstClr val="black"/>
                    </a:solidFill>
                    <a:latin typeface="Calibri"/>
                    <a:ea typeface="等线" panose="02010600030101010101" pitchFamily="2" charset="-122"/>
                  </a:endParaRPr>
                </a:p>
              </p:txBody>
            </p:sp>
            <p:graphicFrame>
              <p:nvGraphicFramePr>
                <p:cNvPr id="34" name="对象 33">
                  <a:extLst>
                    <a:ext uri="{FF2B5EF4-FFF2-40B4-BE49-F238E27FC236}">
                      <a16:creationId xmlns:a16="http://schemas.microsoft.com/office/drawing/2014/main" id="{6A429078-A4BC-1662-9D2C-D8AC2619E436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7530809" y="3347050"/>
                <a:ext cx="2165590" cy="903427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7" imgW="2235200" imgH="914400" progId="Equation.DSMT4">
                        <p:embed/>
                      </p:oleObj>
                    </mc:Choice>
                    <mc:Fallback>
                      <p:oleObj name="Equation" r:id="rId7" imgW="2235200" imgH="914400" progId="Equation.DSMT4">
                        <p:embed/>
                        <p:pic>
                          <p:nvPicPr>
                            <p:cNvPr id="102" name="对象 101">
                              <a:extLst>
                                <a:ext uri="{FF2B5EF4-FFF2-40B4-BE49-F238E27FC236}">
                                  <a16:creationId xmlns:a16="http://schemas.microsoft.com/office/drawing/2014/main" id="{AA1138BB-C1C8-4819-B531-B087E67B0AB0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8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7530809" y="3347050"/>
                              <a:ext cx="2165590" cy="903427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29" name="TextBox 22">
                <a:extLst>
                  <a:ext uri="{FF2B5EF4-FFF2-40B4-BE49-F238E27FC236}">
                    <a16:creationId xmlns:a16="http://schemas.microsoft.com/office/drawing/2014/main" id="{F33B24E7-2AA9-EEFF-5A1C-4AD80EE0FD29}"/>
                  </a:ext>
                </a:extLst>
              </p:cNvPr>
              <p:cNvSpPr txBox="1"/>
              <p:nvPr/>
            </p:nvSpPr>
            <p:spPr>
              <a:xfrm>
                <a:off x="9254912" y="3665742"/>
                <a:ext cx="2096220" cy="1177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defTabSz="1218950">
                  <a:lnSpc>
                    <a:spcPct val="150000"/>
                  </a:lnSpc>
                </a:pPr>
                <a:r>
                  <a:rPr lang="zh-CN" altLang="en-US" sz="3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①速度空间</a:t>
                </a:r>
                <a:r>
                  <a:rPr lang="zh-CN" altLang="en-US" sz="3400" b="1" dirty="0">
                    <a:solidFill>
                      <a:srgbClr val="0365C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海量内存</a:t>
                </a:r>
                <a:endParaRPr lang="en-US" altLang="zh-CN" sz="3400" b="1" dirty="0">
                  <a:solidFill>
                    <a:srgbClr val="0365C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  <a:p>
                <a:pPr algn="just" defTabSz="1218950">
                  <a:lnSpc>
                    <a:spcPct val="150000"/>
                  </a:lnSpc>
                </a:pPr>
                <a:r>
                  <a:rPr lang="zh-CN" altLang="en-US" sz="3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②跨流域</a:t>
                </a:r>
                <a:r>
                  <a:rPr lang="zh-CN" altLang="en-US" sz="3400" b="1" dirty="0">
                    <a:solidFill>
                      <a:srgbClr val="0365C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计算成本高</a:t>
                </a:r>
                <a:endParaRPr lang="en-US" altLang="zh-CN" sz="3400" b="1" dirty="0">
                  <a:solidFill>
                    <a:srgbClr val="0365C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  <a:p>
                <a:pPr algn="just" defTabSz="1218950">
                  <a:lnSpc>
                    <a:spcPct val="150000"/>
                  </a:lnSpc>
                </a:pPr>
                <a:r>
                  <a:rPr lang="zh-CN" altLang="en-US" sz="34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③化学反应</a:t>
                </a:r>
                <a:r>
                  <a:rPr lang="zh-CN" altLang="en-US" sz="3400" b="1" dirty="0">
                    <a:solidFill>
                      <a:srgbClr val="0365C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建模困难</a:t>
                </a:r>
              </a:p>
            </p:txBody>
          </p:sp>
          <p:pic>
            <p:nvPicPr>
              <p:cNvPr id="30" name="图片 29">
                <a:extLst>
                  <a:ext uri="{FF2B5EF4-FFF2-40B4-BE49-F238E27FC236}">
                    <a16:creationId xmlns:a16="http://schemas.microsoft.com/office/drawing/2014/main" id="{1C3E4969-2E89-97E1-9144-F052B0C7A9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25580" y="4425820"/>
                <a:ext cx="2465479" cy="1115418"/>
              </a:xfrm>
              <a:prstGeom prst="rect">
                <a:avLst/>
              </a:prstGeom>
            </p:spPr>
          </p:pic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CAE244F2-8CAF-7B55-7D8A-606AC888B61A}"/>
                  </a:ext>
                </a:extLst>
              </p:cNvPr>
              <p:cNvSpPr/>
              <p:nvPr/>
            </p:nvSpPr>
            <p:spPr>
              <a:xfrm>
                <a:off x="7772171" y="5202727"/>
                <a:ext cx="1512167" cy="2616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1218950"/>
                <a:r>
                  <a:rPr lang="en-US" altLang="zh-CN" sz="2800" dirty="0">
                    <a:solidFill>
                      <a:prstClr val="white"/>
                    </a:solidFill>
                    <a:latin typeface="Times New Roman" pitchFamily="18" charset="0"/>
                    <a:ea typeface="等线" panose="02010600030101010101" pitchFamily="2" charset="-122"/>
                    <a:cs typeface="Times New Roman" pitchFamily="18" charset="0"/>
                  </a:rPr>
                  <a:t>DSMC</a:t>
                </a:r>
                <a:r>
                  <a:rPr lang="zh-CN" altLang="en-US" sz="2800" dirty="0">
                    <a:solidFill>
                      <a:prstClr val="white"/>
                    </a:solidFill>
                    <a:latin typeface="Times New Roman" pitchFamily="18" charset="0"/>
                    <a:ea typeface="等线" panose="02010600030101010101" pitchFamily="2" charset="-122"/>
                    <a:cs typeface="Times New Roman" pitchFamily="18" charset="0"/>
                  </a:rPr>
                  <a:t>粒子方法</a:t>
                </a:r>
              </a:p>
            </p:txBody>
          </p:sp>
          <p:sp>
            <p:nvSpPr>
              <p:cNvPr id="32" name="TextBox 19">
                <a:extLst>
                  <a:ext uri="{FF2B5EF4-FFF2-40B4-BE49-F238E27FC236}">
                    <a16:creationId xmlns:a16="http://schemas.microsoft.com/office/drawing/2014/main" id="{48D82C19-6DDC-797C-16F1-70444DB34A49}"/>
                  </a:ext>
                </a:extLst>
              </p:cNvPr>
              <p:cNvSpPr txBox="1"/>
              <p:nvPr/>
            </p:nvSpPr>
            <p:spPr>
              <a:xfrm>
                <a:off x="7427100" y="2701031"/>
                <a:ext cx="2917372" cy="353943"/>
              </a:xfrm>
              <a:prstGeom prst="rect">
                <a:avLst/>
              </a:prstGeom>
              <a:solidFill>
                <a:srgbClr val="F9F9F9"/>
              </a:solidFill>
            </p:spPr>
            <p:txBody>
              <a:bodyPr wrap="square" rtlCol="0">
                <a:spAutoFit/>
              </a:bodyPr>
              <a:lstStyle/>
              <a:p>
                <a:pPr defTabSz="2437920">
                  <a:defRPr/>
                </a:pPr>
                <a:r>
                  <a:rPr lang="en-US" altLang="zh-CN" sz="4000" b="1" dirty="0" err="1">
                    <a:solidFill>
                      <a:sysClr val="windowText" lastClr="000000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Botlzmann</a:t>
                </a:r>
                <a:r>
                  <a:rPr lang="zh-CN" altLang="en-US" sz="4000" b="1" dirty="0">
                    <a:solidFill>
                      <a:sysClr val="windowText" lastClr="000000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介观方法</a:t>
                </a:r>
              </a:p>
            </p:txBody>
          </p:sp>
        </p:grpSp>
      </p:grpSp>
      <p:sp>
        <p:nvSpPr>
          <p:cNvPr id="35" name="矩形 34">
            <a:extLst>
              <a:ext uri="{FF2B5EF4-FFF2-40B4-BE49-F238E27FC236}">
                <a16:creationId xmlns:a16="http://schemas.microsoft.com/office/drawing/2014/main" id="{0CFCED41-9F47-F61E-DFA2-189BF09BC9C4}"/>
              </a:ext>
            </a:extLst>
          </p:cNvPr>
          <p:cNvSpPr/>
          <p:nvPr/>
        </p:nvSpPr>
        <p:spPr>
          <a:xfrm>
            <a:off x="2923294" y="11804942"/>
            <a:ext cx="2749471" cy="707886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rgbClr val="0365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研究对策：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B3E2D6EE-1E80-09A5-E3FC-B86CFAF25B0C}"/>
              </a:ext>
            </a:extLst>
          </p:cNvPr>
          <p:cNvSpPr/>
          <p:nvPr/>
        </p:nvSpPr>
        <p:spPr>
          <a:xfrm>
            <a:off x="6234455" y="11787444"/>
            <a:ext cx="6026009" cy="707886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宏观非线性矩模型</a:t>
            </a:r>
            <a:r>
              <a:rPr lang="en-US" altLang="zh-CN" sz="4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(NCCR)</a:t>
            </a:r>
            <a:endParaRPr lang="zh-CN" altLang="en-US" sz="4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12014543-3D47-56FE-C3B5-4D6E9E1490D1}"/>
              </a:ext>
            </a:extLst>
          </p:cNvPr>
          <p:cNvSpPr/>
          <p:nvPr/>
        </p:nvSpPr>
        <p:spPr>
          <a:xfrm>
            <a:off x="13181796" y="11779707"/>
            <a:ext cx="12105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耦合</a:t>
            </a:r>
            <a:endParaRPr lang="zh-CN" altLang="en-US" sz="4000" dirty="0"/>
          </a:p>
        </p:txBody>
      </p:sp>
      <p:sp>
        <p:nvSpPr>
          <p:cNvPr id="38" name="箭头: 下弧形 37">
            <a:extLst>
              <a:ext uri="{FF2B5EF4-FFF2-40B4-BE49-F238E27FC236}">
                <a16:creationId xmlns:a16="http://schemas.microsoft.com/office/drawing/2014/main" id="{57752B1B-1EB2-FB6F-57EF-5989469DF839}"/>
              </a:ext>
            </a:extLst>
          </p:cNvPr>
          <p:cNvSpPr/>
          <p:nvPr/>
        </p:nvSpPr>
        <p:spPr>
          <a:xfrm rot="10800000">
            <a:off x="11953460" y="11433641"/>
            <a:ext cx="3617843" cy="425188"/>
          </a:xfrm>
          <a:prstGeom prst="curvedUp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0">
              <a:solidFill>
                <a:schemeClr val="tx1"/>
              </a:solidFill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2D971353-15FB-A526-B88F-605680F3FD2A}"/>
              </a:ext>
            </a:extLst>
          </p:cNvPr>
          <p:cNvSpPr/>
          <p:nvPr/>
        </p:nvSpPr>
        <p:spPr>
          <a:xfrm>
            <a:off x="15164653" y="11741070"/>
            <a:ext cx="42883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热化学非平衡模型</a:t>
            </a:r>
            <a:endParaRPr lang="zh-CN" altLang="en-US" sz="4000" dirty="0"/>
          </a:p>
        </p:txBody>
      </p:sp>
      <p:sp>
        <p:nvSpPr>
          <p:cNvPr id="40" name="矩形 30">
            <a:extLst>
              <a:ext uri="{FF2B5EF4-FFF2-40B4-BE49-F238E27FC236}">
                <a16:creationId xmlns:a16="http://schemas.microsoft.com/office/drawing/2014/main" id="{9644E254-428B-1CDC-4E82-52D3BF6C1B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615" y="2014856"/>
            <a:ext cx="1467440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685800" indent="-685800" algn="just" defTabSz="1828800" eaLnBrk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p"/>
            </a:pP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极端环境约束下跨域飞行器工程可用的跨流域预示手段不足</a:t>
            </a:r>
            <a:endParaRPr lang="en-US" altLang="zh-CN" sz="4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1" name="object 5">
            <a:extLst>
              <a:ext uri="{FF2B5EF4-FFF2-40B4-BE49-F238E27FC236}">
                <a16:creationId xmlns:a16="http://schemas.microsoft.com/office/drawing/2014/main" id="{5716D8E5-5DD0-486E-BD8E-45465C0A4D1B}"/>
              </a:ext>
            </a:extLst>
          </p:cNvPr>
          <p:cNvSpPr txBox="1"/>
          <p:nvPr/>
        </p:nvSpPr>
        <p:spPr>
          <a:xfrm>
            <a:off x="22535091" y="13003947"/>
            <a:ext cx="1336421" cy="51167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88000" algn="r">
              <a:spcBef>
                <a:spcPts val="200"/>
              </a:spcBef>
              <a:tabLst>
                <a:tab pos="938530" algn="l"/>
                <a:tab pos="939800" algn="l"/>
              </a:tabLst>
            </a:pP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3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sp>
        <p:nvSpPr>
          <p:cNvPr id="8" name="Shape 151">
            <a:extLst>
              <a:ext uri="{FF2B5EF4-FFF2-40B4-BE49-F238E27FC236}">
                <a16:creationId xmlns:a16="http://schemas.microsoft.com/office/drawing/2014/main" id="{A0A0E8A6-A539-E0CF-0AE6-1CDAB3B6D4BC}"/>
              </a:ext>
            </a:extLst>
          </p:cNvPr>
          <p:cNvSpPr txBox="1">
            <a:spLocks/>
          </p:cNvSpPr>
          <p:nvPr/>
        </p:nvSpPr>
        <p:spPr>
          <a:xfrm>
            <a:off x="851201" y="513556"/>
            <a:ext cx="23158679" cy="1118255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3810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444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5080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571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l" hangingPunct="1">
              <a:defRPr sz="80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CN" altLang="en-US" sz="6600" b="1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rPr>
              <a:t>第一部分  背景介绍</a:t>
            </a:r>
            <a:endParaRPr lang="zh-CN" altLang="en-US" sz="6600" b="1" dirty="0">
              <a:latin typeface="Helvetica"/>
              <a:ea typeface="Helvetica"/>
              <a:cs typeface="Helvetica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022236928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7D989-6DD3-49DE-9493-A28C55A1C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bject 5">
            <a:extLst>
              <a:ext uri="{FF2B5EF4-FFF2-40B4-BE49-F238E27FC236}">
                <a16:creationId xmlns:a16="http://schemas.microsoft.com/office/drawing/2014/main" id="{42E7136C-A2B3-3858-A2D7-BF6037A211DD}"/>
              </a:ext>
            </a:extLst>
          </p:cNvPr>
          <p:cNvSpPr txBox="1"/>
          <p:nvPr/>
        </p:nvSpPr>
        <p:spPr>
          <a:xfrm>
            <a:off x="22535091" y="13003947"/>
            <a:ext cx="1336421" cy="51167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88000" algn="r">
              <a:spcBef>
                <a:spcPts val="200"/>
              </a:spcBef>
              <a:tabLst>
                <a:tab pos="938530" algn="l"/>
                <a:tab pos="939800" algn="l"/>
              </a:tabLst>
            </a:pP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4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sp>
        <p:nvSpPr>
          <p:cNvPr id="8" name="Shape 151">
            <a:extLst>
              <a:ext uri="{FF2B5EF4-FFF2-40B4-BE49-F238E27FC236}">
                <a16:creationId xmlns:a16="http://schemas.microsoft.com/office/drawing/2014/main" id="{08619090-7969-C875-E95D-C4246AEF58B3}"/>
              </a:ext>
            </a:extLst>
          </p:cNvPr>
          <p:cNvSpPr txBox="1">
            <a:spLocks/>
          </p:cNvSpPr>
          <p:nvPr/>
        </p:nvSpPr>
        <p:spPr>
          <a:xfrm>
            <a:off x="851201" y="513556"/>
            <a:ext cx="23158679" cy="1118255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3810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444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5080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571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l" hangingPunct="1">
              <a:defRPr sz="80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CN" altLang="en-US" sz="6600" b="1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rPr>
              <a:t>第一部分  背景介绍</a:t>
            </a:r>
            <a:endParaRPr lang="zh-CN" altLang="en-US" sz="6600" b="1" dirty="0">
              <a:latin typeface="Helvetica"/>
              <a:ea typeface="Helvetica"/>
              <a:cs typeface="Helvetica"/>
              <a:sym typeface="Helvetica"/>
            </a:endParaRPr>
          </a:p>
        </p:txBody>
      </p: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F60AEA34-F6A8-AF35-293D-2E695AE489C7}"/>
              </a:ext>
            </a:extLst>
          </p:cNvPr>
          <p:cNvGrpSpPr/>
          <p:nvPr/>
        </p:nvGrpSpPr>
        <p:grpSpPr>
          <a:xfrm>
            <a:off x="1221707" y="3353114"/>
            <a:ext cx="5760640" cy="7659064"/>
            <a:chOff x="35496" y="2413252"/>
            <a:chExt cx="2880320" cy="3829532"/>
          </a:xfrm>
        </p:grpSpPr>
        <p:sp>
          <p:nvSpPr>
            <p:cNvPr id="81" name="矩形: 圆角 6">
              <a:extLst>
                <a:ext uri="{FF2B5EF4-FFF2-40B4-BE49-F238E27FC236}">
                  <a16:creationId xmlns:a16="http://schemas.microsoft.com/office/drawing/2014/main" id="{B23A20F9-6DFB-6CA8-966C-8BADFCAEBB29}"/>
                </a:ext>
              </a:extLst>
            </p:cNvPr>
            <p:cNvSpPr/>
            <p:nvPr/>
          </p:nvSpPr>
          <p:spPr>
            <a:xfrm>
              <a:off x="35496" y="2582529"/>
              <a:ext cx="2880320" cy="3660255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l" defTabSz="1828800" hangingPunct="1">
                <a:defRPr/>
              </a:pPr>
              <a:endParaRPr lang="en-US" altLang="zh-CN" sz="2800" dirty="0"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endParaRPr>
            </a:p>
          </p:txBody>
        </p:sp>
        <p:pic>
          <p:nvPicPr>
            <p:cNvPr id="82" name="图片 81">
              <a:extLst>
                <a:ext uri="{FF2B5EF4-FFF2-40B4-BE49-F238E27FC236}">
                  <a16:creationId xmlns:a16="http://schemas.microsoft.com/office/drawing/2014/main" id="{9BF6BF31-CCBF-230A-6EA0-92ED20011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987" y="2847735"/>
              <a:ext cx="2552432" cy="1910936"/>
            </a:xfrm>
            <a:prstGeom prst="rect">
              <a:avLst/>
            </a:prstGeom>
          </p:spPr>
        </p:pic>
        <p:pic>
          <p:nvPicPr>
            <p:cNvPr id="83" name="图片 13">
              <a:extLst>
                <a:ext uri="{FF2B5EF4-FFF2-40B4-BE49-F238E27FC236}">
                  <a16:creationId xmlns:a16="http://schemas.microsoft.com/office/drawing/2014/main" id="{FDD0FB6D-4008-96B2-6232-1B1384F9C2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987" y="4835782"/>
              <a:ext cx="1145154" cy="1017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4" name="图片 37" descr="D:\Academic\Papers\IJCFD约稿\case\81km\for_paper_right_no_vib_old_code\compare\T_perfect_gas.bmp">
              <a:extLst>
                <a:ext uri="{FF2B5EF4-FFF2-40B4-BE49-F238E27FC236}">
                  <a16:creationId xmlns:a16="http://schemas.microsoft.com/office/drawing/2014/main" id="{3A2F1426-E259-E7AA-6C1E-0CDB9E0E2B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9891" y="4758671"/>
              <a:ext cx="1346016" cy="1190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5" name="TextBox 19">
              <a:extLst>
                <a:ext uri="{FF2B5EF4-FFF2-40B4-BE49-F238E27FC236}">
                  <a16:creationId xmlns:a16="http://schemas.microsoft.com/office/drawing/2014/main" id="{3DCA9947-8DB3-7054-2475-37DE9853A083}"/>
                </a:ext>
              </a:extLst>
            </p:cNvPr>
            <p:cNvSpPr txBox="1"/>
            <p:nvPr/>
          </p:nvSpPr>
          <p:spPr>
            <a:xfrm>
              <a:off x="269656" y="2413252"/>
              <a:ext cx="2412000" cy="292388"/>
            </a:xfrm>
            <a:prstGeom prst="rect">
              <a:avLst/>
            </a:prstGeom>
            <a:solidFill>
              <a:srgbClr val="F9F9F9"/>
            </a:solidFill>
          </p:spPr>
          <p:txBody>
            <a:bodyPr wrap="square" rtlCol="0">
              <a:spAutoFit/>
            </a:bodyPr>
            <a:lstStyle/>
            <a:p>
              <a:pPr defTabSz="2437920" eaLnBrk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200" b="1" dirty="0">
                  <a:solidFill>
                    <a:sysClr val="windowText" lastClr="000000"/>
                  </a:solidFill>
                  <a:latin typeface="Times New Roman" pitchFamily="18" charset="0"/>
                  <a:ea typeface="微软雅黑" pitchFamily="34" charset="-122"/>
                  <a:cs typeface="Times New Roman" pitchFamily="18" charset="0"/>
                </a:rPr>
                <a:t>稀薄与高温多物理建模</a:t>
              </a:r>
            </a:p>
          </p:txBody>
        </p:sp>
        <p:sp>
          <p:nvSpPr>
            <p:cNvPr id="86" name="TextBox 19">
              <a:extLst>
                <a:ext uri="{FF2B5EF4-FFF2-40B4-BE49-F238E27FC236}">
                  <a16:creationId xmlns:a16="http://schemas.microsoft.com/office/drawing/2014/main" id="{CF0A20D1-F2BD-3463-BA3D-9B36D9A0DC26}"/>
                </a:ext>
              </a:extLst>
            </p:cNvPr>
            <p:cNvSpPr txBox="1"/>
            <p:nvPr/>
          </p:nvSpPr>
          <p:spPr>
            <a:xfrm>
              <a:off x="287792" y="5898758"/>
              <a:ext cx="2412000" cy="323166"/>
            </a:xfrm>
            <a:prstGeom prst="rect">
              <a:avLst/>
            </a:prstGeom>
            <a:solidFill>
              <a:srgbClr val="F9F9F9"/>
            </a:solidFill>
          </p:spPr>
          <p:txBody>
            <a:bodyPr wrap="square" rtlCol="0">
              <a:spAutoFit/>
            </a:bodyPr>
            <a:lstStyle/>
            <a:p>
              <a:pPr defTabSz="2437920" eaLnBrk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200" b="1" dirty="0">
                  <a:solidFill>
                    <a:sysClr val="windowText" lastClr="000000"/>
                  </a:solidFill>
                  <a:latin typeface="Times New Roman" pitchFamily="18" charset="0"/>
                  <a:ea typeface="微软雅黑" pitchFamily="34" charset="-122"/>
                  <a:cs typeface="Times New Roman" pitchFamily="18" charset="0"/>
                </a:rPr>
                <a:t>解决</a:t>
              </a:r>
              <a:r>
                <a:rPr lang="zh-CN" altLang="en-US" sz="3600" dirty="0">
                  <a:solidFill>
                    <a:srgbClr val="C00000"/>
                  </a:solidFill>
                  <a:effectLst>
                    <a:glow rad="127000">
                      <a:sysClr val="window" lastClr="FFFFFF"/>
                    </a:glow>
                  </a:effectLst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模型不准</a:t>
              </a:r>
              <a:r>
                <a:rPr lang="zh-CN" altLang="en-US" sz="3200" b="1" dirty="0">
                  <a:solidFill>
                    <a:sysClr val="windowText" lastClr="000000"/>
                  </a:solidFill>
                  <a:latin typeface="Times New Roman" pitchFamily="18" charset="0"/>
                  <a:ea typeface="微软雅黑" pitchFamily="34" charset="-122"/>
                  <a:cs typeface="Times New Roman" pitchFamily="18" charset="0"/>
                </a:rPr>
                <a:t>的问题</a:t>
              </a:r>
            </a:p>
          </p:txBody>
        </p:sp>
      </p:grp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3051D000-8E46-436E-464D-F58FEA3821DF}"/>
              </a:ext>
            </a:extLst>
          </p:cNvPr>
          <p:cNvGrpSpPr/>
          <p:nvPr/>
        </p:nvGrpSpPr>
        <p:grpSpPr>
          <a:xfrm>
            <a:off x="9259922" y="3319520"/>
            <a:ext cx="5760640" cy="7684532"/>
            <a:chOff x="3131840" y="2420888"/>
            <a:chExt cx="2880320" cy="3842266"/>
          </a:xfrm>
        </p:grpSpPr>
        <p:sp>
          <p:nvSpPr>
            <p:cNvPr id="88" name="矩形: 圆角 6">
              <a:extLst>
                <a:ext uri="{FF2B5EF4-FFF2-40B4-BE49-F238E27FC236}">
                  <a16:creationId xmlns:a16="http://schemas.microsoft.com/office/drawing/2014/main" id="{4C2F77E0-1EF1-5C1C-AAF8-5D71AF8BC5E1}"/>
                </a:ext>
              </a:extLst>
            </p:cNvPr>
            <p:cNvSpPr/>
            <p:nvPr/>
          </p:nvSpPr>
          <p:spPr>
            <a:xfrm>
              <a:off x="3131840" y="2582528"/>
              <a:ext cx="2880320" cy="3660255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l" defTabSz="1828800" hangingPunct="1">
                <a:defRPr/>
              </a:pPr>
              <a:endParaRPr lang="en-US" altLang="zh-CN" sz="2800" dirty="0"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endParaRPr>
            </a:p>
          </p:txBody>
        </p:sp>
        <p:pic>
          <p:nvPicPr>
            <p:cNvPr id="89" name="图片 17" descr="D:\Academic\博士毕业论文攻略\博士学位论文\写作\code\2D\compare\Hybrid\delta_Qx\1.bmp">
              <a:extLst>
                <a:ext uri="{FF2B5EF4-FFF2-40B4-BE49-F238E27FC236}">
                  <a16:creationId xmlns:a16="http://schemas.microsoft.com/office/drawing/2014/main" id="{F9AEEA0D-4EBE-6E12-3E45-F5953F7F77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8861" y="3871930"/>
              <a:ext cx="1119202" cy="1033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0" name="图片 16" descr="D:\Academic\博士毕业论文攻略\博士学位论文\写作\code\2D\compare\Newton\delta_Qx\1.bmp">
              <a:extLst>
                <a:ext uri="{FF2B5EF4-FFF2-40B4-BE49-F238E27FC236}">
                  <a16:creationId xmlns:a16="http://schemas.microsoft.com/office/drawing/2014/main" id="{6157CB2F-8126-C4E4-B937-AA316CFB51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3990" y="2783676"/>
              <a:ext cx="1148010" cy="10688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1" name="图片 18" descr="D:\Academic\博士毕业论文攻略\博士学位论文\写作\code\2D\Draw_2D_function\example_1\1.bmp">
              <a:extLst>
                <a:ext uri="{FF2B5EF4-FFF2-40B4-BE49-F238E27FC236}">
                  <a16:creationId xmlns:a16="http://schemas.microsoft.com/office/drawing/2014/main" id="{425AEDEC-B73D-6A49-4A16-2207F6D124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6464" y="2791810"/>
              <a:ext cx="1003853" cy="9059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" name="图片 19" descr="D:\Academic\博士毕业论文攻略\博士学位论文\写作\code\2D\Draw_2D_function\example_2\slice.bmp">
              <a:extLst>
                <a:ext uri="{FF2B5EF4-FFF2-40B4-BE49-F238E27FC236}">
                  <a16:creationId xmlns:a16="http://schemas.microsoft.com/office/drawing/2014/main" id="{4193EC25-B495-D603-7BCF-314C5D3655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7093" y="3936464"/>
              <a:ext cx="939941" cy="872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" name="TextBox 19">
              <a:extLst>
                <a:ext uri="{FF2B5EF4-FFF2-40B4-BE49-F238E27FC236}">
                  <a16:creationId xmlns:a16="http://schemas.microsoft.com/office/drawing/2014/main" id="{7EB47FBB-21D4-2A42-EE26-0AF9EA7084FF}"/>
                </a:ext>
              </a:extLst>
            </p:cNvPr>
            <p:cNvSpPr txBox="1"/>
            <p:nvPr/>
          </p:nvSpPr>
          <p:spPr>
            <a:xfrm>
              <a:off x="3384136" y="5939988"/>
              <a:ext cx="2412000" cy="323166"/>
            </a:xfrm>
            <a:prstGeom prst="rect">
              <a:avLst/>
            </a:prstGeom>
            <a:solidFill>
              <a:srgbClr val="F9F9F9"/>
            </a:solidFill>
          </p:spPr>
          <p:txBody>
            <a:bodyPr wrap="square" rtlCol="0">
              <a:spAutoFit/>
            </a:bodyPr>
            <a:lstStyle/>
            <a:p>
              <a:pPr defTabSz="2437920" eaLnBrk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200" b="1" dirty="0">
                  <a:solidFill>
                    <a:sysClr val="windowText" lastClr="000000"/>
                  </a:solidFill>
                  <a:latin typeface="Times New Roman" pitchFamily="18" charset="0"/>
                  <a:ea typeface="微软雅黑" pitchFamily="34" charset="-122"/>
                  <a:cs typeface="Times New Roman" pitchFamily="18" charset="0"/>
                </a:rPr>
                <a:t>解决</a:t>
              </a:r>
              <a:r>
                <a:rPr lang="zh-CN" altLang="en-US" sz="3600" dirty="0">
                  <a:solidFill>
                    <a:srgbClr val="C00000"/>
                  </a:solidFill>
                  <a:effectLst>
                    <a:glow rad="127000">
                      <a:sysClr val="window" lastClr="FFFFFF"/>
                    </a:glow>
                  </a:effectLst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算法不快</a:t>
              </a:r>
              <a:r>
                <a:rPr lang="zh-CN" altLang="en-US" sz="3200" b="1" dirty="0">
                  <a:solidFill>
                    <a:sysClr val="windowText" lastClr="000000"/>
                  </a:solidFill>
                  <a:latin typeface="Times New Roman" pitchFamily="18" charset="0"/>
                  <a:ea typeface="微软雅黑" pitchFamily="34" charset="-122"/>
                  <a:cs typeface="Times New Roman" pitchFamily="18" charset="0"/>
                </a:rPr>
                <a:t>的问题</a:t>
              </a:r>
            </a:p>
          </p:txBody>
        </p:sp>
        <p:grpSp>
          <p:nvGrpSpPr>
            <p:cNvPr id="94" name="组合 93">
              <a:extLst>
                <a:ext uri="{FF2B5EF4-FFF2-40B4-BE49-F238E27FC236}">
                  <a16:creationId xmlns:a16="http://schemas.microsoft.com/office/drawing/2014/main" id="{3F525BE5-FFB5-D494-0A49-2460501EAE79}"/>
                </a:ext>
              </a:extLst>
            </p:cNvPr>
            <p:cNvGrpSpPr/>
            <p:nvPr/>
          </p:nvGrpSpPr>
          <p:grpSpPr>
            <a:xfrm>
              <a:off x="3131840" y="4812944"/>
              <a:ext cx="2820026" cy="992320"/>
              <a:chOff x="7497436" y="7564398"/>
              <a:chExt cx="8503525" cy="2459260"/>
            </a:xfrm>
          </p:grpSpPr>
          <p:pic>
            <p:nvPicPr>
              <p:cNvPr id="98" name="图片 97">
                <a:extLst>
                  <a:ext uri="{FF2B5EF4-FFF2-40B4-BE49-F238E27FC236}">
                    <a16:creationId xmlns:a16="http://schemas.microsoft.com/office/drawing/2014/main" id="{1685A452-7F59-E663-100A-4556AEF266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36942" y="7757323"/>
                <a:ext cx="2520000" cy="2240403"/>
              </a:xfrm>
              <a:prstGeom prst="rect">
                <a:avLst/>
              </a:prstGeom>
            </p:spPr>
          </p:pic>
          <p:pic>
            <p:nvPicPr>
              <p:cNvPr id="99" name="图片 98">
                <a:extLst>
                  <a:ext uri="{FF2B5EF4-FFF2-40B4-BE49-F238E27FC236}">
                    <a16:creationId xmlns:a16="http://schemas.microsoft.com/office/drawing/2014/main" id="{920E4FF2-FC6F-C9C1-BE5E-CCC8800BAD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457995" y="7582906"/>
                <a:ext cx="2519999" cy="2240402"/>
              </a:xfrm>
              <a:prstGeom prst="rect">
                <a:avLst/>
              </a:prstGeom>
            </p:spPr>
          </p:pic>
          <p:pic>
            <p:nvPicPr>
              <p:cNvPr id="100" name="图片 99">
                <a:extLst>
                  <a:ext uri="{FF2B5EF4-FFF2-40B4-BE49-F238E27FC236}">
                    <a16:creationId xmlns:a16="http://schemas.microsoft.com/office/drawing/2014/main" id="{A58E38EA-06F5-9371-8F4C-C04EE4A3D4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80961" y="7783255"/>
                <a:ext cx="2520000" cy="2240403"/>
              </a:xfrm>
              <a:prstGeom prst="rect">
                <a:avLst/>
              </a:prstGeom>
            </p:spPr>
          </p:pic>
          <p:sp>
            <p:nvSpPr>
              <p:cNvPr id="101" name="Rectangle 17">
                <a:extLst>
                  <a:ext uri="{FF2B5EF4-FFF2-40B4-BE49-F238E27FC236}">
                    <a16:creationId xmlns:a16="http://schemas.microsoft.com/office/drawing/2014/main" id="{9298E3BE-0CE8-6E4D-CF75-80178D1F3F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96616" y="7572656"/>
                <a:ext cx="2400648" cy="332319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ffectLst>
                <a:outerShdw dist="107763" dir="2700000" algn="ctr" rotWithShape="0">
                  <a:srgbClr val="EEECE1">
                    <a:alpha val="50000"/>
                  </a:srgbClr>
                </a:outerShdw>
              </a:effectLst>
            </p:spPr>
            <p:txBody>
              <a:bodyPr wrap="none" lIns="182858" tIns="91428" rIns="182858" bIns="91428" anchor="ctr"/>
              <a:lstStyle>
                <a:lvl1pPr eaLnBrk="0" hangingPunct="0">
                  <a:defRPr sz="1400">
                    <a:solidFill>
                      <a:srgbClr val="FF3300"/>
                    </a:solidFill>
                    <a:latin typeface="Tahoma" pitchFamily="34" charset="0"/>
                    <a:ea typeface="华文行楷" pitchFamily="2" charset="-122"/>
                  </a:defRPr>
                </a:lvl1pPr>
                <a:lvl2pPr marL="742950" indent="-285750" eaLnBrk="0" hangingPunct="0">
                  <a:defRPr sz="1400">
                    <a:solidFill>
                      <a:srgbClr val="FF3300"/>
                    </a:solidFill>
                    <a:latin typeface="Tahoma" pitchFamily="34" charset="0"/>
                    <a:ea typeface="华文行楷" pitchFamily="2" charset="-122"/>
                  </a:defRPr>
                </a:lvl2pPr>
                <a:lvl3pPr marL="1143000" indent="-228600" eaLnBrk="0" hangingPunct="0">
                  <a:defRPr sz="1400">
                    <a:solidFill>
                      <a:srgbClr val="FF3300"/>
                    </a:solidFill>
                    <a:latin typeface="Tahoma" pitchFamily="34" charset="0"/>
                    <a:ea typeface="华文行楷" pitchFamily="2" charset="-122"/>
                  </a:defRPr>
                </a:lvl3pPr>
                <a:lvl4pPr marL="1600200" indent="-228600" eaLnBrk="0" hangingPunct="0">
                  <a:defRPr sz="1400">
                    <a:solidFill>
                      <a:srgbClr val="FF3300"/>
                    </a:solidFill>
                    <a:latin typeface="Tahoma" pitchFamily="34" charset="0"/>
                    <a:ea typeface="华文行楷" pitchFamily="2" charset="-122"/>
                  </a:defRPr>
                </a:lvl4pPr>
                <a:lvl5pPr marL="2057400" indent="-228600" eaLnBrk="0" hangingPunct="0">
                  <a:defRPr sz="1400">
                    <a:solidFill>
                      <a:srgbClr val="FF3300"/>
                    </a:solidFill>
                    <a:latin typeface="Tahoma" pitchFamily="34" charset="0"/>
                    <a:ea typeface="华文行楷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FF3300"/>
                    </a:solidFill>
                    <a:latin typeface="Tahoma" pitchFamily="34" charset="0"/>
                    <a:ea typeface="华文行楷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FF3300"/>
                    </a:solidFill>
                    <a:latin typeface="Tahoma" pitchFamily="34" charset="0"/>
                    <a:ea typeface="华文行楷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FF3300"/>
                    </a:solidFill>
                    <a:latin typeface="Tahoma" pitchFamily="34" charset="0"/>
                    <a:ea typeface="华文行楷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FF3300"/>
                    </a:solidFill>
                    <a:latin typeface="Tahoma" pitchFamily="34" charset="0"/>
                    <a:ea typeface="华文行楷" pitchFamily="2" charset="-122"/>
                  </a:defRPr>
                </a:lvl9pPr>
              </a:lstStyle>
              <a:p>
                <a:pPr algn="l" defTabSz="1828800" eaLnBrk="1" hangingPunct="1">
                  <a:defRPr/>
                </a:pPr>
                <a:endParaRPr lang="en-US" altLang="zh-CN" sz="2800"/>
              </a:p>
            </p:txBody>
          </p:sp>
          <p:sp>
            <p:nvSpPr>
              <p:cNvPr id="102" name="矩形 101">
                <a:extLst>
                  <a:ext uri="{FF2B5EF4-FFF2-40B4-BE49-F238E27FC236}">
                    <a16:creationId xmlns:a16="http://schemas.microsoft.com/office/drawing/2014/main" id="{38E4FBD8-DD7D-C6AE-CFCA-6218C9B8EBDB}"/>
                  </a:ext>
                </a:extLst>
              </p:cNvPr>
              <p:cNvSpPr/>
              <p:nvPr/>
            </p:nvSpPr>
            <p:spPr>
              <a:xfrm>
                <a:off x="7497436" y="7572656"/>
                <a:ext cx="2855204" cy="495764"/>
              </a:xfrm>
              <a:prstGeom prst="rect">
                <a:avLst/>
              </a:prstGeom>
            </p:spPr>
            <p:txBody>
              <a:bodyPr wrap="none" lIns="182858" tIns="91428" rIns="182858" bIns="91428">
                <a:spAutoFit/>
              </a:bodyPr>
              <a:lstStyle/>
              <a:p>
                <a:pPr algn="l" defTabSz="1828800" hangingPunct="1">
                  <a:defRPr/>
                </a:pPr>
                <a:r>
                  <a:rPr lang="en-US" altLang="zh-CN" sz="1400" dirty="0">
                    <a:solidFill>
                      <a:sysClr val="windowText" lastClr="000000"/>
                    </a:solidFill>
                    <a:latin typeface="Times New Roman" pitchFamily="18" charset="0"/>
                    <a:ea typeface="微软雅黑"/>
                    <a:cs typeface="Times New Roman" pitchFamily="18" charset="0"/>
                  </a:rPr>
                  <a:t>Fixed-point iteration </a:t>
                </a:r>
                <a:endParaRPr lang="zh-CN" altLang="en-US" sz="1400" dirty="0">
                  <a:solidFill>
                    <a:sysClr val="windowText" lastClr="000000"/>
                  </a:solidFill>
                  <a:latin typeface="Times New Roman" pitchFamily="18" charset="0"/>
                  <a:ea typeface="微软雅黑"/>
                  <a:cs typeface="Times New Roman" pitchFamily="18" charset="0"/>
                </a:endParaRPr>
              </a:p>
            </p:txBody>
          </p:sp>
          <p:sp>
            <p:nvSpPr>
              <p:cNvPr id="103" name="Rectangle 17">
                <a:extLst>
                  <a:ext uri="{FF2B5EF4-FFF2-40B4-BE49-F238E27FC236}">
                    <a16:creationId xmlns:a16="http://schemas.microsoft.com/office/drawing/2014/main" id="{4F6C2A5C-760B-A8CA-3DEB-A096A2D4AD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53370" y="7570739"/>
                <a:ext cx="2400648" cy="332319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ffectLst>
                <a:outerShdw dist="107763" dir="2700000" algn="ctr" rotWithShape="0">
                  <a:srgbClr val="EEECE1">
                    <a:alpha val="50000"/>
                  </a:srgbClr>
                </a:outerShdw>
              </a:effectLst>
            </p:spPr>
            <p:txBody>
              <a:bodyPr wrap="none" lIns="182858" tIns="91428" rIns="182858" bIns="91428" anchor="ctr"/>
              <a:lstStyle>
                <a:lvl1pPr eaLnBrk="0" hangingPunct="0">
                  <a:defRPr sz="1400">
                    <a:solidFill>
                      <a:srgbClr val="FF3300"/>
                    </a:solidFill>
                    <a:latin typeface="Tahoma" pitchFamily="34" charset="0"/>
                    <a:ea typeface="华文行楷" pitchFamily="2" charset="-122"/>
                  </a:defRPr>
                </a:lvl1pPr>
                <a:lvl2pPr marL="742950" indent="-285750" eaLnBrk="0" hangingPunct="0">
                  <a:defRPr sz="1400">
                    <a:solidFill>
                      <a:srgbClr val="FF3300"/>
                    </a:solidFill>
                    <a:latin typeface="Tahoma" pitchFamily="34" charset="0"/>
                    <a:ea typeface="华文行楷" pitchFamily="2" charset="-122"/>
                  </a:defRPr>
                </a:lvl2pPr>
                <a:lvl3pPr marL="1143000" indent="-228600" eaLnBrk="0" hangingPunct="0">
                  <a:defRPr sz="1400">
                    <a:solidFill>
                      <a:srgbClr val="FF3300"/>
                    </a:solidFill>
                    <a:latin typeface="Tahoma" pitchFamily="34" charset="0"/>
                    <a:ea typeface="华文行楷" pitchFamily="2" charset="-122"/>
                  </a:defRPr>
                </a:lvl3pPr>
                <a:lvl4pPr marL="1600200" indent="-228600" eaLnBrk="0" hangingPunct="0">
                  <a:defRPr sz="1400">
                    <a:solidFill>
                      <a:srgbClr val="FF3300"/>
                    </a:solidFill>
                    <a:latin typeface="Tahoma" pitchFamily="34" charset="0"/>
                    <a:ea typeface="华文行楷" pitchFamily="2" charset="-122"/>
                  </a:defRPr>
                </a:lvl4pPr>
                <a:lvl5pPr marL="2057400" indent="-228600" eaLnBrk="0" hangingPunct="0">
                  <a:defRPr sz="1400">
                    <a:solidFill>
                      <a:srgbClr val="FF3300"/>
                    </a:solidFill>
                    <a:latin typeface="Tahoma" pitchFamily="34" charset="0"/>
                    <a:ea typeface="华文行楷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FF3300"/>
                    </a:solidFill>
                    <a:latin typeface="Tahoma" pitchFamily="34" charset="0"/>
                    <a:ea typeface="华文行楷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FF3300"/>
                    </a:solidFill>
                    <a:latin typeface="Tahoma" pitchFamily="34" charset="0"/>
                    <a:ea typeface="华文行楷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FF3300"/>
                    </a:solidFill>
                    <a:latin typeface="Tahoma" pitchFamily="34" charset="0"/>
                    <a:ea typeface="华文行楷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FF3300"/>
                    </a:solidFill>
                    <a:latin typeface="Tahoma" pitchFamily="34" charset="0"/>
                    <a:ea typeface="华文行楷" pitchFamily="2" charset="-122"/>
                  </a:defRPr>
                </a:lvl9pPr>
              </a:lstStyle>
              <a:p>
                <a:pPr algn="l" defTabSz="1828800" eaLnBrk="1" hangingPunct="1">
                  <a:defRPr/>
                </a:pPr>
                <a:endParaRPr lang="en-US" altLang="zh-CN" sz="2800"/>
              </a:p>
            </p:txBody>
          </p:sp>
          <p:sp>
            <p:nvSpPr>
              <p:cNvPr id="104" name="矩形 103">
                <a:extLst>
                  <a:ext uri="{FF2B5EF4-FFF2-40B4-BE49-F238E27FC236}">
                    <a16:creationId xmlns:a16="http://schemas.microsoft.com/office/drawing/2014/main" id="{209DD268-1D0E-B9AB-C4F5-9976C5130A98}"/>
                  </a:ext>
                </a:extLst>
              </p:cNvPr>
              <p:cNvSpPr/>
              <p:nvPr/>
            </p:nvSpPr>
            <p:spPr>
              <a:xfrm>
                <a:off x="10257842" y="7591833"/>
                <a:ext cx="2579682" cy="495764"/>
              </a:xfrm>
              <a:prstGeom prst="rect">
                <a:avLst/>
              </a:prstGeom>
            </p:spPr>
            <p:txBody>
              <a:bodyPr wrap="none" lIns="182858" tIns="91428" rIns="182858" bIns="91428">
                <a:spAutoFit/>
              </a:bodyPr>
              <a:lstStyle/>
              <a:p>
                <a:pPr algn="l" defTabSz="1828800" hangingPunct="1">
                  <a:defRPr/>
                </a:pPr>
                <a:r>
                  <a:rPr lang="en-US" altLang="zh-CN" sz="1400" dirty="0">
                    <a:solidFill>
                      <a:sysClr val="windowText" lastClr="000000"/>
                    </a:solidFill>
                    <a:latin typeface="Times New Roman" pitchFamily="18" charset="0"/>
                    <a:ea typeface="微软雅黑"/>
                    <a:cs typeface="Times New Roman" pitchFamily="18" charset="0"/>
                  </a:rPr>
                  <a:t>Newton’s iteration</a:t>
                </a:r>
              </a:p>
            </p:txBody>
          </p:sp>
          <p:sp>
            <p:nvSpPr>
              <p:cNvPr id="105" name="Rectangle 17">
                <a:extLst>
                  <a:ext uri="{FF2B5EF4-FFF2-40B4-BE49-F238E27FC236}">
                    <a16:creationId xmlns:a16="http://schemas.microsoft.com/office/drawing/2014/main" id="{209CC9F0-29BB-04AD-BCF9-FB8DA560D2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42077" y="7582905"/>
                <a:ext cx="2400648" cy="332320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ffectLst>
                <a:outerShdw dist="107763" dir="2700000" algn="ctr" rotWithShape="0">
                  <a:srgbClr val="EEECE1">
                    <a:alpha val="50000"/>
                  </a:srgbClr>
                </a:outerShdw>
              </a:effectLst>
            </p:spPr>
            <p:txBody>
              <a:bodyPr wrap="none" lIns="182858" tIns="91428" rIns="182858" bIns="91428" anchor="ctr"/>
              <a:lstStyle>
                <a:lvl1pPr eaLnBrk="0" hangingPunct="0">
                  <a:defRPr sz="1400">
                    <a:solidFill>
                      <a:srgbClr val="FF3300"/>
                    </a:solidFill>
                    <a:latin typeface="Tahoma" pitchFamily="34" charset="0"/>
                    <a:ea typeface="华文行楷" pitchFamily="2" charset="-122"/>
                  </a:defRPr>
                </a:lvl1pPr>
                <a:lvl2pPr marL="742950" indent="-285750" eaLnBrk="0" hangingPunct="0">
                  <a:defRPr sz="1400">
                    <a:solidFill>
                      <a:srgbClr val="FF3300"/>
                    </a:solidFill>
                    <a:latin typeface="Tahoma" pitchFamily="34" charset="0"/>
                    <a:ea typeface="华文行楷" pitchFamily="2" charset="-122"/>
                  </a:defRPr>
                </a:lvl2pPr>
                <a:lvl3pPr marL="1143000" indent="-228600" eaLnBrk="0" hangingPunct="0">
                  <a:defRPr sz="1400">
                    <a:solidFill>
                      <a:srgbClr val="FF3300"/>
                    </a:solidFill>
                    <a:latin typeface="Tahoma" pitchFamily="34" charset="0"/>
                    <a:ea typeface="华文行楷" pitchFamily="2" charset="-122"/>
                  </a:defRPr>
                </a:lvl3pPr>
                <a:lvl4pPr marL="1600200" indent="-228600" eaLnBrk="0" hangingPunct="0">
                  <a:defRPr sz="1400">
                    <a:solidFill>
                      <a:srgbClr val="FF3300"/>
                    </a:solidFill>
                    <a:latin typeface="Tahoma" pitchFamily="34" charset="0"/>
                    <a:ea typeface="华文行楷" pitchFamily="2" charset="-122"/>
                  </a:defRPr>
                </a:lvl4pPr>
                <a:lvl5pPr marL="2057400" indent="-228600" eaLnBrk="0" hangingPunct="0">
                  <a:defRPr sz="1400">
                    <a:solidFill>
                      <a:srgbClr val="FF3300"/>
                    </a:solidFill>
                    <a:latin typeface="Tahoma" pitchFamily="34" charset="0"/>
                    <a:ea typeface="华文行楷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FF3300"/>
                    </a:solidFill>
                    <a:latin typeface="Tahoma" pitchFamily="34" charset="0"/>
                    <a:ea typeface="华文行楷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FF3300"/>
                    </a:solidFill>
                    <a:latin typeface="Tahoma" pitchFamily="34" charset="0"/>
                    <a:ea typeface="华文行楷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FF3300"/>
                    </a:solidFill>
                    <a:latin typeface="Tahoma" pitchFamily="34" charset="0"/>
                    <a:ea typeface="华文行楷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FF3300"/>
                    </a:solidFill>
                    <a:latin typeface="Tahoma" pitchFamily="34" charset="0"/>
                    <a:ea typeface="华文行楷" pitchFamily="2" charset="-122"/>
                  </a:defRPr>
                </a:lvl9pPr>
              </a:lstStyle>
              <a:p>
                <a:pPr algn="l" defTabSz="1828800" eaLnBrk="1" hangingPunct="1">
                  <a:defRPr/>
                </a:pPr>
                <a:endParaRPr lang="en-US" altLang="zh-CN" sz="2800"/>
              </a:p>
            </p:txBody>
          </p:sp>
          <p:sp>
            <p:nvSpPr>
              <p:cNvPr id="106" name="矩形 105">
                <a:extLst>
                  <a:ext uri="{FF2B5EF4-FFF2-40B4-BE49-F238E27FC236}">
                    <a16:creationId xmlns:a16="http://schemas.microsoft.com/office/drawing/2014/main" id="{E0E4E62C-9AA5-22FE-1760-A599E64F0484}"/>
                  </a:ext>
                </a:extLst>
              </p:cNvPr>
              <p:cNvSpPr/>
              <p:nvPr/>
            </p:nvSpPr>
            <p:spPr>
              <a:xfrm>
                <a:off x="13375118" y="7564398"/>
                <a:ext cx="2444338" cy="495764"/>
              </a:xfrm>
              <a:prstGeom prst="rect">
                <a:avLst/>
              </a:prstGeom>
            </p:spPr>
            <p:txBody>
              <a:bodyPr wrap="none" lIns="182858" tIns="91428" rIns="182858" bIns="91428">
                <a:spAutoFit/>
              </a:bodyPr>
              <a:lstStyle/>
              <a:p>
                <a:pPr algn="l" defTabSz="1828800" hangingPunct="1">
                  <a:defRPr/>
                </a:pPr>
                <a:r>
                  <a:rPr lang="en-US" altLang="zh-CN" sz="1400" dirty="0">
                    <a:solidFill>
                      <a:sysClr val="windowText" lastClr="000000"/>
                    </a:solidFill>
                    <a:latin typeface="Times New Roman" pitchFamily="18" charset="0"/>
                    <a:ea typeface="微软雅黑"/>
                    <a:cs typeface="Times New Roman" pitchFamily="18" charset="0"/>
                  </a:rPr>
                  <a:t>Coupled iteration</a:t>
                </a:r>
              </a:p>
            </p:txBody>
          </p:sp>
          <p:sp>
            <p:nvSpPr>
              <p:cNvPr id="107" name="右箭头 66">
                <a:extLst>
                  <a:ext uri="{FF2B5EF4-FFF2-40B4-BE49-F238E27FC236}">
                    <a16:creationId xmlns:a16="http://schemas.microsoft.com/office/drawing/2014/main" id="{89EC1EC0-D4FA-E1B0-BDF0-78B7E69B6E96}"/>
                  </a:ext>
                </a:extLst>
              </p:cNvPr>
              <p:cNvSpPr/>
              <p:nvPr/>
            </p:nvSpPr>
            <p:spPr>
              <a:xfrm>
                <a:off x="12977996" y="8846762"/>
                <a:ext cx="432048" cy="247952"/>
              </a:xfrm>
              <a:prstGeom prst="rightArrow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lIns="182858" tIns="91428" rIns="182858" bIns="91428" rtlCol="0" anchor="ctr"/>
              <a:lstStyle/>
              <a:p>
                <a:pPr defTabSz="1828800" hangingPunct="1">
                  <a:defRPr/>
                </a:pPr>
                <a:endParaRPr lang="zh-CN" altLang="en-US" sz="3600">
                  <a:solidFill>
                    <a:sysClr val="window" lastClr="FFFFFF"/>
                  </a:solidFill>
                  <a:latin typeface="Calibri"/>
                  <a:ea typeface="微软雅黑"/>
                </a:endParaRPr>
              </a:p>
            </p:txBody>
          </p:sp>
        </p:grpSp>
        <p:sp>
          <p:nvSpPr>
            <p:cNvPr id="95" name="下箭头 30">
              <a:extLst>
                <a:ext uri="{FF2B5EF4-FFF2-40B4-BE49-F238E27FC236}">
                  <a16:creationId xmlns:a16="http://schemas.microsoft.com/office/drawing/2014/main" id="{DCE9DBDF-BF99-55DF-C080-F9D9FA517775}"/>
                </a:ext>
              </a:extLst>
            </p:cNvPr>
            <p:cNvSpPr/>
            <p:nvPr/>
          </p:nvSpPr>
          <p:spPr>
            <a:xfrm>
              <a:off x="4412604" y="3655906"/>
              <a:ext cx="324489" cy="648072"/>
            </a:xfrm>
            <a:prstGeom prst="downArrow">
              <a:avLst/>
            </a:prstGeom>
            <a:solidFill>
              <a:srgbClr val="25B1B1"/>
            </a:solidFill>
            <a:ln w="25400" cap="flat" cmpd="sng" algn="ctr">
              <a:solidFill>
                <a:srgbClr val="25B1B1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defTabSz="1828800" hangingPunct="1">
                <a:defRPr/>
              </a:pPr>
              <a:endParaRPr lang="zh-CN" altLang="en-US" sz="3600">
                <a:solidFill>
                  <a:srgbClr val="FFFFFF"/>
                </a:solidFill>
                <a:latin typeface="Arial" panose="02110004020202020204"/>
                <a:ea typeface="黑体"/>
              </a:endParaRPr>
            </a:p>
          </p:txBody>
        </p:sp>
        <p:sp>
          <p:nvSpPr>
            <p:cNvPr id="96" name="Rectangle 4">
              <a:extLst>
                <a:ext uri="{FF2B5EF4-FFF2-40B4-BE49-F238E27FC236}">
                  <a16:creationId xmlns:a16="http://schemas.microsoft.com/office/drawing/2014/main" id="{961A81F3-5C60-793D-0843-7DD42BA006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1880" y="3788622"/>
              <a:ext cx="2076635" cy="215444"/>
            </a:xfrm>
            <a:prstGeom prst="rect">
              <a:avLst/>
            </a:prstGeom>
            <a:solidFill>
              <a:srgbClr val="0070C0"/>
            </a:solidFill>
            <a:ln w="25400" cap="flat" cmpd="sng" algn="ctr">
              <a:solidFill>
                <a:srgbClr val="25B1B1">
                  <a:shade val="50000"/>
                </a:srgbClr>
              </a:solidFill>
              <a:prstDash val="solid"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txBody>
            <a:bodyPr wrap="square" anchor="ctr">
              <a:spAutoFit/>
            </a:bodyPr>
            <a:lstStyle>
              <a:lvl1pPr marL="342900" indent="-342900" algn="l" defTabSz="457200" rtl="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-685800" algn="ctr" defTabSz="1828800">
                <a:spcBef>
                  <a:spcPts val="2000"/>
                </a:spcBef>
                <a:buClr>
                  <a:srgbClr val="000000"/>
                </a:buClr>
                <a:buNone/>
                <a:defRPr/>
              </a:pPr>
              <a:r>
                <a:rPr lang="zh-CN" altLang="en-US" sz="2200" b="1" dirty="0">
                  <a:solidFill>
                    <a:srgbClr val="FFFFFF"/>
                  </a:solidFill>
                  <a:latin typeface="楷体" pitchFamily="49" charset="-122"/>
                  <a:ea typeface="楷体" pitchFamily="49" charset="-122"/>
                  <a:cs typeface="Times New Roman" pitchFamily="18" charset="0"/>
                  <a:sym typeface="+mn-ea"/>
                </a:rPr>
                <a:t>提升计算方法的收敛性和效率</a:t>
              </a:r>
              <a:endParaRPr lang="en-US" altLang="zh-CN" sz="2200" b="1" dirty="0">
                <a:solidFill>
                  <a:srgbClr val="FFFFFF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  <a:sym typeface="+mn-ea"/>
              </a:endParaRPr>
            </a:p>
          </p:txBody>
        </p:sp>
        <p:sp>
          <p:nvSpPr>
            <p:cNvPr id="97" name="TextBox 19">
              <a:extLst>
                <a:ext uri="{FF2B5EF4-FFF2-40B4-BE49-F238E27FC236}">
                  <a16:creationId xmlns:a16="http://schemas.microsoft.com/office/drawing/2014/main" id="{41B7417C-CEE2-E7F5-4735-2F76BC8F8881}"/>
                </a:ext>
              </a:extLst>
            </p:cNvPr>
            <p:cNvSpPr txBox="1"/>
            <p:nvPr/>
          </p:nvSpPr>
          <p:spPr>
            <a:xfrm>
              <a:off x="3423990" y="2420888"/>
              <a:ext cx="2412000" cy="292388"/>
            </a:xfrm>
            <a:prstGeom prst="rect">
              <a:avLst/>
            </a:prstGeom>
            <a:solidFill>
              <a:srgbClr val="F9F9F9"/>
            </a:solidFill>
          </p:spPr>
          <p:txBody>
            <a:bodyPr wrap="square" rtlCol="0">
              <a:spAutoFit/>
            </a:bodyPr>
            <a:lstStyle/>
            <a:p>
              <a:pPr defTabSz="2437920" eaLnBrk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200" b="1" dirty="0">
                  <a:solidFill>
                    <a:sysClr val="windowText" lastClr="000000"/>
                  </a:solidFill>
                  <a:latin typeface="Times New Roman" pitchFamily="18" charset="0"/>
                  <a:ea typeface="微软雅黑" pitchFamily="34" charset="-122"/>
                  <a:cs typeface="Times New Roman" pitchFamily="18" charset="0"/>
                </a:rPr>
                <a:t>多维耦合稳定快速求解</a:t>
              </a:r>
            </a:p>
          </p:txBody>
        </p:sp>
      </p:grp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1057F61C-A539-0DD3-4533-E34E289815F9}"/>
              </a:ext>
            </a:extLst>
          </p:cNvPr>
          <p:cNvGrpSpPr/>
          <p:nvPr/>
        </p:nvGrpSpPr>
        <p:grpSpPr>
          <a:xfrm>
            <a:off x="17298135" y="3319520"/>
            <a:ext cx="5760640" cy="7684532"/>
            <a:chOff x="6218398" y="2420888"/>
            <a:chExt cx="2880320" cy="3842266"/>
          </a:xfrm>
        </p:grpSpPr>
        <p:sp>
          <p:nvSpPr>
            <p:cNvPr id="109" name="矩形: 圆角 6">
              <a:extLst>
                <a:ext uri="{FF2B5EF4-FFF2-40B4-BE49-F238E27FC236}">
                  <a16:creationId xmlns:a16="http://schemas.microsoft.com/office/drawing/2014/main" id="{9335B58E-D417-44A4-00D6-F4D0FF3FBC69}"/>
                </a:ext>
              </a:extLst>
            </p:cNvPr>
            <p:cNvSpPr/>
            <p:nvPr/>
          </p:nvSpPr>
          <p:spPr>
            <a:xfrm>
              <a:off x="6218398" y="2566469"/>
              <a:ext cx="2880320" cy="3660255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l" defTabSz="1828800" hangingPunct="1">
                <a:defRPr/>
              </a:pPr>
              <a:endParaRPr lang="en-US" altLang="zh-CN" sz="2800" dirty="0"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endParaRPr>
            </a:p>
          </p:txBody>
        </p:sp>
        <p:pic>
          <p:nvPicPr>
            <p:cNvPr id="110" name="图片 20">
              <a:extLst>
                <a:ext uri="{FF2B5EF4-FFF2-40B4-BE49-F238E27FC236}">
                  <a16:creationId xmlns:a16="http://schemas.microsoft.com/office/drawing/2014/main" id="{693125B4-BDFA-FEEE-C3F4-2E4079C896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7" y="4781184"/>
              <a:ext cx="1152397" cy="1024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1" name="TextBox 19">
              <a:extLst>
                <a:ext uri="{FF2B5EF4-FFF2-40B4-BE49-F238E27FC236}">
                  <a16:creationId xmlns:a16="http://schemas.microsoft.com/office/drawing/2014/main" id="{2EDCA33D-3337-A1C5-2D59-3C78393A9BC5}"/>
                </a:ext>
              </a:extLst>
            </p:cNvPr>
            <p:cNvSpPr txBox="1"/>
            <p:nvPr/>
          </p:nvSpPr>
          <p:spPr>
            <a:xfrm>
              <a:off x="6444208" y="5939988"/>
              <a:ext cx="2412000" cy="323166"/>
            </a:xfrm>
            <a:prstGeom prst="rect">
              <a:avLst/>
            </a:prstGeom>
            <a:solidFill>
              <a:srgbClr val="F9F9F9"/>
            </a:solidFill>
          </p:spPr>
          <p:txBody>
            <a:bodyPr wrap="square" rtlCol="0">
              <a:spAutoFit/>
            </a:bodyPr>
            <a:lstStyle/>
            <a:p>
              <a:pPr defTabSz="2437920" eaLnBrk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200" b="1" dirty="0">
                  <a:solidFill>
                    <a:sysClr val="windowText" lastClr="000000"/>
                  </a:solidFill>
                  <a:latin typeface="Times New Roman" pitchFamily="18" charset="0"/>
                  <a:ea typeface="微软雅黑" pitchFamily="34" charset="-122"/>
                  <a:cs typeface="Times New Roman" pitchFamily="18" charset="0"/>
                </a:rPr>
                <a:t>解决</a:t>
              </a:r>
              <a:r>
                <a:rPr lang="zh-CN" altLang="en-US" sz="3600" dirty="0">
                  <a:solidFill>
                    <a:srgbClr val="C00000"/>
                  </a:solidFill>
                  <a:effectLst>
                    <a:glow rad="127000">
                      <a:sysClr val="window" lastClr="FFFFFF"/>
                    </a:glow>
                  </a:effectLst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机理不清</a:t>
              </a:r>
              <a:r>
                <a:rPr lang="zh-CN" altLang="en-US" sz="3200" b="1" dirty="0">
                  <a:solidFill>
                    <a:sysClr val="windowText" lastClr="000000"/>
                  </a:solidFill>
                  <a:latin typeface="Times New Roman" pitchFamily="18" charset="0"/>
                  <a:ea typeface="微软雅黑" pitchFamily="34" charset="-122"/>
                  <a:cs typeface="Times New Roman" pitchFamily="18" charset="0"/>
                </a:rPr>
                <a:t>的问题</a:t>
              </a:r>
            </a:p>
          </p:txBody>
        </p:sp>
        <p:graphicFrame>
          <p:nvGraphicFramePr>
            <p:cNvPr id="112" name="对象 111">
              <a:extLst>
                <a:ext uri="{FF2B5EF4-FFF2-40B4-BE49-F238E27FC236}">
                  <a16:creationId xmlns:a16="http://schemas.microsoft.com/office/drawing/2014/main" id="{65C44A85-6F56-6BA1-FA37-551ACABD953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405933" y="2778456"/>
            <a:ext cx="2505249" cy="20018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Visio" r:id="rId13" imgW="9407562" imgH="5560359" progId="Visio.Drawing.11">
                    <p:embed/>
                  </p:oleObj>
                </mc:Choice>
                <mc:Fallback>
                  <p:oleObj name="Visio" r:id="rId13" imgW="9407562" imgH="5560359" progId="Visio.Drawing.11">
                    <p:embed/>
                    <p:pic>
                      <p:nvPicPr>
                        <p:cNvPr id="103" name="对象 102">
                          <a:extLst>
                            <a:ext uri="{FF2B5EF4-FFF2-40B4-BE49-F238E27FC236}">
                              <a16:creationId xmlns:a16="http://schemas.microsoft.com/office/drawing/2014/main" id="{0C12EEA0-8582-4C83-A4D8-9192A19E8EB7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05933" y="2778456"/>
                          <a:ext cx="2505249" cy="20018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13" name="Picture 4" descr="D:\Pt\Pt_N2\Tw300K_gas300K\P_N2.gif">
              <a:extLst>
                <a:ext uri="{FF2B5EF4-FFF2-40B4-BE49-F238E27FC236}">
                  <a16:creationId xmlns:a16="http://schemas.microsoft.com/office/drawing/2014/main" id="{0C023775-C56E-7E17-E376-95F7C0C6B617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15" cstate="print">
              <a:clrChange>
                <a:clrFrom>
                  <a:srgbClr val="FCFCFF"/>
                </a:clrFrom>
                <a:clrTo>
                  <a:srgbClr val="FCFC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9758" y="4772329"/>
              <a:ext cx="1522602" cy="11049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4" name="文本框 78">
              <a:extLst>
                <a:ext uri="{FF2B5EF4-FFF2-40B4-BE49-F238E27FC236}">
                  <a16:creationId xmlns:a16="http://schemas.microsoft.com/office/drawing/2014/main" id="{520882A0-D9C1-A0F9-CD42-1F0151E4375F}"/>
                </a:ext>
              </a:extLst>
            </p:cNvPr>
            <p:cNvSpPr txBox="1"/>
            <p:nvPr/>
          </p:nvSpPr>
          <p:spPr>
            <a:xfrm>
              <a:off x="8302521" y="4817885"/>
              <a:ext cx="553687" cy="230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2437920" eaLnBrk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宏观</a:t>
              </a:r>
            </a:p>
          </p:txBody>
        </p:sp>
        <p:sp>
          <p:nvSpPr>
            <p:cNvPr id="115" name="文本框 83">
              <a:extLst>
                <a:ext uri="{FF2B5EF4-FFF2-40B4-BE49-F238E27FC236}">
                  <a16:creationId xmlns:a16="http://schemas.microsoft.com/office/drawing/2014/main" id="{C9C9BFD1-4450-C8DF-80BE-44E497EE0FEE}"/>
                </a:ext>
              </a:extLst>
            </p:cNvPr>
            <p:cNvSpPr txBox="1"/>
            <p:nvPr/>
          </p:nvSpPr>
          <p:spPr>
            <a:xfrm>
              <a:off x="6960992" y="4810132"/>
              <a:ext cx="563336" cy="307755"/>
            </a:xfrm>
            <a:prstGeom prst="rect">
              <a:avLst/>
            </a:prstGeom>
            <a:noFill/>
          </p:spPr>
          <p:txBody>
            <a:bodyPr wrap="square" lIns="243796" tIns="121898" rIns="243796" bIns="121898" rtlCol="0">
              <a:spAutoFit/>
            </a:bodyPr>
            <a:lstStyle/>
            <a:p>
              <a:pPr algn="l" defTabSz="1828800" eaLnBrk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微观</a:t>
              </a:r>
            </a:p>
          </p:txBody>
        </p:sp>
        <p:sp>
          <p:nvSpPr>
            <p:cNvPr id="116" name="TextBox 19">
              <a:extLst>
                <a:ext uri="{FF2B5EF4-FFF2-40B4-BE49-F238E27FC236}">
                  <a16:creationId xmlns:a16="http://schemas.microsoft.com/office/drawing/2014/main" id="{E221C8E3-470E-F848-1E7F-ECA6E1839A8D}"/>
                </a:ext>
              </a:extLst>
            </p:cNvPr>
            <p:cNvSpPr txBox="1"/>
            <p:nvPr/>
          </p:nvSpPr>
          <p:spPr>
            <a:xfrm>
              <a:off x="6516216" y="2420888"/>
              <a:ext cx="2412000" cy="292388"/>
            </a:xfrm>
            <a:prstGeom prst="rect">
              <a:avLst/>
            </a:prstGeom>
            <a:solidFill>
              <a:srgbClr val="F9F9F9"/>
            </a:solidFill>
          </p:spPr>
          <p:txBody>
            <a:bodyPr wrap="square" rtlCol="0">
              <a:spAutoFit/>
            </a:bodyPr>
            <a:lstStyle/>
            <a:p>
              <a:pPr defTabSz="2437920" eaLnBrk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200" b="1" dirty="0">
                  <a:solidFill>
                    <a:sysClr val="windowText" lastClr="000000"/>
                  </a:solidFill>
                  <a:latin typeface="Times New Roman" pitchFamily="18" charset="0"/>
                  <a:ea typeface="微软雅黑" pitchFamily="34" charset="-122"/>
                  <a:cs typeface="Times New Roman" pitchFamily="18" charset="0"/>
                </a:rPr>
                <a:t>多尺度气固边界作用</a:t>
              </a:r>
            </a:p>
          </p:txBody>
        </p:sp>
      </p:grpSp>
      <p:sp>
        <p:nvSpPr>
          <p:cNvPr id="117" name="矩形: 圆角 116">
            <a:extLst>
              <a:ext uri="{FF2B5EF4-FFF2-40B4-BE49-F238E27FC236}">
                <a16:creationId xmlns:a16="http://schemas.microsoft.com/office/drawing/2014/main" id="{ACFA2D8F-83F0-AA6B-70EA-E9E3D731190A}"/>
              </a:ext>
            </a:extLst>
          </p:cNvPr>
          <p:cNvSpPr/>
          <p:nvPr/>
        </p:nvSpPr>
        <p:spPr>
          <a:xfrm>
            <a:off x="1004096" y="11328421"/>
            <a:ext cx="22428818" cy="105238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solidFill>
              <a:srgbClr val="0365C0"/>
            </a:solidFill>
          </a:ln>
          <a:effectLst>
            <a:outerShdw blurRad="330200" dist="152400" dir="2700000" algn="tl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828800" hangingPunct="1">
              <a:defRPr/>
            </a:pPr>
            <a:endParaRPr lang="zh-CN" altLang="en-US" sz="3600" kern="1200">
              <a:solidFill>
                <a:prstClr val="white"/>
              </a:solidFill>
              <a:latin typeface="Arial" panose="02110004020202020204"/>
              <a:ea typeface="微软雅黑"/>
            </a:endParaRPr>
          </a:p>
        </p:txBody>
      </p:sp>
      <p:sp>
        <p:nvSpPr>
          <p:cNvPr id="118" name="Rectangle 1">
            <a:extLst>
              <a:ext uri="{FF2B5EF4-FFF2-40B4-BE49-F238E27FC236}">
                <a16:creationId xmlns:a16="http://schemas.microsoft.com/office/drawing/2014/main" id="{F9C588E8-7E33-225A-DE7E-15F7F58E09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2777" y="11392951"/>
            <a:ext cx="19964400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828800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zh-CN" altLang="en-US" sz="4800" b="1" kern="1200" dirty="0">
                <a:solidFill>
                  <a:srgbClr val="0365C0"/>
                </a:solidFill>
                <a:latin typeface="Arial" panose="02110004020202020204"/>
                <a:ea typeface="微软雅黑"/>
              </a:rPr>
              <a:t>解决了跨域高速飞行器气动力热特性预示精度与效率难题</a:t>
            </a:r>
            <a:endParaRPr lang="en-CN" altLang="en-CN" sz="4800" b="1" kern="1200" dirty="0">
              <a:solidFill>
                <a:srgbClr val="0365C0"/>
              </a:solidFill>
              <a:latin typeface="Arial" panose="02110004020202020204"/>
              <a:ea typeface="微软雅黑"/>
            </a:endParaRPr>
          </a:p>
        </p:txBody>
      </p:sp>
      <p:sp>
        <p:nvSpPr>
          <p:cNvPr id="123" name="矩形 30">
            <a:extLst>
              <a:ext uri="{FF2B5EF4-FFF2-40B4-BE49-F238E27FC236}">
                <a16:creationId xmlns:a16="http://schemas.microsoft.com/office/drawing/2014/main" id="{819978A3-FCCB-3A23-A127-9EF175068F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615" y="2014856"/>
            <a:ext cx="1740865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685800" indent="-685800" algn="just" defTabSz="1828800" eaLnBrk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p"/>
            </a:pP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非线性耦合本构关系模型</a:t>
            </a:r>
            <a:r>
              <a:rPr lang="en-US" altLang="zh-CN" sz="4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——</a:t>
            </a: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多尺度流动的高保真建模理论与方法</a:t>
            </a:r>
            <a:endParaRPr lang="en-US" altLang="zh-CN" sz="4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095621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80BA6-0BDA-5673-8687-91671B2BB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bject 5">
            <a:extLst>
              <a:ext uri="{FF2B5EF4-FFF2-40B4-BE49-F238E27FC236}">
                <a16:creationId xmlns:a16="http://schemas.microsoft.com/office/drawing/2014/main" id="{F8E6B392-F128-9F0C-E80D-718F6679184F}"/>
              </a:ext>
            </a:extLst>
          </p:cNvPr>
          <p:cNvSpPr txBox="1"/>
          <p:nvPr/>
        </p:nvSpPr>
        <p:spPr>
          <a:xfrm>
            <a:off x="22535091" y="13003947"/>
            <a:ext cx="1336421" cy="51167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88000" algn="r">
              <a:spcBef>
                <a:spcPts val="200"/>
              </a:spcBef>
              <a:tabLst>
                <a:tab pos="938530" algn="l"/>
                <a:tab pos="939800" algn="l"/>
              </a:tabLst>
            </a:pP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5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sp>
        <p:nvSpPr>
          <p:cNvPr id="8" name="Shape 151">
            <a:extLst>
              <a:ext uri="{FF2B5EF4-FFF2-40B4-BE49-F238E27FC236}">
                <a16:creationId xmlns:a16="http://schemas.microsoft.com/office/drawing/2014/main" id="{72C5DEBA-E8BA-C410-884E-9530FF128FD3}"/>
              </a:ext>
            </a:extLst>
          </p:cNvPr>
          <p:cNvSpPr txBox="1">
            <a:spLocks/>
          </p:cNvSpPr>
          <p:nvPr/>
        </p:nvSpPr>
        <p:spPr>
          <a:xfrm>
            <a:off x="851201" y="513556"/>
            <a:ext cx="23158679" cy="1118255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3810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444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5080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571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l" hangingPunct="1">
              <a:defRPr sz="80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CN" altLang="en-US" sz="6600" b="1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rPr>
              <a:t>第一部分  背景介绍</a:t>
            </a:r>
            <a:endParaRPr lang="zh-CN" altLang="en-US" sz="6600" b="1" dirty="0"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3" name="矩形 30">
            <a:extLst>
              <a:ext uri="{FF2B5EF4-FFF2-40B4-BE49-F238E27FC236}">
                <a16:creationId xmlns:a16="http://schemas.microsoft.com/office/drawing/2014/main" id="{77576097-F262-B5B8-9067-72CBA120DC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615" y="2014856"/>
            <a:ext cx="1467440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685800" indent="-685800" algn="just" defTabSz="1828800" eaLnBrk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p"/>
            </a:pPr>
            <a:r>
              <a:rPr lang="en-US" altLang="zh-CN" sz="40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PHengLEI</a:t>
            </a:r>
            <a:r>
              <a:rPr lang="en-US" altLang="zh-CN" sz="4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——</a:t>
            </a: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国内第一款开源流体工程软件</a:t>
            </a:r>
            <a:endParaRPr lang="en-US" altLang="zh-CN" sz="4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7AEB423-F9BC-C6A8-C77A-2E20CA051F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79073"/>
            <a:ext cx="7847306" cy="667576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CDAF4AB-4AC4-8475-0BCA-7CE0BFB4CF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3875" y="4940369"/>
            <a:ext cx="16240125" cy="635317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431F8B06-0732-4465-F7EE-3E209FAAB64C}"/>
              </a:ext>
            </a:extLst>
          </p:cNvPr>
          <p:cNvSpPr txBox="1"/>
          <p:nvPr/>
        </p:nvSpPr>
        <p:spPr>
          <a:xfrm>
            <a:off x="11645554" y="3657517"/>
            <a:ext cx="9236765" cy="872034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5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软件框架</a:t>
            </a:r>
            <a:endParaRPr kumimoji="0" lang="en-US" altLang="zh-CN" sz="5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7127C16-C246-4131-1E95-D546958E18F3}"/>
              </a:ext>
            </a:extLst>
          </p:cNvPr>
          <p:cNvSpPr txBox="1"/>
          <p:nvPr/>
        </p:nvSpPr>
        <p:spPr>
          <a:xfrm>
            <a:off x="1395801" y="3657517"/>
            <a:ext cx="5055704" cy="872034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5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软件功能</a:t>
            </a:r>
            <a:endParaRPr kumimoji="0" lang="en-US" altLang="zh-CN" sz="5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59C8FD8F-AD26-55A6-A74A-F21FC40D2C49}"/>
              </a:ext>
            </a:extLst>
          </p:cNvPr>
          <p:cNvSpPr/>
          <p:nvPr/>
        </p:nvSpPr>
        <p:spPr>
          <a:xfrm>
            <a:off x="1216131" y="11783845"/>
            <a:ext cx="22428818" cy="105238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solidFill>
              <a:srgbClr val="0365C0"/>
            </a:solidFill>
          </a:ln>
          <a:effectLst>
            <a:outerShdw blurRad="330200" dist="152400" dir="2700000" algn="tl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828800" hangingPunct="1">
              <a:defRPr/>
            </a:pPr>
            <a:endParaRPr lang="zh-CN" altLang="en-US" sz="3600" kern="1200">
              <a:solidFill>
                <a:prstClr val="white"/>
              </a:solidFill>
              <a:latin typeface="Arial" panose="02110004020202020204"/>
              <a:ea typeface="微软雅黑"/>
            </a:endParaRP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D2EB3C8A-2785-E146-B20D-4EC457374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2777" y="11848375"/>
            <a:ext cx="19964400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828800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zh-CN" altLang="en-US" sz="4800" b="1" kern="1200" dirty="0">
                <a:solidFill>
                  <a:srgbClr val="0365C0"/>
                </a:solidFill>
                <a:latin typeface="Arial" panose="02110004020202020204"/>
                <a:ea typeface="微软雅黑"/>
              </a:rPr>
              <a:t>风雷软件具备功能丰富、扩展能力强、开发难度低、计算效率高等特点</a:t>
            </a:r>
            <a:endParaRPr lang="en-CN" altLang="en-CN" sz="4800" b="1" kern="1200" dirty="0">
              <a:solidFill>
                <a:srgbClr val="0365C0"/>
              </a:solidFill>
              <a:latin typeface="Arial" panose="02110004020202020204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059076467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A983F-818D-C487-E827-FE73E4E67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>
            <a:extLst>
              <a:ext uri="{FF2B5EF4-FFF2-40B4-BE49-F238E27FC236}">
                <a16:creationId xmlns:a16="http://schemas.microsoft.com/office/drawing/2014/main" id="{22510F71-F33C-0416-003A-B5EC4ED8A5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44128" y="5808538"/>
            <a:ext cx="9360000" cy="1080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BF9DB"/>
              </a:gs>
              <a:gs pos="100000">
                <a:srgbClr val="F4F0A4"/>
              </a:gs>
            </a:gsLst>
            <a:lin ang="5400000" scaled="1"/>
          </a:gradFill>
          <a:ln>
            <a:noFill/>
          </a:ln>
          <a:effectLst>
            <a:outerShdw dist="107763" dir="2700000" algn="ctr" rotWithShape="0">
              <a:srgbClr val="333333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en-US" sz="3200">
              <a:solidFill>
                <a:srgbClr val="FF3300"/>
              </a:solidFill>
              <a:latin typeface="Tahoma" panose="020B0604030504040204" pitchFamily="34" charset="0"/>
              <a:ea typeface="华文行楷" panose="02010800040101010101" pitchFamily="2" charset="-122"/>
            </a:endParaRPr>
          </a:p>
        </p:txBody>
      </p:sp>
      <p:sp>
        <p:nvSpPr>
          <p:cNvPr id="3" name="圆角矩形 1">
            <a:extLst>
              <a:ext uri="{FF2B5EF4-FFF2-40B4-BE49-F238E27FC236}">
                <a16:creationId xmlns:a16="http://schemas.microsoft.com/office/drawing/2014/main" id="{15784550-5E5F-46C6-D70D-6260843FA0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44128" y="4369410"/>
            <a:ext cx="9360000" cy="1080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BF9DB"/>
              </a:gs>
              <a:gs pos="100000">
                <a:srgbClr val="F4F0A4"/>
              </a:gs>
            </a:gsLst>
            <a:lin ang="5400000" scaled="1"/>
          </a:gradFill>
          <a:ln>
            <a:noFill/>
          </a:ln>
          <a:effectLst>
            <a:outerShdw dist="107763" dir="2700000" algn="ctr" rotWithShape="0">
              <a:srgbClr val="333333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en-US" sz="3200">
              <a:solidFill>
                <a:srgbClr val="FF3300"/>
              </a:solidFill>
              <a:latin typeface="Tahoma" panose="020B0604030504040204" pitchFamily="34" charset="0"/>
              <a:ea typeface="华文行楷" panose="02010800040101010101" pitchFamily="2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CF4AA5C-0B56-4157-BC40-6E4C36B01305}"/>
              </a:ext>
            </a:extLst>
          </p:cNvPr>
          <p:cNvSpPr txBox="1"/>
          <p:nvPr/>
        </p:nvSpPr>
        <p:spPr>
          <a:xfrm>
            <a:off x="13408406" y="4579976"/>
            <a:ext cx="93172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紧耦合开发、易与多温模型、化学反应模块等结合</a:t>
            </a:r>
          </a:p>
        </p:txBody>
      </p:sp>
      <p:sp>
        <p:nvSpPr>
          <p:cNvPr id="5" name="圆角矩形 1">
            <a:extLst>
              <a:ext uri="{FF2B5EF4-FFF2-40B4-BE49-F238E27FC236}">
                <a16:creationId xmlns:a16="http://schemas.microsoft.com/office/drawing/2014/main" id="{92D21F54-7902-3CC3-C898-BD56CA0367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44128" y="2971884"/>
            <a:ext cx="9360000" cy="1080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BF9DB"/>
              </a:gs>
              <a:gs pos="100000">
                <a:srgbClr val="F4F0A4"/>
              </a:gs>
            </a:gsLst>
            <a:lin ang="5400000" scaled="1"/>
          </a:gradFill>
          <a:ln>
            <a:noFill/>
          </a:ln>
          <a:effectLst>
            <a:outerShdw dist="107763" dir="2700000" algn="ctr" rotWithShape="0">
              <a:srgbClr val="333333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en-US" sz="3200">
              <a:solidFill>
                <a:srgbClr val="FF3300"/>
              </a:solidFill>
              <a:latin typeface="Tahoma" panose="020B0604030504040204" pitchFamily="34" charset="0"/>
              <a:ea typeface="华文行楷" panose="02010800040101010101" pitchFamily="2" charset="-122"/>
            </a:endParaRPr>
          </a:p>
        </p:txBody>
      </p:sp>
      <p:sp>
        <p:nvSpPr>
          <p:cNvPr id="6" name="圆角矩形 1">
            <a:extLst>
              <a:ext uri="{FF2B5EF4-FFF2-40B4-BE49-F238E27FC236}">
                <a16:creationId xmlns:a16="http://schemas.microsoft.com/office/drawing/2014/main" id="{1765F1D3-FF3F-F1A6-10A4-26712F1AB7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028" y="5854158"/>
            <a:ext cx="9360000" cy="1080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BF9DB"/>
              </a:gs>
              <a:gs pos="100000">
                <a:srgbClr val="F4F0A4"/>
              </a:gs>
            </a:gsLst>
            <a:lin ang="5400000" scaled="1"/>
          </a:gradFill>
          <a:ln>
            <a:noFill/>
          </a:ln>
          <a:effectLst>
            <a:outerShdw dist="107763" dir="2700000" algn="ctr" rotWithShape="0">
              <a:srgbClr val="333333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endParaRPr lang="zh-CN" altLang="en-US" sz="3200">
              <a:solidFill>
                <a:srgbClr val="FF3300"/>
              </a:solidFill>
              <a:latin typeface="Tahoma" panose="020B0604030504040204" pitchFamily="34" charset="0"/>
              <a:ea typeface="华文行楷" panose="02010800040101010101" pitchFamily="2" charset="-122"/>
            </a:endParaRPr>
          </a:p>
        </p:txBody>
      </p:sp>
      <p:sp>
        <p:nvSpPr>
          <p:cNvPr id="7" name="圆角矩形 1">
            <a:extLst>
              <a:ext uri="{FF2B5EF4-FFF2-40B4-BE49-F238E27FC236}">
                <a16:creationId xmlns:a16="http://schemas.microsoft.com/office/drawing/2014/main" id="{C16BA88A-E66A-6845-52DD-D1D0C23609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026" y="4423904"/>
            <a:ext cx="9360000" cy="1080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BF9DB"/>
              </a:gs>
              <a:gs pos="100000">
                <a:srgbClr val="F4F0A4"/>
              </a:gs>
            </a:gsLst>
            <a:lin ang="5400000" scaled="1"/>
          </a:gradFill>
          <a:ln>
            <a:noFill/>
          </a:ln>
          <a:effectLst>
            <a:outerShdw dist="107763" dir="2700000" algn="ctr" rotWithShape="0">
              <a:srgbClr val="333333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en-US" sz="3200">
              <a:solidFill>
                <a:srgbClr val="FF3300"/>
              </a:solidFill>
              <a:latin typeface="Tahoma" panose="020B0604030504040204" pitchFamily="34" charset="0"/>
              <a:ea typeface="华文行楷" panose="02010800040101010101" pitchFamily="2" charset="-122"/>
            </a:endParaRPr>
          </a:p>
        </p:txBody>
      </p:sp>
      <p:sp>
        <p:nvSpPr>
          <p:cNvPr id="8" name="圆角矩形 1">
            <a:extLst>
              <a:ext uri="{FF2B5EF4-FFF2-40B4-BE49-F238E27FC236}">
                <a16:creationId xmlns:a16="http://schemas.microsoft.com/office/drawing/2014/main" id="{5694DE8D-6C24-7E73-3929-693B66A5DC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026" y="3009702"/>
            <a:ext cx="9360000" cy="1080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BF9DB"/>
              </a:gs>
              <a:gs pos="100000">
                <a:srgbClr val="F4F0A4"/>
              </a:gs>
            </a:gsLst>
            <a:lin ang="5400000" scaled="1"/>
          </a:gradFill>
          <a:ln>
            <a:noFill/>
          </a:ln>
          <a:effectLst>
            <a:outerShdw dist="107763" dir="2700000" algn="ctr" rotWithShape="0">
              <a:srgbClr val="333333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en-US" sz="3200">
              <a:solidFill>
                <a:srgbClr val="FF3300"/>
              </a:solidFill>
              <a:latin typeface="Tahoma" panose="020B0604030504040204" pitchFamily="34" charset="0"/>
              <a:ea typeface="华文行楷" panose="02010800040101010101" pitchFamily="2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9F2247C-16EA-DFE9-5E7C-EFE77EAE4A9F}"/>
              </a:ext>
            </a:extLst>
          </p:cNvPr>
          <p:cNvSpPr txBox="1"/>
          <p:nvPr/>
        </p:nvSpPr>
        <p:spPr>
          <a:xfrm>
            <a:off x="3147141" y="3211148"/>
            <a:ext cx="46114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/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风雷代码完全开源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C6BFF7C-4647-7E34-363B-65307454B92C}"/>
              </a:ext>
            </a:extLst>
          </p:cNvPr>
          <p:cNvSpPr txBox="1"/>
          <p:nvPr/>
        </p:nvSpPr>
        <p:spPr>
          <a:xfrm>
            <a:off x="2139027" y="4574568"/>
            <a:ext cx="66277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/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各模块分工明确的</a:t>
            </a:r>
            <a:r>
              <a:rPr lang="en-US" altLang="zh-CN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NS</a:t>
            </a:r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求解器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AC2A656-2FB2-3B2C-E577-D2DDCED1C302}"/>
              </a:ext>
            </a:extLst>
          </p:cNvPr>
          <p:cNvSpPr txBox="1"/>
          <p:nvPr/>
        </p:nvSpPr>
        <p:spPr>
          <a:xfrm>
            <a:off x="1107346" y="6022450"/>
            <a:ext cx="85486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/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丰富的网格技术、经过验证的非定常求解方法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1C33051-9667-1F2E-A0E2-A86B118048A9}"/>
              </a:ext>
            </a:extLst>
          </p:cNvPr>
          <p:cNvSpPr txBox="1"/>
          <p:nvPr/>
        </p:nvSpPr>
        <p:spPr>
          <a:xfrm>
            <a:off x="13481812" y="6053112"/>
            <a:ext cx="93755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拓展宏观高阶矩方法的应用场景和新的机理研究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60DAAE4-E061-B477-A682-F7ED3EC78B36}"/>
              </a:ext>
            </a:extLst>
          </p:cNvPr>
          <p:cNvSpPr txBox="1"/>
          <p:nvPr/>
        </p:nvSpPr>
        <p:spPr>
          <a:xfrm>
            <a:off x="14499487" y="3173816"/>
            <a:ext cx="73402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便于二次开发、</a:t>
            </a:r>
            <a:r>
              <a:rPr lang="en-US" altLang="zh-CN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bug</a:t>
            </a:r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出处易排查</a:t>
            </a:r>
          </a:p>
        </p:txBody>
      </p:sp>
      <p:sp>
        <p:nvSpPr>
          <p:cNvPr id="17" name="箭头: 右 16">
            <a:extLst>
              <a:ext uri="{FF2B5EF4-FFF2-40B4-BE49-F238E27FC236}">
                <a16:creationId xmlns:a16="http://schemas.microsoft.com/office/drawing/2014/main" id="{1D31D2E5-EAEC-E33D-5B58-31BE2F0CC161}"/>
              </a:ext>
            </a:extLst>
          </p:cNvPr>
          <p:cNvSpPr/>
          <p:nvPr/>
        </p:nvSpPr>
        <p:spPr>
          <a:xfrm>
            <a:off x="10890022" y="3293763"/>
            <a:ext cx="1999968" cy="720078"/>
          </a:xfrm>
          <a:prstGeom prst="rightArrow">
            <a:avLst/>
          </a:prstGeom>
          <a:solidFill>
            <a:srgbClr val="0365C0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8" name="箭头: 右 17">
            <a:extLst>
              <a:ext uri="{FF2B5EF4-FFF2-40B4-BE49-F238E27FC236}">
                <a16:creationId xmlns:a16="http://schemas.microsoft.com/office/drawing/2014/main" id="{05C6588B-C0C3-5EAF-5AC5-738152F22706}"/>
              </a:ext>
            </a:extLst>
          </p:cNvPr>
          <p:cNvSpPr/>
          <p:nvPr/>
        </p:nvSpPr>
        <p:spPr>
          <a:xfrm>
            <a:off x="10879850" y="4592561"/>
            <a:ext cx="1999968" cy="720078"/>
          </a:xfrm>
          <a:prstGeom prst="rightArrow">
            <a:avLst/>
          </a:prstGeom>
          <a:solidFill>
            <a:srgbClr val="0365C0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9" name="箭头: 右 18">
            <a:extLst>
              <a:ext uri="{FF2B5EF4-FFF2-40B4-BE49-F238E27FC236}">
                <a16:creationId xmlns:a16="http://schemas.microsoft.com/office/drawing/2014/main" id="{6C107127-8886-7658-414E-E4F1AB112434}"/>
              </a:ext>
            </a:extLst>
          </p:cNvPr>
          <p:cNvSpPr/>
          <p:nvPr/>
        </p:nvSpPr>
        <p:spPr>
          <a:xfrm>
            <a:off x="10879850" y="6009905"/>
            <a:ext cx="1999968" cy="720078"/>
          </a:xfrm>
          <a:prstGeom prst="rightArrow">
            <a:avLst/>
          </a:prstGeom>
          <a:solidFill>
            <a:srgbClr val="0365C0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A5189DF4-9508-CE37-514E-811E6052F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9676" y="7174094"/>
            <a:ext cx="4581968" cy="407680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F8FEF4AC-2F2A-9687-F0A0-3157190CAF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7382" y="7180378"/>
            <a:ext cx="5827724" cy="3886456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6BCFE434-DA65-7B51-840D-809C887069CF}"/>
              </a:ext>
            </a:extLst>
          </p:cNvPr>
          <p:cNvSpPr txBox="1"/>
          <p:nvPr/>
        </p:nvSpPr>
        <p:spPr>
          <a:xfrm>
            <a:off x="15111180" y="11236042"/>
            <a:ext cx="5310420" cy="707886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拦截器的</a:t>
            </a:r>
            <a:r>
              <a:rPr lang="en-US" altLang="zh-C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RCS</a:t>
            </a:r>
            <a:r>
              <a:rPr lang="zh-C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效率分析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BF1703C-866C-F63B-78AF-CFAA8954891B}"/>
              </a:ext>
            </a:extLst>
          </p:cNvPr>
          <p:cNvSpPr txBox="1"/>
          <p:nvPr/>
        </p:nvSpPr>
        <p:spPr>
          <a:xfrm>
            <a:off x="2139027" y="11180574"/>
            <a:ext cx="7756393" cy="707886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RAMC II</a:t>
            </a:r>
            <a:r>
              <a:rPr lang="zh-C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高</a:t>
            </a:r>
            <a:r>
              <a:rPr lang="zh-CN" altLang="en-US" sz="4000" dirty="0"/>
              <a:t>超声速再入流动模拟</a:t>
            </a:r>
          </a:p>
        </p:txBody>
      </p:sp>
      <p:pic>
        <p:nvPicPr>
          <p:cNvPr id="24" name="Picture 4">
            <a:extLst>
              <a:ext uri="{FF2B5EF4-FFF2-40B4-BE49-F238E27FC236}">
                <a16:creationId xmlns:a16="http://schemas.microsoft.com/office/drawing/2014/main" id="{B7A06AB3-BBF5-7780-392C-BA63049701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" t="8801" r="8528" b="717"/>
          <a:stretch/>
        </p:blipFill>
        <p:spPr bwMode="auto">
          <a:xfrm>
            <a:off x="1402860" y="7241638"/>
            <a:ext cx="4472356" cy="39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id="{738BD375-4C9F-3EC8-52A1-9874A27F37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t="9910" r="8602" b="517"/>
          <a:stretch/>
        </p:blipFill>
        <p:spPr bwMode="auto">
          <a:xfrm>
            <a:off x="6297853" y="7191816"/>
            <a:ext cx="4574846" cy="39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9BA4529D-1926-0EBE-E43A-0CBCE74B3FA9}"/>
              </a:ext>
            </a:extLst>
          </p:cNvPr>
          <p:cNvSpPr txBox="1"/>
          <p:nvPr/>
        </p:nvSpPr>
        <p:spPr>
          <a:xfrm>
            <a:off x="382688" y="7434064"/>
            <a:ext cx="864096" cy="3539430"/>
          </a:xfrm>
          <a:prstGeom prst="rect">
            <a:avLst/>
          </a:prstGeom>
          <a:noFill/>
          <a:ln w="19050">
            <a:solidFill>
              <a:srgbClr val="9F040D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未来结合的方向</a:t>
            </a:r>
          </a:p>
        </p:txBody>
      </p:sp>
      <p:sp>
        <p:nvSpPr>
          <p:cNvPr id="27" name="圆角矩形 1">
            <a:extLst>
              <a:ext uri="{FF2B5EF4-FFF2-40B4-BE49-F238E27FC236}">
                <a16:creationId xmlns:a16="http://schemas.microsoft.com/office/drawing/2014/main" id="{35A2E40B-1AED-5F0D-03D8-AF250FD8F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12117956"/>
            <a:ext cx="16561840" cy="871110"/>
          </a:xfrm>
          <a:prstGeom prst="roundRect">
            <a:avLst>
              <a:gd name="adj" fmla="val 16667"/>
            </a:avLst>
          </a:prstGeom>
          <a:solidFill>
            <a:srgbClr val="0365C0"/>
          </a:solidFill>
          <a:ln>
            <a:noFill/>
          </a:ln>
          <a:effectLst>
            <a:outerShdw dist="107763" dir="2700000" algn="ctr" rotWithShape="0">
              <a:srgbClr val="333333">
                <a:alpha val="50000"/>
              </a:srgbClr>
            </a:outerShdw>
          </a:effec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bg1"/>
                </a:solidFill>
              </a:rPr>
              <a:t>结合网格技术和非定常计算方法，将实现高阶矩方法的全流域任意网格的稳态</a:t>
            </a:r>
            <a:r>
              <a:rPr lang="en-US" altLang="zh-CN" sz="3200" dirty="0">
                <a:solidFill>
                  <a:schemeClr val="bg1"/>
                </a:solidFill>
              </a:rPr>
              <a:t>/</a:t>
            </a:r>
            <a:r>
              <a:rPr lang="zh-CN" altLang="en-US" sz="3200" dirty="0">
                <a:solidFill>
                  <a:schemeClr val="bg1"/>
                </a:solidFill>
              </a:rPr>
              <a:t>瞬态求解！</a:t>
            </a:r>
            <a:endParaRPr lang="zh-CN" altLang="en-US" sz="3200" dirty="0">
              <a:solidFill>
                <a:schemeClr val="bg1"/>
              </a:solidFill>
              <a:latin typeface="Tahoma" panose="020B0604030504040204" pitchFamily="34" charset="0"/>
              <a:ea typeface="华文行楷" panose="02010800040101010101" pitchFamily="2" charset="-122"/>
            </a:endParaRPr>
          </a:p>
        </p:txBody>
      </p:sp>
      <p:sp>
        <p:nvSpPr>
          <p:cNvPr id="28" name="矩形 30">
            <a:extLst>
              <a:ext uri="{FF2B5EF4-FFF2-40B4-BE49-F238E27FC236}">
                <a16:creationId xmlns:a16="http://schemas.microsoft.com/office/drawing/2014/main" id="{283CED77-4418-4D1D-03D9-545515F92D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773" y="1977361"/>
            <a:ext cx="1467440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685800" indent="-685800" algn="just" defTabSz="1828800" eaLnBrk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p"/>
            </a:pP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选择 非线性耦合本构模型（</a:t>
            </a:r>
            <a:r>
              <a:rPr lang="en-US" altLang="zh-CN" sz="4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NCCR</a:t>
            </a: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  <a:r>
              <a:rPr lang="en-US" altLang="zh-CN" sz="4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+ </a:t>
            </a: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风雷的原因：</a:t>
            </a:r>
          </a:p>
        </p:txBody>
      </p:sp>
      <p:sp>
        <p:nvSpPr>
          <p:cNvPr id="29" name="object 5">
            <a:extLst>
              <a:ext uri="{FF2B5EF4-FFF2-40B4-BE49-F238E27FC236}">
                <a16:creationId xmlns:a16="http://schemas.microsoft.com/office/drawing/2014/main" id="{8C57A79F-4A14-4D7C-B2B3-5247747CBCD9}"/>
              </a:ext>
            </a:extLst>
          </p:cNvPr>
          <p:cNvSpPr txBox="1"/>
          <p:nvPr/>
        </p:nvSpPr>
        <p:spPr>
          <a:xfrm>
            <a:off x="22535091" y="13003947"/>
            <a:ext cx="1336421" cy="51167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88000" algn="r">
              <a:spcBef>
                <a:spcPts val="200"/>
              </a:spcBef>
              <a:tabLst>
                <a:tab pos="938530" algn="l"/>
                <a:tab pos="939800" algn="l"/>
              </a:tabLst>
            </a:pP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6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sp>
        <p:nvSpPr>
          <p:cNvPr id="11" name="Shape 151">
            <a:extLst>
              <a:ext uri="{FF2B5EF4-FFF2-40B4-BE49-F238E27FC236}">
                <a16:creationId xmlns:a16="http://schemas.microsoft.com/office/drawing/2014/main" id="{520812C4-4C59-2BB4-C8C4-E10577F7E5F5}"/>
              </a:ext>
            </a:extLst>
          </p:cNvPr>
          <p:cNvSpPr txBox="1">
            <a:spLocks/>
          </p:cNvSpPr>
          <p:nvPr/>
        </p:nvSpPr>
        <p:spPr>
          <a:xfrm>
            <a:off x="851201" y="513556"/>
            <a:ext cx="23158679" cy="1118255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3810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444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5080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571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l" hangingPunct="1">
              <a:defRPr sz="80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CN" altLang="en-US" sz="6600" b="1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rPr>
              <a:t>第一部分  背景介绍</a:t>
            </a:r>
            <a:endParaRPr lang="zh-CN" altLang="en-US" sz="6600" b="1" dirty="0">
              <a:latin typeface="Helvetica"/>
              <a:ea typeface="Helvetica"/>
              <a:cs typeface="Helvetica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656985069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/>
          </p:cNvSpPr>
          <p:nvPr>
            <p:ph type="body" idx="14"/>
          </p:nvPr>
        </p:nvSpPr>
        <p:spPr>
          <a:xfrm>
            <a:off x="851201" y="514201"/>
            <a:ext cx="23158679" cy="1116965"/>
          </a:xfrm>
          <a:prstGeom prst="rect">
            <a:avLst/>
          </a:prstGeom>
        </p:spPr>
        <p:txBody>
          <a:bodyPr/>
          <a:lstStyle/>
          <a:p>
            <a:pPr algn="l">
              <a:defRPr sz="80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sz="6600" dirty="0">
                <a:solidFill>
                  <a:schemeClr val="accent1"/>
                </a:solidFill>
              </a:rPr>
              <a:t>第</a:t>
            </a:r>
            <a:r>
              <a:rPr lang="zh-CN" altLang="en-US" sz="6600" dirty="0">
                <a:solidFill>
                  <a:schemeClr val="accent1"/>
                </a:solidFill>
              </a:rPr>
              <a:t>二</a:t>
            </a:r>
            <a:r>
              <a:rPr sz="6600" dirty="0" err="1">
                <a:solidFill>
                  <a:schemeClr val="accent1"/>
                </a:solidFill>
              </a:rPr>
              <a:t>部分</a:t>
            </a:r>
            <a:r>
              <a:rPr lang="en-US" sz="6600" dirty="0">
                <a:solidFill>
                  <a:schemeClr val="accent1"/>
                </a:solidFill>
              </a:rPr>
              <a:t>  </a:t>
            </a:r>
            <a:r>
              <a:rPr lang="zh-CN" altLang="en-US" sz="6600" dirty="0">
                <a:solidFill>
                  <a:schemeClr val="accent1"/>
                </a:solidFill>
              </a:rPr>
              <a:t>研究方法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F9EB814-5F65-071C-8CB5-24E7C32D0374}"/>
              </a:ext>
            </a:extLst>
          </p:cNvPr>
          <p:cNvSpPr/>
          <p:nvPr/>
        </p:nvSpPr>
        <p:spPr>
          <a:xfrm>
            <a:off x="109018" y="13059731"/>
            <a:ext cx="97009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60000" algn="just">
              <a:buFont typeface="+mj-lt"/>
              <a:buAutoNum type="arabicPeriod"/>
            </a:pP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Eu B. C., Kinetic Theory and Irreversible Thermodynamics, Wiley, 1992.</a:t>
            </a:r>
          </a:p>
        </p:txBody>
      </p:sp>
      <p:sp>
        <p:nvSpPr>
          <p:cNvPr id="20" name="object 5">
            <a:extLst>
              <a:ext uri="{FF2B5EF4-FFF2-40B4-BE49-F238E27FC236}">
                <a16:creationId xmlns:a16="http://schemas.microsoft.com/office/drawing/2014/main" id="{5D8C346C-A1E0-D609-74AD-C60190062AAE}"/>
              </a:ext>
            </a:extLst>
          </p:cNvPr>
          <p:cNvSpPr txBox="1"/>
          <p:nvPr/>
        </p:nvSpPr>
        <p:spPr>
          <a:xfrm>
            <a:off x="261127" y="2104301"/>
            <a:ext cx="7214493" cy="51167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864000" indent="-576000">
              <a:spcBef>
                <a:spcPts val="200"/>
              </a:spcBef>
              <a:buFont typeface="Wingdings" panose="05000000000000000000"/>
              <a:buChar char=""/>
              <a:tabLst>
                <a:tab pos="938530" algn="l"/>
                <a:tab pos="939800" algn="l"/>
              </a:tabLst>
            </a:pP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广义流体动力学方程（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GHE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）</a:t>
            </a:r>
          </a:p>
        </p:txBody>
      </p:sp>
      <p:sp>
        <p:nvSpPr>
          <p:cNvPr id="41" name="object 5">
            <a:extLst>
              <a:ext uri="{FF2B5EF4-FFF2-40B4-BE49-F238E27FC236}">
                <a16:creationId xmlns:a16="http://schemas.microsoft.com/office/drawing/2014/main" id="{B9401A0B-2C8A-4951-AFFE-958C1958A6D8}"/>
              </a:ext>
            </a:extLst>
          </p:cNvPr>
          <p:cNvSpPr txBox="1"/>
          <p:nvPr/>
        </p:nvSpPr>
        <p:spPr>
          <a:xfrm>
            <a:off x="22535091" y="13003947"/>
            <a:ext cx="1336421" cy="51167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88000" algn="r">
              <a:spcBef>
                <a:spcPts val="200"/>
              </a:spcBef>
              <a:tabLst>
                <a:tab pos="938530" algn="l"/>
                <a:tab pos="939800" algn="l"/>
              </a:tabLst>
            </a:pP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7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graphicFrame>
        <p:nvGraphicFramePr>
          <p:cNvPr id="59" name="对象 58">
            <a:extLst>
              <a:ext uri="{FF2B5EF4-FFF2-40B4-BE49-F238E27FC236}">
                <a16:creationId xmlns:a16="http://schemas.microsoft.com/office/drawing/2014/main" id="{7616B883-E2A2-7A22-DED1-E136DD75D4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4812711"/>
              </p:ext>
            </p:extLst>
          </p:nvPr>
        </p:nvGraphicFramePr>
        <p:xfrm>
          <a:off x="12316640" y="6791138"/>
          <a:ext cx="1828800" cy="3587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43200" imgH="4267200" progId="Equation.DSMT4">
                  <p:embed/>
                </p:oleObj>
              </mc:Choice>
              <mc:Fallback>
                <p:oleObj name="Equation" r:id="rId2" imgW="2743200" imgH="4267200" progId="Equation.DSMT4">
                  <p:embed/>
                  <p:pic>
                    <p:nvPicPr>
                      <p:cNvPr id="45" name="对象 4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316640" y="6791138"/>
                        <a:ext cx="1828800" cy="3587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对象 59">
            <a:extLst>
              <a:ext uri="{FF2B5EF4-FFF2-40B4-BE49-F238E27FC236}">
                <a16:creationId xmlns:a16="http://schemas.microsoft.com/office/drawing/2014/main" id="{90FEE1FC-B080-2D95-886A-8B4D694A45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4285241"/>
              </p:ext>
            </p:extLst>
          </p:nvPr>
        </p:nvGraphicFramePr>
        <p:xfrm>
          <a:off x="12316640" y="6791138"/>
          <a:ext cx="1828800" cy="3587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43200" imgH="4267200" progId="Equation.DSMT4">
                  <p:embed/>
                </p:oleObj>
              </mc:Choice>
              <mc:Fallback>
                <p:oleObj name="Equation" r:id="rId2" imgW="2743200" imgH="4267200" progId="Equation.DSMT4">
                  <p:embed/>
                  <p:pic>
                    <p:nvPicPr>
                      <p:cNvPr id="47" name="对象 4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316640" y="6791138"/>
                        <a:ext cx="1828800" cy="3587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TextBox 5">
            <a:extLst>
              <a:ext uri="{FF2B5EF4-FFF2-40B4-BE49-F238E27FC236}">
                <a16:creationId xmlns:a16="http://schemas.microsoft.com/office/drawing/2014/main" id="{A33DE33C-4F61-F839-229C-269EE2DDF6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5323" y="3940095"/>
            <a:ext cx="15265400" cy="74674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182880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000000"/>
                </a:solidFill>
                <a:ea typeface="微软雅黑" panose="020B0503020204020204" pitchFamily="34" charset="-122"/>
              </a:rPr>
              <a:t>Conserved  variables and </a:t>
            </a:r>
            <a:r>
              <a:rPr lang="en-US" altLang="zh-CN" sz="3200" b="1" dirty="0" err="1">
                <a:solidFill>
                  <a:srgbClr val="000000"/>
                </a:solidFill>
                <a:ea typeface="微软雅黑" panose="020B0503020204020204" pitchFamily="34" charset="-122"/>
              </a:rPr>
              <a:t>nonconserved</a:t>
            </a:r>
            <a:r>
              <a:rPr lang="en-US" altLang="zh-CN" sz="3200" b="1" dirty="0">
                <a:solidFill>
                  <a:srgbClr val="000000"/>
                </a:solidFill>
                <a:ea typeface="微软雅黑" panose="020B0503020204020204" pitchFamily="34" charset="-122"/>
              </a:rPr>
              <a:t> variables  </a:t>
            </a:r>
            <a:r>
              <a:rPr lang="zh-CN" altLang="en-US" sz="3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守恒量与非守恒量</a:t>
            </a:r>
          </a:p>
        </p:txBody>
      </p:sp>
      <p:sp>
        <p:nvSpPr>
          <p:cNvPr id="62" name="TextBox 7">
            <a:extLst>
              <a:ext uri="{FF2B5EF4-FFF2-40B4-BE49-F238E27FC236}">
                <a16:creationId xmlns:a16="http://schemas.microsoft.com/office/drawing/2014/main" id="{40C369DB-EC9B-D065-488F-2262483DC4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23446" y="5961805"/>
            <a:ext cx="8093074" cy="5847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18288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000000"/>
                </a:solidFill>
                <a:latin typeface="Calibri" panose="020F0502020204030204"/>
                <a:ea typeface="微软雅黑" panose="020B0503020204020204" pitchFamily="34" charset="-122"/>
              </a:rPr>
              <a:t>H</a:t>
            </a:r>
            <a:r>
              <a:rPr lang="zh-CN" altLang="en-US" sz="3200" b="1" dirty="0">
                <a:solidFill>
                  <a:srgbClr val="000000"/>
                </a:solidFill>
                <a:latin typeface="Calibri" panose="020F0502020204030204"/>
                <a:ea typeface="微软雅黑" panose="020B0503020204020204" pitchFamily="34" charset="-122"/>
              </a:rPr>
              <a:t>定律和熵：</a:t>
            </a:r>
            <a:r>
              <a:rPr lang="en-US" altLang="zh-CN" sz="3200" b="1" i="1" dirty="0" err="1">
                <a:solidFill>
                  <a:srgbClr val="000000"/>
                </a:solidFill>
                <a:latin typeface="Calibri" panose="020F0502020204030204"/>
                <a:ea typeface="微软雅黑" panose="020B0503020204020204" pitchFamily="34" charset="-122"/>
              </a:rPr>
              <a:t>Eu</a:t>
            </a:r>
            <a:r>
              <a:rPr lang="en-US" altLang="zh-CN" sz="3200" b="1" dirty="0">
                <a:solidFill>
                  <a:srgbClr val="000000"/>
                </a:solidFill>
                <a:latin typeface="Calibri" panose="020F0502020204030204"/>
                <a:ea typeface="微软雅黑" panose="020B0503020204020204" pitchFamily="34" charset="-122"/>
              </a:rPr>
              <a:t> </a:t>
            </a:r>
            <a:r>
              <a:rPr lang="zh-CN" altLang="en-US" sz="3200" b="1" dirty="0">
                <a:solidFill>
                  <a:srgbClr val="000000"/>
                </a:solidFill>
                <a:latin typeface="Calibri" panose="020F0502020204030204"/>
                <a:ea typeface="微软雅黑" panose="020B0503020204020204" pitchFamily="34" charset="-122"/>
              </a:rPr>
              <a:t>方法</a:t>
            </a:r>
            <a:endParaRPr lang="en-US" altLang="zh-CN" sz="3200" b="1" dirty="0">
              <a:solidFill>
                <a:srgbClr val="000000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graphicFrame>
        <p:nvGraphicFramePr>
          <p:cNvPr id="63" name="对象 8">
            <a:extLst>
              <a:ext uri="{FF2B5EF4-FFF2-40B4-BE49-F238E27FC236}">
                <a16:creationId xmlns:a16="http://schemas.microsoft.com/office/drawing/2014/main" id="{52414096-F39A-1C29-CE98-F360101883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0979539"/>
              </p:ext>
            </p:extLst>
          </p:nvPr>
        </p:nvGraphicFramePr>
        <p:xfrm>
          <a:off x="13406077" y="9903270"/>
          <a:ext cx="6562726" cy="234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222500" imgH="762000" progId="Equation.DSMT4">
                  <p:embed/>
                </p:oleObj>
              </mc:Choice>
              <mc:Fallback>
                <p:oleObj name="Equation" r:id="rId5" imgW="2222500" imgH="762000" progId="Equation.DSMT4">
                  <p:embed/>
                  <p:pic>
                    <p:nvPicPr>
                      <p:cNvPr id="5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06077" y="9903270"/>
                        <a:ext cx="6562726" cy="2349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8" name="对象 9">
            <a:extLst>
              <a:ext uri="{FF2B5EF4-FFF2-40B4-BE49-F238E27FC236}">
                <a16:creationId xmlns:a16="http://schemas.microsoft.com/office/drawing/2014/main" id="{B978A4A4-A5DD-F305-9D82-86641368559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9362949"/>
              </p:ext>
            </p:extLst>
          </p:nvPr>
        </p:nvGraphicFramePr>
        <p:xfrm>
          <a:off x="3583526" y="10035686"/>
          <a:ext cx="7439024" cy="15525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688465" imgH="355600" progId="Equation.DSMT4">
                  <p:embed/>
                </p:oleObj>
              </mc:Choice>
              <mc:Fallback>
                <p:oleObj name="Equation" r:id="rId7" imgW="1688465" imgH="355600" progId="Equation.DSMT4">
                  <p:embed/>
                  <p:pic>
                    <p:nvPicPr>
                      <p:cNvPr id="57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3526" y="10035686"/>
                        <a:ext cx="7439024" cy="15525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9" name="TextBox 11">
            <a:extLst>
              <a:ext uri="{FF2B5EF4-FFF2-40B4-BE49-F238E27FC236}">
                <a16:creationId xmlns:a16="http://schemas.microsoft.com/office/drawing/2014/main" id="{3B9A1257-1D55-7404-C88A-E4F31E3CF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23446" y="7720419"/>
            <a:ext cx="8093074" cy="148540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182880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000000"/>
                </a:solidFill>
                <a:latin typeface="Calibri" panose="020F0502020204030204"/>
                <a:ea typeface="微软雅黑" panose="020B0503020204020204" pitchFamily="34" charset="-122"/>
              </a:rPr>
              <a:t>Evolution equations for non-conserved moments </a:t>
            </a:r>
            <a:r>
              <a:rPr lang="zh-CN" altLang="en-US" sz="3200" b="1" dirty="0">
                <a:solidFill>
                  <a:srgbClr val="000000"/>
                </a:solidFill>
                <a:latin typeface="Calibri" panose="020F0502020204030204"/>
                <a:ea typeface="微软雅黑" panose="020B0503020204020204" pitchFamily="34" charset="-122"/>
              </a:rPr>
              <a:t>非守恒矩的演化方程</a:t>
            </a:r>
          </a:p>
        </p:txBody>
      </p:sp>
      <p:sp>
        <p:nvSpPr>
          <p:cNvPr id="130" name="下箭头 12">
            <a:extLst>
              <a:ext uri="{FF2B5EF4-FFF2-40B4-BE49-F238E27FC236}">
                <a16:creationId xmlns:a16="http://schemas.microsoft.com/office/drawing/2014/main" id="{D15891AD-B8E8-E594-3398-F761C682741F}"/>
              </a:ext>
            </a:extLst>
          </p:cNvPr>
          <p:cNvSpPr/>
          <p:nvPr/>
        </p:nvSpPr>
        <p:spPr>
          <a:xfrm>
            <a:off x="7198946" y="4977555"/>
            <a:ext cx="431800" cy="984250"/>
          </a:xfrm>
          <a:prstGeom prst="downArrow">
            <a:avLst/>
          </a:prstGeom>
          <a:solidFill>
            <a:srgbClr val="66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1828800">
              <a:defRPr/>
            </a:pPr>
            <a:endParaRPr lang="zh-CN" altLang="en-US" sz="10000">
              <a:solidFill>
                <a:prstClr val="white"/>
              </a:solidFill>
            </a:endParaRPr>
          </a:p>
        </p:txBody>
      </p:sp>
      <p:sp>
        <p:nvSpPr>
          <p:cNvPr id="131" name="丁字箭头 19">
            <a:extLst>
              <a:ext uri="{FF2B5EF4-FFF2-40B4-BE49-F238E27FC236}">
                <a16:creationId xmlns:a16="http://schemas.microsoft.com/office/drawing/2014/main" id="{5AD3985B-5721-D1CE-6BA8-7352E27789AA}"/>
              </a:ext>
            </a:extLst>
          </p:cNvPr>
          <p:cNvSpPr/>
          <p:nvPr/>
        </p:nvSpPr>
        <p:spPr>
          <a:xfrm rot="10800000">
            <a:off x="11061789" y="10350641"/>
            <a:ext cx="2305050" cy="1698626"/>
          </a:xfrm>
          <a:prstGeom prst="leftRightUpArrow">
            <a:avLst>
              <a:gd name="adj1" fmla="val 12711"/>
              <a:gd name="adj2" fmla="val 25000"/>
              <a:gd name="adj3" fmla="val 25000"/>
            </a:avLst>
          </a:prstGeom>
          <a:solidFill>
            <a:srgbClr val="66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1828800">
              <a:defRPr/>
            </a:pPr>
            <a:endParaRPr lang="zh-CN" altLang="en-US" sz="10000">
              <a:solidFill>
                <a:prstClr val="white"/>
              </a:solidFill>
            </a:endParaRPr>
          </a:p>
        </p:txBody>
      </p:sp>
      <p:sp>
        <p:nvSpPr>
          <p:cNvPr id="132" name="TextBox 20">
            <a:extLst>
              <a:ext uri="{FF2B5EF4-FFF2-40B4-BE49-F238E27FC236}">
                <a16:creationId xmlns:a16="http://schemas.microsoft.com/office/drawing/2014/main" id="{2D45943D-759E-8B85-635B-B7A8FC7CC5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98232" y="12250586"/>
            <a:ext cx="3365500" cy="5847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indent="0" defTabSz="1828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i="1" dirty="0" err="1">
                <a:solidFill>
                  <a:srgbClr val="000000"/>
                </a:solidFill>
                <a:ea typeface="微软雅黑" panose="020B0503020204020204" pitchFamily="34" charset="-122"/>
              </a:rPr>
              <a:t>Eu</a:t>
            </a:r>
            <a:r>
              <a:rPr lang="en-US" altLang="zh-CN" sz="3200" b="1" dirty="0">
                <a:solidFill>
                  <a:srgbClr val="000000"/>
                </a:solidFill>
                <a:ea typeface="微软雅黑" panose="020B0503020204020204" pitchFamily="34" charset="-122"/>
              </a:rPr>
              <a:t> </a:t>
            </a:r>
            <a:r>
              <a:rPr lang="zh-CN" altLang="en-US" sz="3200" b="1" dirty="0">
                <a:solidFill>
                  <a:srgbClr val="000000"/>
                </a:solidFill>
                <a:ea typeface="微软雅黑" panose="020B0503020204020204" pitchFamily="34" charset="-122"/>
              </a:rPr>
              <a:t>方程</a:t>
            </a:r>
          </a:p>
        </p:txBody>
      </p:sp>
      <p:sp>
        <p:nvSpPr>
          <p:cNvPr id="133" name="TextBox 21">
            <a:extLst>
              <a:ext uri="{FF2B5EF4-FFF2-40B4-BE49-F238E27FC236}">
                <a16:creationId xmlns:a16="http://schemas.microsoft.com/office/drawing/2014/main" id="{C0F59216-050C-7467-B35A-DB8E06FE7C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5696" y="6131532"/>
            <a:ext cx="7032624" cy="2962734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182880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000000"/>
                </a:solidFill>
                <a:ea typeface="微软雅黑" panose="020B0503020204020204" pitchFamily="34" charset="-122"/>
              </a:rPr>
              <a:t>Conservation Laws </a:t>
            </a:r>
            <a:r>
              <a:rPr lang="zh-CN" altLang="en-US" sz="3200" b="1" dirty="0">
                <a:solidFill>
                  <a:srgbClr val="000000"/>
                </a:solidFill>
                <a:latin typeface="Calibri" panose="020F0502020204030204"/>
                <a:ea typeface="微软雅黑" panose="020B0503020204020204" pitchFamily="34" charset="-122"/>
              </a:rPr>
              <a:t>守恒定律</a:t>
            </a:r>
            <a:r>
              <a:rPr lang="en-US" altLang="zh-CN" sz="3200" b="1" dirty="0">
                <a:solidFill>
                  <a:srgbClr val="000000"/>
                </a:solidFill>
                <a:latin typeface="Calibri" panose="020F0502020204030204"/>
                <a:ea typeface="微软雅黑" panose="020B0503020204020204" pitchFamily="34" charset="-122"/>
              </a:rPr>
              <a:t> </a:t>
            </a:r>
            <a:r>
              <a:rPr lang="zh-CN" altLang="en-US" sz="3200" b="1" dirty="0">
                <a:solidFill>
                  <a:srgbClr val="000000"/>
                </a:solidFill>
                <a:latin typeface="Calibri" panose="020F0502020204030204"/>
                <a:ea typeface="微软雅黑" panose="020B0503020204020204" pitchFamily="34" charset="-122"/>
              </a:rPr>
              <a:t>：</a:t>
            </a:r>
            <a:endParaRPr lang="en-US" altLang="zh-CN" sz="3200" b="1" dirty="0">
              <a:solidFill>
                <a:srgbClr val="000000"/>
              </a:solidFill>
              <a:latin typeface="Calibri" panose="020F0502020204030204"/>
              <a:ea typeface="微软雅黑" panose="020B0503020204020204" pitchFamily="34" charset="-122"/>
            </a:endParaRPr>
          </a:p>
          <a:p>
            <a:pPr defTabSz="182880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dirty="0">
                <a:solidFill>
                  <a:srgbClr val="000000"/>
                </a:solidFill>
                <a:latin typeface="Calibri" panose="020F0502020204030204"/>
                <a:ea typeface="微软雅黑" panose="020B0503020204020204" pitchFamily="34" charset="-122"/>
              </a:rPr>
              <a:t>Mass  </a:t>
            </a:r>
            <a:r>
              <a:rPr lang="zh-CN" altLang="en-US" sz="3200" dirty="0">
                <a:solidFill>
                  <a:srgbClr val="000000"/>
                </a:solidFill>
                <a:latin typeface="Calibri" panose="020F0502020204030204"/>
                <a:ea typeface="微软雅黑" panose="020B0503020204020204" pitchFamily="34" charset="-122"/>
              </a:rPr>
              <a:t>质量</a:t>
            </a:r>
            <a:endParaRPr lang="en-US" altLang="zh-CN" sz="3200" dirty="0">
              <a:solidFill>
                <a:srgbClr val="000000"/>
              </a:solidFill>
              <a:latin typeface="Calibri" panose="020F0502020204030204"/>
              <a:ea typeface="微软雅黑" panose="020B0503020204020204" pitchFamily="34" charset="-122"/>
            </a:endParaRPr>
          </a:p>
          <a:p>
            <a:pPr defTabSz="182880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dirty="0">
                <a:solidFill>
                  <a:srgbClr val="000000"/>
                </a:solidFill>
                <a:latin typeface="Calibri" panose="020F0502020204030204"/>
                <a:ea typeface="微软雅黑" panose="020B0503020204020204" pitchFamily="34" charset="-122"/>
              </a:rPr>
              <a:t>Momentum  </a:t>
            </a:r>
            <a:r>
              <a:rPr lang="zh-CN" altLang="en-US" sz="3200" dirty="0">
                <a:solidFill>
                  <a:srgbClr val="000000"/>
                </a:solidFill>
                <a:latin typeface="Calibri" panose="020F0502020204030204"/>
                <a:ea typeface="微软雅黑" panose="020B0503020204020204" pitchFamily="34" charset="-122"/>
              </a:rPr>
              <a:t>动量</a:t>
            </a:r>
            <a:endParaRPr lang="en-US" altLang="zh-CN" sz="3200" dirty="0">
              <a:solidFill>
                <a:srgbClr val="000000"/>
              </a:solidFill>
              <a:latin typeface="Calibri" panose="020F0502020204030204"/>
              <a:ea typeface="微软雅黑" panose="020B0503020204020204" pitchFamily="34" charset="-122"/>
            </a:endParaRPr>
          </a:p>
          <a:p>
            <a:pPr defTabSz="182880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dirty="0">
                <a:solidFill>
                  <a:srgbClr val="000000"/>
                </a:solidFill>
                <a:latin typeface="Calibri" panose="020F0502020204030204"/>
                <a:ea typeface="微软雅黑" panose="020B0503020204020204" pitchFamily="34" charset="-122"/>
              </a:rPr>
              <a:t>Energy   </a:t>
            </a:r>
            <a:r>
              <a:rPr lang="zh-CN" altLang="en-US" sz="3200" dirty="0">
                <a:solidFill>
                  <a:srgbClr val="000000"/>
                </a:solidFill>
                <a:latin typeface="Calibri" panose="020F0502020204030204"/>
                <a:ea typeface="微软雅黑" panose="020B0503020204020204" pitchFamily="34" charset="-122"/>
              </a:rPr>
              <a:t>能量</a:t>
            </a:r>
          </a:p>
        </p:txBody>
      </p:sp>
      <p:sp>
        <p:nvSpPr>
          <p:cNvPr id="134" name="下箭头 18">
            <a:extLst>
              <a:ext uri="{FF2B5EF4-FFF2-40B4-BE49-F238E27FC236}">
                <a16:creationId xmlns:a16="http://schemas.microsoft.com/office/drawing/2014/main" id="{BAEEA4DF-158B-A60A-F787-62E36DE07A29}"/>
              </a:ext>
            </a:extLst>
          </p:cNvPr>
          <p:cNvSpPr/>
          <p:nvPr/>
        </p:nvSpPr>
        <p:spPr>
          <a:xfrm>
            <a:off x="7198946" y="9207953"/>
            <a:ext cx="431800" cy="984250"/>
          </a:xfrm>
          <a:prstGeom prst="downArrow">
            <a:avLst/>
          </a:prstGeom>
          <a:solidFill>
            <a:srgbClr val="66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1828800">
              <a:defRPr/>
            </a:pPr>
            <a:endParaRPr lang="zh-CN" altLang="en-US" sz="10000">
              <a:solidFill>
                <a:prstClr val="white"/>
              </a:solidFill>
            </a:endParaRPr>
          </a:p>
        </p:txBody>
      </p:sp>
      <p:sp>
        <p:nvSpPr>
          <p:cNvPr id="135" name="下箭头 20">
            <a:extLst>
              <a:ext uri="{FF2B5EF4-FFF2-40B4-BE49-F238E27FC236}">
                <a16:creationId xmlns:a16="http://schemas.microsoft.com/office/drawing/2014/main" id="{C85FDC52-58A4-6968-CFBA-F6C88C1EA4EC}"/>
              </a:ext>
            </a:extLst>
          </p:cNvPr>
          <p:cNvSpPr/>
          <p:nvPr/>
        </p:nvSpPr>
        <p:spPr>
          <a:xfrm>
            <a:off x="16082596" y="9300027"/>
            <a:ext cx="431800" cy="984250"/>
          </a:xfrm>
          <a:prstGeom prst="downArrow">
            <a:avLst/>
          </a:prstGeom>
          <a:solidFill>
            <a:srgbClr val="66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1828800">
              <a:defRPr/>
            </a:pPr>
            <a:endParaRPr lang="zh-CN" altLang="en-US" sz="10000">
              <a:solidFill>
                <a:prstClr val="white"/>
              </a:solidFill>
            </a:endParaRPr>
          </a:p>
        </p:txBody>
      </p:sp>
      <p:sp>
        <p:nvSpPr>
          <p:cNvPr id="136" name="下箭头 21">
            <a:extLst>
              <a:ext uri="{FF2B5EF4-FFF2-40B4-BE49-F238E27FC236}">
                <a16:creationId xmlns:a16="http://schemas.microsoft.com/office/drawing/2014/main" id="{DFB1EE72-AAA9-0864-48EA-6B30E78453B6}"/>
              </a:ext>
            </a:extLst>
          </p:cNvPr>
          <p:cNvSpPr/>
          <p:nvPr/>
        </p:nvSpPr>
        <p:spPr>
          <a:xfrm>
            <a:off x="16082596" y="6747898"/>
            <a:ext cx="431800" cy="984250"/>
          </a:xfrm>
          <a:prstGeom prst="downArrow">
            <a:avLst/>
          </a:prstGeom>
          <a:solidFill>
            <a:srgbClr val="66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1828800">
              <a:defRPr/>
            </a:pPr>
            <a:endParaRPr lang="zh-CN" altLang="en-US" sz="10000">
              <a:solidFill>
                <a:prstClr val="white"/>
              </a:solidFill>
            </a:endParaRPr>
          </a:p>
        </p:txBody>
      </p:sp>
      <p:sp>
        <p:nvSpPr>
          <p:cNvPr id="137" name="下箭头 23">
            <a:extLst>
              <a:ext uri="{FF2B5EF4-FFF2-40B4-BE49-F238E27FC236}">
                <a16:creationId xmlns:a16="http://schemas.microsoft.com/office/drawing/2014/main" id="{909FE08D-42ED-EB91-7ED9-1AC29C4BF2B2}"/>
              </a:ext>
            </a:extLst>
          </p:cNvPr>
          <p:cNvSpPr/>
          <p:nvPr/>
        </p:nvSpPr>
        <p:spPr>
          <a:xfrm>
            <a:off x="16082596" y="4876896"/>
            <a:ext cx="431800" cy="984250"/>
          </a:xfrm>
          <a:prstGeom prst="downArrow">
            <a:avLst/>
          </a:prstGeom>
          <a:solidFill>
            <a:srgbClr val="66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1828800">
              <a:defRPr/>
            </a:pPr>
            <a:endParaRPr lang="zh-CN" altLang="en-US" sz="10000">
              <a:solidFill>
                <a:prstClr val="white"/>
              </a:solidFill>
            </a:endParaRPr>
          </a:p>
        </p:txBody>
      </p:sp>
      <p:graphicFrame>
        <p:nvGraphicFramePr>
          <p:cNvPr id="138" name="对象 137">
            <a:extLst>
              <a:ext uri="{FF2B5EF4-FFF2-40B4-BE49-F238E27FC236}">
                <a16:creationId xmlns:a16="http://schemas.microsoft.com/office/drawing/2014/main" id="{627E96E0-4460-FFF7-FE6E-7714CAA7A4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224708"/>
              </p:ext>
            </p:extLst>
          </p:nvPr>
        </p:nvGraphicFramePr>
        <p:xfrm>
          <a:off x="9169032" y="2431484"/>
          <a:ext cx="5997576" cy="1454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43586400" imgH="10363200" progId="Equation.DSMT4">
                  <p:embed/>
                </p:oleObj>
              </mc:Choice>
              <mc:Fallback>
                <p:oleObj name="Equation" r:id="rId9" imgW="43586400" imgH="10363200" progId="Equation.DSMT4">
                  <p:embed/>
                  <p:pic>
                    <p:nvPicPr>
                      <p:cNvPr id="70" name="对象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69032" y="2431484"/>
                        <a:ext cx="5997576" cy="14540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2F7E5-87C8-5AAA-CD8D-D4E26EB55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>
            <a:extLst>
              <a:ext uri="{FF2B5EF4-FFF2-40B4-BE49-F238E27FC236}">
                <a16:creationId xmlns:a16="http://schemas.microsoft.com/office/drawing/2014/main" id="{249FE9A6-CAA4-145F-2180-F4170AA15A7D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851201" y="514201"/>
            <a:ext cx="23158679" cy="1116965"/>
          </a:xfrm>
          <a:prstGeom prst="rect">
            <a:avLst/>
          </a:prstGeom>
        </p:spPr>
        <p:txBody>
          <a:bodyPr/>
          <a:lstStyle/>
          <a:p>
            <a:pPr algn="l">
              <a:defRPr sz="80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sz="6600" dirty="0">
                <a:solidFill>
                  <a:schemeClr val="accent1"/>
                </a:solidFill>
              </a:rPr>
              <a:t>第</a:t>
            </a:r>
            <a:r>
              <a:rPr lang="zh-CN" altLang="en-US" sz="6600" dirty="0">
                <a:solidFill>
                  <a:schemeClr val="accent1"/>
                </a:solidFill>
              </a:rPr>
              <a:t>二</a:t>
            </a:r>
            <a:r>
              <a:rPr sz="6600" dirty="0" err="1">
                <a:solidFill>
                  <a:schemeClr val="accent1"/>
                </a:solidFill>
              </a:rPr>
              <a:t>部分</a:t>
            </a:r>
            <a:r>
              <a:rPr lang="en-US" sz="6600" dirty="0">
                <a:solidFill>
                  <a:schemeClr val="accent1"/>
                </a:solidFill>
              </a:rPr>
              <a:t>  </a:t>
            </a:r>
            <a:r>
              <a:rPr lang="zh-CN" altLang="en-US" sz="6600" dirty="0">
                <a:solidFill>
                  <a:schemeClr val="accent1"/>
                </a:solidFill>
              </a:rPr>
              <a:t>研究方法</a:t>
            </a:r>
          </a:p>
        </p:txBody>
      </p:sp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430CE11F-BEDB-AEB5-950A-6C21349A3C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8651707"/>
              </p:ext>
            </p:extLst>
          </p:nvPr>
        </p:nvGraphicFramePr>
        <p:xfrm>
          <a:off x="11516532" y="4864800"/>
          <a:ext cx="10832974" cy="44649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436894" imgH="1828735" progId="Equation.DSMT4">
                  <p:embed/>
                </p:oleObj>
              </mc:Choice>
              <mc:Fallback>
                <p:oleObj name="Equation" r:id="rId2" imgW="4436894" imgH="1828735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6881DC85-FFBD-2B97-1F49-94CB304508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516532" y="4864800"/>
                        <a:ext cx="10832974" cy="44649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>
            <a:extLst>
              <a:ext uri="{FF2B5EF4-FFF2-40B4-BE49-F238E27FC236}">
                <a16:creationId xmlns:a16="http://schemas.microsoft.com/office/drawing/2014/main" id="{5752668D-2915-9758-8209-E677D98419A6}"/>
              </a:ext>
            </a:extLst>
          </p:cNvPr>
          <p:cNvSpPr/>
          <p:nvPr/>
        </p:nvSpPr>
        <p:spPr>
          <a:xfrm>
            <a:off x="435145" y="11981084"/>
            <a:ext cx="74807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60000" algn="just">
              <a:buFont typeface="+mj-lt"/>
              <a:buAutoNum type="arabicPeriod"/>
            </a:pP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Myong, R. S. </a:t>
            </a:r>
            <a:r>
              <a:rPr lang="en-US" altLang="zh-CN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Journal of Computational Physics</a:t>
            </a: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, 2001.</a:t>
            </a:r>
          </a:p>
          <a:p>
            <a:pPr indent="-360000" algn="just">
              <a:buFont typeface="+mj-lt"/>
              <a:buAutoNum type="arabicPeriod"/>
            </a:pP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Myong, R. S. </a:t>
            </a:r>
            <a:r>
              <a:rPr lang="en-US" altLang="zh-CN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Physics of Fluids</a:t>
            </a: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, 2014.</a:t>
            </a: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17C16E17-986D-21CE-E14B-ACBD474C133D}"/>
              </a:ext>
            </a:extLst>
          </p:cNvPr>
          <p:cNvSpPr txBox="1"/>
          <p:nvPr/>
        </p:nvSpPr>
        <p:spPr>
          <a:xfrm>
            <a:off x="287632" y="2223570"/>
            <a:ext cx="6524518" cy="51167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864000" indent="-576000">
              <a:spcBef>
                <a:spcPts val="200"/>
              </a:spcBef>
              <a:buFont typeface="Wingdings" panose="05000000000000000000"/>
              <a:buChar char=""/>
              <a:tabLst>
                <a:tab pos="938530" algn="l"/>
                <a:tab pos="939800" algn="l"/>
              </a:tabLst>
            </a:pP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三维双原子气体守恒控制方程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5A085861-F764-CAAE-613D-1E138C910107}"/>
              </a:ext>
            </a:extLst>
          </p:cNvPr>
          <p:cNvCxnSpPr/>
          <p:nvPr/>
        </p:nvCxnSpPr>
        <p:spPr bwMode="auto">
          <a:xfrm>
            <a:off x="-516159" y="7474860"/>
            <a:ext cx="13352416" cy="0"/>
          </a:xfrm>
          <a:prstGeom prst="line">
            <a:avLst/>
          </a:prstGeom>
          <a:solidFill>
            <a:schemeClr val="accent1"/>
          </a:solidFill>
          <a:ln w="317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2688AD63-A139-4A24-E0F6-2032CFE79C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3901612"/>
              </p:ext>
            </p:extLst>
          </p:nvPr>
        </p:nvGraphicFramePr>
        <p:xfrm>
          <a:off x="1187916" y="3606483"/>
          <a:ext cx="7609866" cy="11499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730240" imgH="419040" progId="Equation.DSMT4">
                  <p:embed/>
                </p:oleObj>
              </mc:Choice>
              <mc:Fallback>
                <p:oleObj name="Equation" r:id="rId4" imgW="2730240" imgH="419040" progId="Equation.DSMT4">
                  <p:embed/>
                  <p:pic>
                    <p:nvPicPr>
                      <p:cNvPr id="50" name="对象 49">
                        <a:extLst>
                          <a:ext uri="{FF2B5EF4-FFF2-40B4-BE49-F238E27FC236}">
                            <a16:creationId xmlns:a16="http://schemas.microsoft.com/office/drawing/2014/main" id="{5A86A664-B1F4-46DE-B6BF-935B9A7472F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916" y="3606483"/>
                        <a:ext cx="7609866" cy="1149918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4472C4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BD8331CA-3869-B532-5DBD-B6D7936B5B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9530151"/>
              </p:ext>
            </p:extLst>
          </p:nvPr>
        </p:nvGraphicFramePr>
        <p:xfrm>
          <a:off x="813152" y="5221843"/>
          <a:ext cx="8083550" cy="23526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305240" imgH="1193760" progId="Equation.DSMT4">
                  <p:embed/>
                </p:oleObj>
              </mc:Choice>
              <mc:Fallback>
                <p:oleObj name="Equation" r:id="rId6" imgW="4305240" imgH="1193760" progId="Equation.DSMT4">
                  <p:embed/>
                  <p:pic>
                    <p:nvPicPr>
                      <p:cNvPr id="51" name="对象 50">
                        <a:extLst>
                          <a:ext uri="{FF2B5EF4-FFF2-40B4-BE49-F238E27FC236}">
                            <a16:creationId xmlns:a16="http://schemas.microsoft.com/office/drawing/2014/main" id="{27E3EE1E-2A08-456B-8AC1-F8C03E7B342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3152" y="5221843"/>
                        <a:ext cx="8083550" cy="235267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EEFF7BCA-8CBC-5451-A602-A973630CC76B}"/>
              </a:ext>
            </a:extLst>
          </p:cNvPr>
          <p:cNvCxnSpPr>
            <a:cxnSpLocks/>
          </p:cNvCxnSpPr>
          <p:nvPr/>
        </p:nvCxnSpPr>
        <p:spPr>
          <a:xfrm>
            <a:off x="10700589" y="2578316"/>
            <a:ext cx="0" cy="9793088"/>
          </a:xfrm>
          <a:prstGeom prst="line">
            <a:avLst/>
          </a:prstGeom>
          <a:ln w="28575">
            <a:solidFill>
              <a:srgbClr val="0365C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ject 5">
            <a:extLst>
              <a:ext uri="{FF2B5EF4-FFF2-40B4-BE49-F238E27FC236}">
                <a16:creationId xmlns:a16="http://schemas.microsoft.com/office/drawing/2014/main" id="{864CB515-B969-F804-EE53-AC7CB1B1E76F}"/>
              </a:ext>
            </a:extLst>
          </p:cNvPr>
          <p:cNvSpPr txBox="1"/>
          <p:nvPr/>
        </p:nvSpPr>
        <p:spPr>
          <a:xfrm>
            <a:off x="10700589" y="2223570"/>
            <a:ext cx="6336696" cy="51167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864000" indent="-576000">
              <a:spcBef>
                <a:spcPts val="200"/>
              </a:spcBef>
              <a:buFont typeface="Wingdings" panose="05000000000000000000"/>
              <a:buChar char=""/>
              <a:tabLst>
                <a:tab pos="938530" algn="l"/>
                <a:tab pos="939800" algn="l"/>
              </a:tabLst>
            </a:pP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GHE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矩方程的封闭与绝热假设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975E98A-7DB9-75D2-A25D-0184575D1A32}"/>
              </a:ext>
            </a:extLst>
          </p:cNvPr>
          <p:cNvSpPr/>
          <p:nvPr/>
        </p:nvSpPr>
        <p:spPr bwMode="auto">
          <a:xfrm>
            <a:off x="20969592" y="11155217"/>
            <a:ext cx="3021806" cy="216054"/>
          </a:xfrm>
          <a:prstGeom prst="rect">
            <a:avLst/>
          </a:prstGeom>
          <a:solidFill>
            <a:schemeClr val="bg1"/>
          </a:solidFill>
          <a:ln w="7938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137160" tIns="68580" rIns="137160" bIns="68580" numCol="1" rtlCol="0" anchor="t" anchorCtr="0" compatLnSpc="1"/>
          <a:lstStyle/>
          <a:p>
            <a:pPr algn="l" defTabSz="1371600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3600" kern="1200">
              <a:solidFill>
                <a:prstClr val="black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7F318A73-7D6C-610E-AF10-D8C55B0D0EE5}"/>
              </a:ext>
            </a:extLst>
          </p:cNvPr>
          <p:cNvCxnSpPr/>
          <p:nvPr/>
        </p:nvCxnSpPr>
        <p:spPr bwMode="auto">
          <a:xfrm>
            <a:off x="11001135" y="7953048"/>
            <a:ext cx="13352416" cy="0"/>
          </a:xfrm>
          <a:prstGeom prst="line">
            <a:avLst/>
          </a:prstGeom>
          <a:solidFill>
            <a:schemeClr val="accent1"/>
          </a:solidFill>
          <a:ln w="317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2" name="对象 11">
            <a:extLst>
              <a:ext uri="{FF2B5EF4-FFF2-40B4-BE49-F238E27FC236}">
                <a16:creationId xmlns:a16="http://schemas.microsoft.com/office/drawing/2014/main" id="{93D437F9-7B2F-E85A-3EF0-BCC4E2D9B7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5622144"/>
              </p:ext>
            </p:extLst>
          </p:nvPr>
        </p:nvGraphicFramePr>
        <p:xfrm>
          <a:off x="18693659" y="2863288"/>
          <a:ext cx="5292860" cy="17713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387520" imgH="799920" progId="Equation.DSMT4">
                  <p:embed/>
                </p:oleObj>
              </mc:Choice>
              <mc:Fallback>
                <p:oleObj name="Equation" r:id="rId8" imgW="2387520" imgH="799920" progId="Equation.DSMT4">
                  <p:embed/>
                  <p:pic>
                    <p:nvPicPr>
                      <p:cNvPr id="73" name="对象 72">
                        <a:extLst>
                          <a:ext uri="{FF2B5EF4-FFF2-40B4-BE49-F238E27FC236}">
                            <a16:creationId xmlns:a16="http://schemas.microsoft.com/office/drawing/2014/main" id="{63FEB04B-D816-4B8C-BFBA-E4433F4A848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93659" y="2863288"/>
                        <a:ext cx="5292860" cy="17713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5">
            <a:extLst>
              <a:ext uri="{FF2B5EF4-FFF2-40B4-BE49-F238E27FC236}">
                <a16:creationId xmlns:a16="http://schemas.microsoft.com/office/drawing/2014/main" id="{582928E9-2093-028F-B367-0D35C144F2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77721" y="10155512"/>
            <a:ext cx="12999244" cy="2197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 sz="3200">
                <a:solidFill>
                  <a:schemeClr val="tx1"/>
                </a:solidFill>
                <a:latin typeface="Calibri" panose="020F0502020204030204" pitchFamily="34" charset="0"/>
                <a:ea typeface="Malgun Gothic" panose="020B0503020000020004" pitchFamily="34" charset="-127"/>
              </a:defRPr>
            </a:lvl1pPr>
            <a:lvl2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Malgun Gothic" panose="020B0503020000020004" pitchFamily="34" charset="-127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Malgun Gothic" panose="020B0503020000020004" pitchFamily="34" charset="-127"/>
              </a:defRPr>
            </a:lvl3pPr>
            <a:lvl4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Malgun Gothic" panose="020B0503020000020004" pitchFamily="34" charset="-127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Malgun Gothic" panose="020B0503020000020004" pitchFamily="34" charset="-127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algun Gothic" panose="020B0503020000020004" pitchFamily="34" charset="-127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algun Gothic" panose="020B0503020000020004" pitchFamily="34" charset="-127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algun Gothic" panose="020B0503020000020004" pitchFamily="34" charset="-127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algun Gothic" panose="020B0503020000020004" pitchFamily="34" charset="-127"/>
              </a:defRPr>
            </a:lvl9pPr>
          </a:lstStyle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/>
            </a:pPr>
            <a:r>
              <a: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守恒矩和非守恒矩演化的时间尺度存在差异，非守恒矩比守恒矩演化更加迅速，更快地达到稳态；</a:t>
            </a:r>
            <a:endParaRPr lang="en-US" altLang="zh-CN" sz="2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R. S. </a:t>
            </a:r>
            <a:r>
              <a:rPr lang="en-US" altLang="zh-CN" sz="2800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Myong</a:t>
            </a:r>
            <a:r>
              <a: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指出非守恒矩的松弛时间非常短，大概是        秒；</a:t>
            </a:r>
            <a:endParaRPr lang="en-US" altLang="zh-CN" sz="2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/>
            </a:pPr>
            <a:r>
              <a: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在求解非守恒矩的演化方程的过程中，可以将守恒矩当做常量。</a:t>
            </a:r>
          </a:p>
        </p:txBody>
      </p:sp>
      <p:graphicFrame>
        <p:nvGraphicFramePr>
          <p:cNvPr id="14" name="对象 1">
            <a:extLst>
              <a:ext uri="{FF2B5EF4-FFF2-40B4-BE49-F238E27FC236}">
                <a16:creationId xmlns:a16="http://schemas.microsoft.com/office/drawing/2014/main" id="{B16668E2-EBBF-1098-EFC5-DD21601210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3840080"/>
              </p:ext>
            </p:extLst>
          </p:nvPr>
        </p:nvGraphicFramePr>
        <p:xfrm>
          <a:off x="20029169" y="11300059"/>
          <a:ext cx="754856" cy="4643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30200" imgH="203200" progId="Equation.DSMT4">
                  <p:embed/>
                </p:oleObj>
              </mc:Choice>
              <mc:Fallback>
                <p:oleObj name="Equation" r:id="rId10" imgW="330200" imgH="203200" progId="Equation.DSMT4">
                  <p:embed/>
                  <p:pic>
                    <p:nvPicPr>
                      <p:cNvPr id="90" name="对象 1">
                        <a:extLst>
                          <a:ext uri="{FF2B5EF4-FFF2-40B4-BE49-F238E27FC236}">
                            <a16:creationId xmlns:a16="http://schemas.microsoft.com/office/drawing/2014/main" id="{4DD65C18-8E94-4AD2-8350-3FC1B2E9A05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29169" y="11300059"/>
                        <a:ext cx="754856" cy="4643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矩形 14">
            <a:extLst>
              <a:ext uri="{FF2B5EF4-FFF2-40B4-BE49-F238E27FC236}">
                <a16:creationId xmlns:a16="http://schemas.microsoft.com/office/drawing/2014/main" id="{AAC312D8-20C2-74C1-A3C7-76D18DF6AEA0}"/>
              </a:ext>
            </a:extLst>
          </p:cNvPr>
          <p:cNvSpPr/>
          <p:nvPr/>
        </p:nvSpPr>
        <p:spPr>
          <a:xfrm>
            <a:off x="11522198" y="4786828"/>
            <a:ext cx="1788794" cy="3510172"/>
          </a:xfrm>
          <a:prstGeom prst="rect">
            <a:avLst/>
          </a:prstGeom>
          <a:noFill/>
          <a:ln w="38100">
            <a:solidFill>
              <a:srgbClr val="338D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700">
              <a:solidFill>
                <a:prstClr val="white"/>
              </a:solidFill>
            </a:endParaRPr>
          </a:p>
        </p:txBody>
      </p:sp>
      <p:sp>
        <p:nvSpPr>
          <p:cNvPr id="16" name="TextBox 2">
            <a:extLst>
              <a:ext uri="{FF2B5EF4-FFF2-40B4-BE49-F238E27FC236}">
                <a16:creationId xmlns:a16="http://schemas.microsoft.com/office/drawing/2014/main" id="{4ED28653-BE2F-2A92-E46F-20B041EB9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57183" y="8637572"/>
            <a:ext cx="458115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Adiabatic  approximation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绝热假设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87E6E27-BF10-46BF-8D34-038A97EC8836}"/>
              </a:ext>
            </a:extLst>
          </p:cNvPr>
          <p:cNvSpPr/>
          <p:nvPr/>
        </p:nvSpPr>
        <p:spPr>
          <a:xfrm>
            <a:off x="13495605" y="4866522"/>
            <a:ext cx="1094404" cy="323649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700">
              <a:solidFill>
                <a:prstClr val="white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9100A18-DF1A-E3B6-AAF7-4B7775062737}"/>
              </a:ext>
            </a:extLst>
          </p:cNvPr>
          <p:cNvSpPr/>
          <p:nvPr/>
        </p:nvSpPr>
        <p:spPr>
          <a:xfrm>
            <a:off x="14587834" y="7299789"/>
            <a:ext cx="1622282" cy="8032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700">
              <a:solidFill>
                <a:prstClr val="white"/>
              </a:solidFill>
            </a:endParaRPr>
          </a:p>
        </p:txBody>
      </p:sp>
      <p:sp>
        <p:nvSpPr>
          <p:cNvPr id="19" name="圆角矩形 38">
            <a:extLst>
              <a:ext uri="{FF2B5EF4-FFF2-40B4-BE49-F238E27FC236}">
                <a16:creationId xmlns:a16="http://schemas.microsoft.com/office/drawing/2014/main" id="{9443D51D-AA1D-38A1-5F7D-6C9638E8A8CB}"/>
              </a:ext>
            </a:extLst>
          </p:cNvPr>
          <p:cNvSpPr/>
          <p:nvPr/>
        </p:nvSpPr>
        <p:spPr>
          <a:xfrm>
            <a:off x="10945281" y="3746995"/>
            <a:ext cx="3073400" cy="60874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EU</a:t>
            </a:r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高阶矩封闭</a:t>
            </a:r>
          </a:p>
        </p:txBody>
      </p:sp>
      <p:graphicFrame>
        <p:nvGraphicFramePr>
          <p:cNvPr id="20" name="对象 19">
            <a:extLst>
              <a:ext uri="{FF2B5EF4-FFF2-40B4-BE49-F238E27FC236}">
                <a16:creationId xmlns:a16="http://schemas.microsoft.com/office/drawing/2014/main" id="{F401C2F2-4030-4DBC-D6FE-60194A5E41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6457968"/>
              </p:ext>
            </p:extLst>
          </p:nvPr>
        </p:nvGraphicFramePr>
        <p:xfrm>
          <a:off x="13868938" y="3657423"/>
          <a:ext cx="4054474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625400" imgH="228600" progId="Equation.DSMT4">
                  <p:embed/>
                </p:oleObj>
              </mc:Choice>
              <mc:Fallback>
                <p:oleObj name="Equation" r:id="rId12" imgW="1625400" imgH="228600" progId="Equation.DSMT4">
                  <p:embed/>
                  <p:pic>
                    <p:nvPicPr>
                      <p:cNvPr id="99" name="对象 98">
                        <a:extLst>
                          <a:ext uri="{FF2B5EF4-FFF2-40B4-BE49-F238E27FC236}">
                            <a16:creationId xmlns:a16="http://schemas.microsoft.com/office/drawing/2014/main" id="{6E6E8172-0BA9-4B2E-B149-5758A98B6F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3868938" y="3657423"/>
                        <a:ext cx="4054474" cy="704850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4AE40215-22DE-28B8-D838-5441C4BF9C8F}"/>
              </a:ext>
            </a:extLst>
          </p:cNvPr>
          <p:cNvCxnSpPr>
            <a:cxnSpLocks/>
          </p:cNvCxnSpPr>
          <p:nvPr/>
        </p:nvCxnSpPr>
        <p:spPr>
          <a:xfrm>
            <a:off x="18390400" y="7416446"/>
            <a:ext cx="1038202" cy="549456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922DB4B5-F621-4D4F-AAC2-495538F5EB2A}"/>
              </a:ext>
            </a:extLst>
          </p:cNvPr>
          <p:cNvCxnSpPr>
            <a:cxnSpLocks/>
          </p:cNvCxnSpPr>
          <p:nvPr/>
        </p:nvCxnSpPr>
        <p:spPr>
          <a:xfrm>
            <a:off x="16749262" y="8290843"/>
            <a:ext cx="3065718" cy="91191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圆角矩形 38">
            <a:extLst>
              <a:ext uri="{FF2B5EF4-FFF2-40B4-BE49-F238E27FC236}">
                <a16:creationId xmlns:a16="http://schemas.microsoft.com/office/drawing/2014/main" id="{D939538C-B585-8ADC-E43B-6150B47A9D5C}"/>
              </a:ext>
            </a:extLst>
          </p:cNvPr>
          <p:cNvSpPr/>
          <p:nvPr/>
        </p:nvSpPr>
        <p:spPr>
          <a:xfrm>
            <a:off x="17666454" y="9279489"/>
            <a:ext cx="3303138" cy="60874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8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Myong</a:t>
            </a:r>
            <a:r>
              <a:rPr lang="zh-CN" altLang="en-US" sz="28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简化近似</a:t>
            </a:r>
            <a:endParaRPr lang="en-US" altLang="zh-CN" sz="28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aphicFrame>
        <p:nvGraphicFramePr>
          <p:cNvPr id="24" name="对象 23">
            <a:extLst>
              <a:ext uri="{FF2B5EF4-FFF2-40B4-BE49-F238E27FC236}">
                <a16:creationId xmlns:a16="http://schemas.microsoft.com/office/drawing/2014/main" id="{D2534325-9F88-886F-F2B6-BB8920F87C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1452208"/>
              </p:ext>
            </p:extLst>
          </p:nvPr>
        </p:nvGraphicFramePr>
        <p:xfrm>
          <a:off x="226115" y="8478630"/>
          <a:ext cx="5791200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895480" imgH="1295280" progId="Equation.DSMT4">
                  <p:embed/>
                </p:oleObj>
              </mc:Choice>
              <mc:Fallback>
                <p:oleObj name="Equation" r:id="rId14" imgW="2895480" imgH="1295280" progId="Equation.DSMT4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1C6C9192-D773-0A99-3247-E0815FC23DA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26115" y="8478630"/>
                        <a:ext cx="5791200" cy="2590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>
            <a:extLst>
              <a:ext uri="{FF2B5EF4-FFF2-40B4-BE49-F238E27FC236}">
                <a16:creationId xmlns:a16="http://schemas.microsoft.com/office/drawing/2014/main" id="{603FDEF6-C3BF-F60C-B76D-B181D2F8149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5684457"/>
              </p:ext>
            </p:extLst>
          </p:nvPr>
        </p:nvGraphicFramePr>
        <p:xfrm>
          <a:off x="6175197" y="8886168"/>
          <a:ext cx="4368800" cy="162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2184120" imgH="812520" progId="Equation.DSMT4">
                  <p:embed/>
                </p:oleObj>
              </mc:Choice>
              <mc:Fallback>
                <p:oleObj name="Equation" r:id="rId16" imgW="2184120" imgH="812520" progId="Equation.DSMT4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1DC4E731-A140-C386-80DA-49F318BCC91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175197" y="8886168"/>
                        <a:ext cx="4368800" cy="162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object 5">
            <a:extLst>
              <a:ext uri="{FF2B5EF4-FFF2-40B4-BE49-F238E27FC236}">
                <a16:creationId xmlns:a16="http://schemas.microsoft.com/office/drawing/2014/main" id="{728F1DF4-35D4-4FA0-9758-9A1080AD355C}"/>
              </a:ext>
            </a:extLst>
          </p:cNvPr>
          <p:cNvSpPr txBox="1"/>
          <p:nvPr/>
        </p:nvSpPr>
        <p:spPr>
          <a:xfrm>
            <a:off x="22535091" y="13003947"/>
            <a:ext cx="1336421" cy="51167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88000" algn="r">
              <a:spcBef>
                <a:spcPts val="200"/>
              </a:spcBef>
              <a:tabLst>
                <a:tab pos="938530" algn="l"/>
                <a:tab pos="939800" algn="l"/>
              </a:tabLst>
            </a:pP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8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874405834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F938D-C96A-3E27-5DA7-CE7626997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>
            <a:extLst>
              <a:ext uri="{FF2B5EF4-FFF2-40B4-BE49-F238E27FC236}">
                <a16:creationId xmlns:a16="http://schemas.microsoft.com/office/drawing/2014/main" id="{AE107BEC-2967-FCF0-54BF-960C64DD3D3B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851201" y="514201"/>
            <a:ext cx="23158679" cy="1116965"/>
          </a:xfrm>
          <a:prstGeom prst="rect">
            <a:avLst/>
          </a:prstGeom>
        </p:spPr>
        <p:txBody>
          <a:bodyPr/>
          <a:lstStyle/>
          <a:p>
            <a:pPr algn="l">
              <a:defRPr sz="80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sz="6600" dirty="0">
                <a:solidFill>
                  <a:schemeClr val="accent1"/>
                </a:solidFill>
              </a:rPr>
              <a:t>第</a:t>
            </a:r>
            <a:r>
              <a:rPr lang="zh-CN" altLang="en-US" sz="6600" dirty="0">
                <a:solidFill>
                  <a:schemeClr val="accent1"/>
                </a:solidFill>
              </a:rPr>
              <a:t>二</a:t>
            </a:r>
            <a:r>
              <a:rPr sz="6600" dirty="0" err="1">
                <a:solidFill>
                  <a:schemeClr val="accent1"/>
                </a:solidFill>
              </a:rPr>
              <a:t>部分</a:t>
            </a:r>
            <a:r>
              <a:rPr lang="en-US" sz="6600" dirty="0">
                <a:solidFill>
                  <a:schemeClr val="accent1"/>
                </a:solidFill>
              </a:rPr>
              <a:t>  </a:t>
            </a:r>
            <a:r>
              <a:rPr lang="zh-CN" altLang="en-US" sz="6600" dirty="0">
                <a:solidFill>
                  <a:schemeClr val="accent1"/>
                </a:solidFill>
              </a:rPr>
              <a:t>研究方法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94A0346-13E8-98E5-0562-0B8038EDDA9C}"/>
              </a:ext>
            </a:extLst>
          </p:cNvPr>
          <p:cNvSpPr/>
          <p:nvPr/>
        </p:nvSpPr>
        <p:spPr>
          <a:xfrm>
            <a:off x="152923" y="11967438"/>
            <a:ext cx="83023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60000" algn="just">
              <a:buFont typeface="+mj-lt"/>
              <a:buAutoNum type="arabicPeriod"/>
            </a:pP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Yuan, Z, et al. </a:t>
            </a:r>
            <a:r>
              <a:rPr lang="en-US" altLang="zh-CN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Aerospace Science and Technology</a:t>
            </a: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, 2021.</a:t>
            </a:r>
          </a:p>
          <a:p>
            <a:pPr indent="-360000" algn="just">
              <a:buFont typeface="+mj-lt"/>
              <a:buAutoNum type="arabicPeriod"/>
            </a:pP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Zeng S, et al. </a:t>
            </a:r>
            <a:r>
              <a:rPr lang="en-US" altLang="zh-CN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Chinese Journal of Aeronautics</a:t>
            </a: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, 2023. </a:t>
            </a:r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id="{87D8C934-8D84-F457-EE5D-B4917FBEB4B1}"/>
              </a:ext>
            </a:extLst>
          </p:cNvPr>
          <p:cNvSpPr txBox="1"/>
          <p:nvPr/>
        </p:nvSpPr>
        <p:spPr>
          <a:xfrm>
            <a:off x="264617" y="2024787"/>
            <a:ext cx="6785684" cy="51167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864000" indent="-576000">
              <a:spcBef>
                <a:spcPts val="200"/>
              </a:spcBef>
              <a:buFont typeface="Wingdings" panose="05000000000000000000"/>
              <a:buChar char=""/>
              <a:tabLst>
                <a:tab pos="938530" algn="l"/>
                <a:tab pos="939800" algn="l"/>
              </a:tabLst>
            </a:pP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双原子气体本构模型及无量纲化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42A4A727-6A9A-B52B-712E-4A5ACB77CD94}"/>
              </a:ext>
            </a:extLst>
          </p:cNvPr>
          <p:cNvCxnSpPr/>
          <p:nvPr/>
        </p:nvCxnSpPr>
        <p:spPr bwMode="auto">
          <a:xfrm>
            <a:off x="-566045" y="7276077"/>
            <a:ext cx="13352416" cy="0"/>
          </a:xfrm>
          <a:prstGeom prst="line">
            <a:avLst/>
          </a:prstGeom>
          <a:solidFill>
            <a:schemeClr val="accent1"/>
          </a:solidFill>
          <a:ln w="317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0961CAE2-B210-E09A-300C-9997A4B9E804}"/>
              </a:ext>
            </a:extLst>
          </p:cNvPr>
          <p:cNvCxnSpPr>
            <a:cxnSpLocks/>
          </p:cNvCxnSpPr>
          <p:nvPr/>
        </p:nvCxnSpPr>
        <p:spPr>
          <a:xfrm>
            <a:off x="8346447" y="2846505"/>
            <a:ext cx="0" cy="2943156"/>
          </a:xfrm>
          <a:prstGeom prst="line">
            <a:avLst/>
          </a:prstGeom>
          <a:ln w="28575">
            <a:solidFill>
              <a:srgbClr val="0365C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CFCEC736-C168-CF72-6657-D005B3B1A3E2}"/>
              </a:ext>
            </a:extLst>
          </p:cNvPr>
          <p:cNvCxnSpPr/>
          <p:nvPr/>
        </p:nvCxnSpPr>
        <p:spPr bwMode="auto">
          <a:xfrm>
            <a:off x="10987215" y="7692075"/>
            <a:ext cx="13352416" cy="0"/>
          </a:xfrm>
          <a:prstGeom prst="line">
            <a:avLst/>
          </a:prstGeom>
          <a:solidFill>
            <a:schemeClr val="accent1"/>
          </a:solidFill>
          <a:ln w="317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7FB6BBD6-8582-1F8D-69B5-C92114F00959}"/>
              </a:ext>
            </a:extLst>
          </p:cNvPr>
          <p:cNvCxnSpPr/>
          <p:nvPr/>
        </p:nvCxnSpPr>
        <p:spPr bwMode="auto">
          <a:xfrm>
            <a:off x="-131791" y="7238569"/>
            <a:ext cx="13352416" cy="0"/>
          </a:xfrm>
          <a:prstGeom prst="line">
            <a:avLst/>
          </a:prstGeom>
          <a:solidFill>
            <a:schemeClr val="accent1"/>
          </a:solidFill>
          <a:ln w="317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8">
            <a:extLst>
              <a:ext uri="{FF2B5EF4-FFF2-40B4-BE49-F238E27FC236}">
                <a16:creationId xmlns:a16="http://schemas.microsoft.com/office/drawing/2014/main" id="{E6B6FEF9-BFB8-27FF-3061-7226B054D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128" y="2732694"/>
            <a:ext cx="3425162" cy="630926"/>
          </a:xfrm>
          <a:prstGeom prst="rect">
            <a:avLst/>
          </a:prstGeom>
          <a:noFill/>
          <a:ln w="19050">
            <a:solidFill>
              <a:srgbClr val="0365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37144" tIns="68572" rIns="137144" bIns="6857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NS</a:t>
            </a:r>
            <a:r>
              <a:rPr lang="zh-CN" altLang="en-US" sz="3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线性本构模型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87BD6F-2D00-CA11-F6DA-F5A7E84AB8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6527" y="2624406"/>
            <a:ext cx="2278148" cy="630926"/>
          </a:xfrm>
          <a:prstGeom prst="rect">
            <a:avLst/>
          </a:prstGeom>
          <a:noFill/>
          <a:ln w="19050">
            <a:solidFill>
              <a:srgbClr val="0365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37144" tIns="68572" rIns="137144" bIns="6857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NCCR</a:t>
            </a:r>
            <a:r>
              <a:rPr lang="zh-CN" altLang="en-US" sz="3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模型</a:t>
            </a:r>
          </a:p>
        </p:txBody>
      </p:sp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D81F6BEA-A0A3-CEDD-6476-91EC6FC77A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8740522"/>
              </p:ext>
            </p:extLst>
          </p:nvPr>
        </p:nvGraphicFramePr>
        <p:xfrm>
          <a:off x="14797106" y="2837897"/>
          <a:ext cx="7394574" cy="298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238200" imgH="1307880" progId="Equation.DSMT4">
                  <p:embed/>
                </p:oleObj>
              </mc:Choice>
              <mc:Fallback>
                <p:oleObj name="Equation" r:id="rId2" imgW="3238200" imgH="1307880" progId="Equation.DSMT4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BB9562BD-6099-4496-3CC2-298C4D2FEB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4797106" y="2837897"/>
                        <a:ext cx="7394574" cy="298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C5651E4A-B2D9-41C7-8880-FB38CEA0B302}"/>
              </a:ext>
            </a:extLst>
          </p:cNvPr>
          <p:cNvCxnSpPr>
            <a:cxnSpLocks/>
          </p:cNvCxnSpPr>
          <p:nvPr/>
        </p:nvCxnSpPr>
        <p:spPr>
          <a:xfrm>
            <a:off x="325872" y="6010291"/>
            <a:ext cx="23684006" cy="16948"/>
          </a:xfrm>
          <a:prstGeom prst="line">
            <a:avLst/>
          </a:prstGeom>
          <a:ln w="28575">
            <a:solidFill>
              <a:srgbClr val="0365C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对象 11">
            <a:extLst>
              <a:ext uri="{FF2B5EF4-FFF2-40B4-BE49-F238E27FC236}">
                <a16:creationId xmlns:a16="http://schemas.microsoft.com/office/drawing/2014/main" id="{27365CD6-DC98-FB1C-D6BD-7C3D145DC6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4299622"/>
              </p:ext>
            </p:extLst>
          </p:nvPr>
        </p:nvGraphicFramePr>
        <p:xfrm>
          <a:off x="4860786" y="6251915"/>
          <a:ext cx="18011214" cy="23058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935196" imgH="1016473" progId="Equation.DSMT4">
                  <p:embed/>
                </p:oleObj>
              </mc:Choice>
              <mc:Fallback>
                <p:oleObj name="Equation" r:id="rId4" imgW="7935196" imgH="1016473" progId="Equation.DSMT4">
                  <p:embed/>
                  <p:pic>
                    <p:nvPicPr>
                      <p:cNvPr id="14" name="对象 13">
                        <a:extLst>
                          <a:ext uri="{FF2B5EF4-FFF2-40B4-BE49-F238E27FC236}">
                            <a16:creationId xmlns:a16="http://schemas.microsoft.com/office/drawing/2014/main" id="{07365707-655F-963A-3893-E5C817E513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60786" y="6251915"/>
                        <a:ext cx="18011214" cy="23058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EEE019D9-7312-9F64-DC5E-913391284476}"/>
              </a:ext>
            </a:extLst>
          </p:cNvPr>
          <p:cNvCxnSpPr>
            <a:cxnSpLocks/>
          </p:cNvCxnSpPr>
          <p:nvPr/>
        </p:nvCxnSpPr>
        <p:spPr>
          <a:xfrm>
            <a:off x="325874" y="8748861"/>
            <a:ext cx="23684006" cy="16948"/>
          </a:xfrm>
          <a:prstGeom prst="line">
            <a:avLst/>
          </a:prstGeom>
          <a:ln w="28575">
            <a:solidFill>
              <a:srgbClr val="0365C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F7284E58-BB97-6EA3-0633-B0E085F8A0AB}"/>
              </a:ext>
            </a:extLst>
          </p:cNvPr>
          <p:cNvSpPr txBox="1"/>
          <p:nvPr/>
        </p:nvSpPr>
        <p:spPr>
          <a:xfrm>
            <a:off x="657182" y="6953009"/>
            <a:ext cx="3168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无量纲化参数</a:t>
            </a:r>
          </a:p>
        </p:txBody>
      </p:sp>
      <p:graphicFrame>
        <p:nvGraphicFramePr>
          <p:cNvPr id="15" name="对象 14">
            <a:extLst>
              <a:ext uri="{FF2B5EF4-FFF2-40B4-BE49-F238E27FC236}">
                <a16:creationId xmlns:a16="http://schemas.microsoft.com/office/drawing/2014/main" id="{CD8C4D22-0FEF-E0DC-94C0-4289D9CC20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2456711"/>
              </p:ext>
            </p:extLst>
          </p:nvPr>
        </p:nvGraphicFramePr>
        <p:xfrm>
          <a:off x="2684170" y="3666165"/>
          <a:ext cx="2594342" cy="18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79280" imgH="749160" progId="Equation.DSMT4">
                  <p:embed/>
                </p:oleObj>
              </mc:Choice>
              <mc:Fallback>
                <p:oleObj name="Equation" r:id="rId6" imgW="1079280" imgH="749160" progId="Equation.DSMT4">
                  <p:embed/>
                  <p:pic>
                    <p:nvPicPr>
                      <p:cNvPr id="17" name="对象 16">
                        <a:extLst>
                          <a:ext uri="{FF2B5EF4-FFF2-40B4-BE49-F238E27FC236}">
                            <a16:creationId xmlns:a16="http://schemas.microsoft.com/office/drawing/2014/main" id="{24F7B566-3DDE-97CE-EC43-AF0D4304E9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684170" y="3666165"/>
                        <a:ext cx="2594342" cy="18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8">
            <a:extLst>
              <a:ext uri="{FF2B5EF4-FFF2-40B4-BE49-F238E27FC236}">
                <a16:creationId xmlns:a16="http://schemas.microsoft.com/office/drawing/2014/main" id="{35359122-74E7-0DC6-9683-BC5B86CBCB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6527" y="8956002"/>
            <a:ext cx="4673896" cy="630926"/>
          </a:xfrm>
          <a:prstGeom prst="rect">
            <a:avLst/>
          </a:prstGeom>
          <a:noFill/>
          <a:ln w="19050">
            <a:solidFill>
              <a:srgbClr val="0365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37144" tIns="68572" rIns="137144" bIns="6857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无量纲化后的</a:t>
            </a:r>
            <a:r>
              <a:rPr lang="en-US" altLang="zh-CN" sz="3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NCCR</a:t>
            </a:r>
            <a:r>
              <a:rPr lang="zh-CN" altLang="en-US" sz="3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模型</a:t>
            </a:r>
          </a:p>
        </p:txBody>
      </p:sp>
      <p:sp>
        <p:nvSpPr>
          <p:cNvPr id="17" name="TextBox 8">
            <a:extLst>
              <a:ext uri="{FF2B5EF4-FFF2-40B4-BE49-F238E27FC236}">
                <a16:creationId xmlns:a16="http://schemas.microsoft.com/office/drawing/2014/main" id="{1BD0960F-18AB-34DF-280F-11CD70AF48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970" y="8945090"/>
            <a:ext cx="5889046" cy="630926"/>
          </a:xfrm>
          <a:prstGeom prst="rect">
            <a:avLst/>
          </a:prstGeom>
          <a:noFill/>
          <a:ln w="19050">
            <a:solidFill>
              <a:srgbClr val="0365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37144" tIns="68572" rIns="137144" bIns="6857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无量纲化后的</a:t>
            </a:r>
            <a:r>
              <a:rPr lang="en-US" altLang="zh-CN" sz="3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NS</a:t>
            </a:r>
            <a:r>
              <a:rPr lang="zh-CN" altLang="en-US" sz="3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线性本构</a:t>
            </a:r>
            <a:r>
              <a:rPr lang="zh-CN" altLang="en-US" sz="3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模型</a:t>
            </a:r>
          </a:p>
        </p:txBody>
      </p:sp>
      <p:graphicFrame>
        <p:nvGraphicFramePr>
          <p:cNvPr id="18" name="对象 17">
            <a:extLst>
              <a:ext uri="{FF2B5EF4-FFF2-40B4-BE49-F238E27FC236}">
                <a16:creationId xmlns:a16="http://schemas.microsoft.com/office/drawing/2014/main" id="{A5D49BB4-0CD2-345D-FC92-84C38CAFCA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3509539"/>
              </p:ext>
            </p:extLst>
          </p:nvPr>
        </p:nvGraphicFramePr>
        <p:xfrm>
          <a:off x="2552793" y="9871725"/>
          <a:ext cx="2776272" cy="18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55600" imgH="749160" progId="Equation.DSMT4">
                  <p:embed/>
                </p:oleObj>
              </mc:Choice>
              <mc:Fallback>
                <p:oleObj name="Equation" r:id="rId8" imgW="1155600" imgH="749160" progId="Equation.DSMT4">
                  <p:embed/>
                  <p:pic>
                    <p:nvPicPr>
                      <p:cNvPr id="20" name="对象 19">
                        <a:extLst>
                          <a:ext uri="{FF2B5EF4-FFF2-40B4-BE49-F238E27FC236}">
                            <a16:creationId xmlns:a16="http://schemas.microsoft.com/office/drawing/2014/main" id="{4742E024-2AF7-D3A9-8F8F-4D55C33BED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552793" y="9871725"/>
                        <a:ext cx="2776272" cy="18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CB173FDA-2664-F4D5-93A2-CB2620D64135}"/>
              </a:ext>
            </a:extLst>
          </p:cNvPr>
          <p:cNvCxnSpPr>
            <a:cxnSpLocks/>
          </p:cNvCxnSpPr>
          <p:nvPr/>
        </p:nvCxnSpPr>
        <p:spPr>
          <a:xfrm>
            <a:off x="8346447" y="8937375"/>
            <a:ext cx="0" cy="3375400"/>
          </a:xfrm>
          <a:prstGeom prst="line">
            <a:avLst/>
          </a:prstGeom>
          <a:ln w="28575">
            <a:solidFill>
              <a:srgbClr val="0365C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对象 19">
            <a:extLst>
              <a:ext uri="{FF2B5EF4-FFF2-40B4-BE49-F238E27FC236}">
                <a16:creationId xmlns:a16="http://schemas.microsoft.com/office/drawing/2014/main" id="{0C9ABBAD-A3EC-DD34-9D3B-DB10FFF185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8708523"/>
              </p:ext>
            </p:extLst>
          </p:nvPr>
        </p:nvGraphicFramePr>
        <p:xfrm>
          <a:off x="15165405" y="9632397"/>
          <a:ext cx="7391400" cy="266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695400" imgH="1333440" progId="Equation.DSMT4">
                  <p:embed/>
                </p:oleObj>
              </mc:Choice>
              <mc:Fallback>
                <p:oleObj name="Equation" r:id="rId10" imgW="3695400" imgH="1333440" progId="Equation.DSMT4">
                  <p:embed/>
                  <p:pic>
                    <p:nvPicPr>
                      <p:cNvPr id="24" name="对象 23">
                        <a:extLst>
                          <a:ext uri="{FF2B5EF4-FFF2-40B4-BE49-F238E27FC236}">
                            <a16:creationId xmlns:a16="http://schemas.microsoft.com/office/drawing/2014/main" id="{54626449-D955-9D70-B85C-4D2E0A1B3A5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65405" y="9632397"/>
                        <a:ext cx="7391400" cy="2667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7">
            <a:extLst>
              <a:ext uri="{FF2B5EF4-FFF2-40B4-BE49-F238E27FC236}">
                <a16:creationId xmlns:a16="http://schemas.microsoft.com/office/drawing/2014/main" id="{14F5A1C4-61B3-4A62-2990-AFBB84505A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99148" y="12139548"/>
            <a:ext cx="631967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82880" tIns="91440" rIns="182880" bIns="9144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946400" algn="ctr"/>
                <a:tab pos="59055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946400" algn="ctr"/>
                <a:tab pos="59055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946400" algn="ctr"/>
                <a:tab pos="59055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46400" algn="ctr"/>
                <a:tab pos="59055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946400" algn="ctr"/>
                <a:tab pos="59055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2946400" algn="ctr"/>
                <a:tab pos="59055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2946400" algn="ctr"/>
                <a:tab pos="59055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2946400" algn="ctr"/>
                <a:tab pos="59055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46400" algn="ctr"/>
                <a:tab pos="59055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defTabSz="1828800">
              <a:tabLst>
                <a:tab pos="5892800" algn="ctr"/>
                <a:tab pos="11811000" algn="r"/>
              </a:tabLst>
            </a:pPr>
            <a:r>
              <a:rPr lang="en-US" altLang="zh-CN" sz="240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 	</a:t>
            </a:r>
            <a:endParaRPr lang="en-US" altLang="zh-CN" sz="3600"/>
          </a:p>
        </p:txBody>
      </p:sp>
      <p:graphicFrame>
        <p:nvGraphicFramePr>
          <p:cNvPr id="22" name="对象 21">
            <a:extLst>
              <a:ext uri="{FF2B5EF4-FFF2-40B4-BE49-F238E27FC236}">
                <a16:creationId xmlns:a16="http://schemas.microsoft.com/office/drawing/2014/main" id="{0C7D76DA-C541-915B-C3DF-12208724C0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7964617"/>
              </p:ext>
            </p:extLst>
          </p:nvPr>
        </p:nvGraphicFramePr>
        <p:xfrm>
          <a:off x="9149583" y="9629029"/>
          <a:ext cx="4445000" cy="269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222280" imgH="1346040" progId="Equation.DSMT4">
                  <p:embed/>
                </p:oleObj>
              </mc:Choice>
              <mc:Fallback>
                <p:oleObj name="Equation" r:id="rId12" imgW="2222280" imgH="1346040" progId="Equation.DSMT4">
                  <p:embed/>
                  <p:pic>
                    <p:nvPicPr>
                      <p:cNvPr id="31" name="对象 30">
                        <a:extLst>
                          <a:ext uri="{FF2B5EF4-FFF2-40B4-BE49-F238E27FC236}">
                            <a16:creationId xmlns:a16="http://schemas.microsoft.com/office/drawing/2014/main" id="{03F180FB-A02F-6C16-1948-705C1DABC45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149583" y="9629029"/>
                        <a:ext cx="4445000" cy="2692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>
            <a:extLst>
              <a:ext uri="{FF2B5EF4-FFF2-40B4-BE49-F238E27FC236}">
                <a16:creationId xmlns:a16="http://schemas.microsoft.com/office/drawing/2014/main" id="{8AE32C41-03E6-3910-DA9F-DB4EAE5150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6684352"/>
              </p:ext>
            </p:extLst>
          </p:nvPr>
        </p:nvGraphicFramePr>
        <p:xfrm>
          <a:off x="9218629" y="3568147"/>
          <a:ext cx="4775200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387520" imgH="799920" progId="Equation.DSMT4">
                  <p:embed/>
                </p:oleObj>
              </mc:Choice>
              <mc:Fallback>
                <p:oleObj name="Equation" r:id="rId14" imgW="2387520" imgH="799920" progId="Equation.DSMT4">
                  <p:embed/>
                  <p:pic>
                    <p:nvPicPr>
                      <p:cNvPr id="32" name="对象 31">
                        <a:extLst>
                          <a:ext uri="{FF2B5EF4-FFF2-40B4-BE49-F238E27FC236}">
                            <a16:creationId xmlns:a16="http://schemas.microsoft.com/office/drawing/2014/main" id="{D1ADE08E-4916-E910-3CE8-3588828623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9218629" y="3568147"/>
                        <a:ext cx="4775200" cy="160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文本框 23">
            <a:extLst>
              <a:ext uri="{FF2B5EF4-FFF2-40B4-BE49-F238E27FC236}">
                <a16:creationId xmlns:a16="http://schemas.microsoft.com/office/drawing/2014/main" id="{AF6A1337-D253-24AC-35DF-53CB3FC41D75}"/>
              </a:ext>
            </a:extLst>
          </p:cNvPr>
          <p:cNvSpPr txBox="1"/>
          <p:nvPr/>
        </p:nvSpPr>
        <p:spPr>
          <a:xfrm>
            <a:off x="13866393" y="8953588"/>
            <a:ext cx="43588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/>
              <a:t>（省略无量纲上标“</a:t>
            </a:r>
            <a:r>
              <a:rPr lang="en-US" altLang="zh-CN" sz="3200" dirty="0"/>
              <a:t>*</a:t>
            </a:r>
            <a:r>
              <a:rPr lang="zh-CN" altLang="en-US" sz="3200" dirty="0"/>
              <a:t>”）</a:t>
            </a:r>
          </a:p>
        </p:txBody>
      </p:sp>
      <p:sp>
        <p:nvSpPr>
          <p:cNvPr id="26" name="object 5">
            <a:extLst>
              <a:ext uri="{FF2B5EF4-FFF2-40B4-BE49-F238E27FC236}">
                <a16:creationId xmlns:a16="http://schemas.microsoft.com/office/drawing/2014/main" id="{E784949C-09CE-4913-B7E7-BDCC23559357}"/>
              </a:ext>
            </a:extLst>
          </p:cNvPr>
          <p:cNvSpPr txBox="1"/>
          <p:nvPr/>
        </p:nvSpPr>
        <p:spPr>
          <a:xfrm>
            <a:off x="22535091" y="13003947"/>
            <a:ext cx="1336421" cy="51167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88000" algn="r">
              <a:spcBef>
                <a:spcPts val="200"/>
              </a:spcBef>
              <a:tabLst>
                <a:tab pos="938530" algn="l"/>
                <a:tab pos="939800" algn="l"/>
              </a:tabLst>
            </a:pP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9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105262277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6119C-B08D-CB38-F5C6-CF1742593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>
            <a:extLst>
              <a:ext uri="{FF2B5EF4-FFF2-40B4-BE49-F238E27FC236}">
                <a16:creationId xmlns:a16="http://schemas.microsoft.com/office/drawing/2014/main" id="{82708FCD-CB1B-D42E-34AB-226832C3A3D4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851201" y="514201"/>
            <a:ext cx="23158679" cy="1116965"/>
          </a:xfrm>
          <a:prstGeom prst="rect">
            <a:avLst/>
          </a:prstGeom>
        </p:spPr>
        <p:txBody>
          <a:bodyPr/>
          <a:lstStyle/>
          <a:p>
            <a:pPr algn="l">
              <a:defRPr sz="80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sz="6600" dirty="0">
                <a:solidFill>
                  <a:schemeClr val="accent1"/>
                </a:solidFill>
              </a:rPr>
              <a:t>第</a:t>
            </a:r>
            <a:r>
              <a:rPr lang="zh-CN" altLang="en-US" sz="6600" dirty="0">
                <a:solidFill>
                  <a:schemeClr val="accent1"/>
                </a:solidFill>
              </a:rPr>
              <a:t>二</a:t>
            </a:r>
            <a:r>
              <a:rPr sz="6600" dirty="0" err="1">
                <a:solidFill>
                  <a:schemeClr val="accent1"/>
                </a:solidFill>
              </a:rPr>
              <a:t>部分</a:t>
            </a:r>
            <a:r>
              <a:rPr lang="en-US" sz="6600" dirty="0">
                <a:solidFill>
                  <a:schemeClr val="accent1"/>
                </a:solidFill>
              </a:rPr>
              <a:t>  </a:t>
            </a:r>
            <a:r>
              <a:rPr lang="zh-CN" altLang="en-US" sz="6600" dirty="0">
                <a:solidFill>
                  <a:schemeClr val="accent1"/>
                </a:solidFill>
              </a:rPr>
              <a:t>研究方法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6266554-D667-456D-9372-F1BCF52ADE5E}"/>
              </a:ext>
            </a:extLst>
          </p:cNvPr>
          <p:cNvSpPr/>
          <p:nvPr/>
        </p:nvSpPr>
        <p:spPr>
          <a:xfrm>
            <a:off x="15564117" y="6795616"/>
            <a:ext cx="8430130" cy="5169888"/>
          </a:xfrm>
          <a:prstGeom prst="rect">
            <a:avLst/>
          </a:prstGeom>
          <a:solidFill>
            <a:srgbClr val="F9F9F9"/>
          </a:solidFill>
          <a:ln w="12700" cap="flat" cmpd="sng" algn="ctr">
            <a:solidFill>
              <a:srgbClr val="0065FA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defTabSz="2437920">
              <a:defRPr/>
            </a:pPr>
            <a:endParaRPr lang="zh-CN" altLang="en-US" sz="4800" dirty="0">
              <a:solidFill>
                <a:srgbClr val="F9F9F9"/>
              </a:solidFill>
              <a:latin typeface="Calibri"/>
              <a:ea typeface="等线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861B38D-E955-8E90-CB14-37252A72487C}"/>
              </a:ext>
            </a:extLst>
          </p:cNvPr>
          <p:cNvSpPr/>
          <p:nvPr/>
        </p:nvSpPr>
        <p:spPr>
          <a:xfrm>
            <a:off x="69743" y="13059731"/>
            <a:ext cx="80591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60000" algn="just">
              <a:buFont typeface="+mj-lt"/>
              <a:buAutoNum type="arabicPeriod"/>
            </a:pP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Jiang et al. </a:t>
            </a:r>
            <a:r>
              <a:rPr lang="en-US" altLang="zh-CN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Commun</a:t>
            </a: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zh-CN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Comput</a:t>
            </a: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. Phys. 2019.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3FB24B6-1D24-9572-04D5-FCD20851104E}"/>
              </a:ext>
            </a:extLst>
          </p:cNvPr>
          <p:cNvSpPr/>
          <p:nvPr/>
        </p:nvSpPr>
        <p:spPr>
          <a:xfrm>
            <a:off x="383593" y="2720250"/>
            <a:ext cx="6523618" cy="10795375"/>
          </a:xfrm>
          <a:prstGeom prst="rect">
            <a:avLst/>
          </a:prstGeom>
          <a:ln>
            <a:noFill/>
          </a:ln>
        </p:spPr>
        <p:txBody>
          <a:bodyPr wrap="square">
            <a:noAutofit/>
          </a:bodyPr>
          <a:lstStyle/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FVM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离散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对流通量的计算：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粘性通量的计算：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二阶中心差分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隐式时间积分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LUSGS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格式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5BDA79A6-4B99-4700-0490-E7E5FFD4AA6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397626" y="3493316"/>
          <a:ext cx="3946504" cy="2005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1452800" imgH="21336000" progId="Equation.DSMT4">
                  <p:embed/>
                </p:oleObj>
              </mc:Choice>
              <mc:Fallback>
                <p:oleObj name="Equation" r:id="rId2" imgW="41452800" imgH="21336000" progId="Equation.DSMT4">
                  <p:embed/>
                  <p:pic>
                    <p:nvPicPr>
                      <p:cNvPr id="63" name="对象 62">
                        <a:extLst>
                          <a:ext uri="{FF2B5EF4-FFF2-40B4-BE49-F238E27FC236}">
                            <a16:creationId xmlns:a16="http://schemas.microsoft.com/office/drawing/2014/main" id="{331A20FC-3DD1-4990-9CFC-FB8B7EC6BA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7626" y="3493316"/>
                        <a:ext cx="3946504" cy="20058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矩形 8">
            <a:extLst>
              <a:ext uri="{FF2B5EF4-FFF2-40B4-BE49-F238E27FC236}">
                <a16:creationId xmlns:a16="http://schemas.microsoft.com/office/drawing/2014/main" id="{936D4A7D-C56F-AD75-E835-720FFE4D449D}"/>
              </a:ext>
            </a:extLst>
          </p:cNvPr>
          <p:cNvSpPr/>
          <p:nvPr/>
        </p:nvSpPr>
        <p:spPr>
          <a:xfrm>
            <a:off x="10276896" y="5869691"/>
            <a:ext cx="3460532" cy="1000258"/>
          </a:xfrm>
          <a:prstGeom prst="rect">
            <a:avLst/>
          </a:prstGeom>
          <a:ln>
            <a:solidFill>
              <a:srgbClr val="0365C0"/>
            </a:solidFill>
          </a:ln>
        </p:spPr>
        <p:txBody>
          <a:bodyPr wrap="square" lIns="137144" tIns="68572" rIns="137144" bIns="68572">
            <a:spAutoFit/>
          </a:bodyPr>
          <a:lstStyle/>
          <a:p>
            <a:pPr algn="ctr"/>
            <a:r>
              <a:rPr lang="en-US" altLang="zh-CN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Rayleigh-Onsager </a:t>
            </a:r>
          </a:p>
          <a:p>
            <a:pPr algn="ctr"/>
            <a:r>
              <a: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耗散函数</a:t>
            </a:r>
          </a:p>
        </p:txBody>
      </p:sp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CD34ACD6-B2CF-55CE-742D-337264A7BE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7279491"/>
              </p:ext>
            </p:extLst>
          </p:nvPr>
        </p:nvGraphicFramePr>
        <p:xfrm>
          <a:off x="11261686" y="9883551"/>
          <a:ext cx="1819832" cy="6904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23900" imgH="266700" progId="Equation.DSMT4">
                  <p:embed/>
                </p:oleObj>
              </mc:Choice>
              <mc:Fallback>
                <p:oleObj name="Equation" r:id="rId4" imgW="723900" imgH="266700" progId="Equation.DSMT4">
                  <p:embed/>
                  <p:pic>
                    <p:nvPicPr>
                      <p:cNvPr id="66" name="对象 65">
                        <a:extLst>
                          <a:ext uri="{FF2B5EF4-FFF2-40B4-BE49-F238E27FC236}">
                            <a16:creationId xmlns:a16="http://schemas.microsoft.com/office/drawing/2014/main" id="{B48BA1C9-108F-4F1D-93E4-EAB02B5F186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61686" y="9883551"/>
                        <a:ext cx="1819832" cy="69041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0365C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extLst>
              <a:ext uri="{FF2B5EF4-FFF2-40B4-BE49-F238E27FC236}">
                <a16:creationId xmlns:a16="http://schemas.microsoft.com/office/drawing/2014/main" id="{34D49B72-1C01-0A85-4400-AF4A44A1018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397626" y="7678584"/>
          <a:ext cx="4416828" cy="17717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4254400" imgH="21945600" progId="Equation.DSMT4">
                  <p:embed/>
                </p:oleObj>
              </mc:Choice>
              <mc:Fallback>
                <p:oleObj name="Equation" r:id="rId6" imgW="54254400" imgH="21945600" progId="Equation.DSMT4">
                  <p:embed/>
                  <p:pic>
                    <p:nvPicPr>
                      <p:cNvPr id="67" name="对象 66">
                        <a:extLst>
                          <a:ext uri="{FF2B5EF4-FFF2-40B4-BE49-F238E27FC236}">
                            <a16:creationId xmlns:a16="http://schemas.microsoft.com/office/drawing/2014/main" id="{1703BAEA-9C45-478D-B031-D5CEA5499DF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7626" y="7678584"/>
                        <a:ext cx="4416828" cy="177170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extLst>
              <a:ext uri="{FF2B5EF4-FFF2-40B4-BE49-F238E27FC236}">
                <a16:creationId xmlns:a16="http://schemas.microsoft.com/office/drawing/2014/main" id="{6C8AB6DB-2C19-C25B-6F5E-F7A6F1E3406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72790" y="10919380"/>
          <a:ext cx="5051168" cy="128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311200" imgH="596880" progId="Equation.DSMT4">
                  <p:embed/>
                </p:oleObj>
              </mc:Choice>
              <mc:Fallback>
                <p:oleObj name="Equation" r:id="rId8" imgW="2311200" imgH="596880" progId="Equation.DSMT4">
                  <p:embed/>
                  <p:pic>
                    <p:nvPicPr>
                      <p:cNvPr id="68" name="对象 67">
                        <a:extLst>
                          <a:ext uri="{FF2B5EF4-FFF2-40B4-BE49-F238E27FC236}">
                            <a16:creationId xmlns:a16="http://schemas.microsoft.com/office/drawing/2014/main" id="{576DAA58-4567-4F54-AECD-DBE53A3FECA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72790" y="10919380"/>
                        <a:ext cx="5051168" cy="12898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456A53C6-AE06-5489-89C3-DB1DDC89A56A}"/>
              </a:ext>
            </a:extLst>
          </p:cNvPr>
          <p:cNvCxnSpPr>
            <a:cxnSpLocks/>
          </p:cNvCxnSpPr>
          <p:nvPr/>
        </p:nvCxnSpPr>
        <p:spPr>
          <a:xfrm>
            <a:off x="10031760" y="9467536"/>
            <a:ext cx="0" cy="1378952"/>
          </a:xfrm>
          <a:prstGeom prst="straightConnector1">
            <a:avLst/>
          </a:prstGeom>
          <a:noFill/>
          <a:ln w="28575" cap="flat" cmpd="sng" algn="ctr">
            <a:solidFill>
              <a:srgbClr val="0365C0"/>
            </a:solidFill>
            <a:prstDash val="solid"/>
            <a:tailEnd type="arrow"/>
          </a:ln>
          <a:effectLst/>
        </p:spPr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EE3A311D-B0FF-D68C-E746-08A69EBA9D81}"/>
              </a:ext>
            </a:extLst>
          </p:cNvPr>
          <p:cNvSpPr/>
          <p:nvPr/>
        </p:nvSpPr>
        <p:spPr>
          <a:xfrm>
            <a:off x="10219074" y="9909023"/>
            <a:ext cx="995112" cy="569370"/>
          </a:xfrm>
          <a:prstGeom prst="rect">
            <a:avLst/>
          </a:prstGeom>
        </p:spPr>
        <p:txBody>
          <a:bodyPr wrap="none" lIns="137144" tIns="68572" rIns="137144" bIns="68572">
            <a:spAutoFit/>
          </a:bodyPr>
          <a:lstStyle/>
          <a:p>
            <a:r>
              <a: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求和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765727DA-A99A-03D0-BDC7-11B129A2663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823874" y="6892338"/>
            <a:ext cx="7839588" cy="4913092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F5F6AC86-E390-2377-638E-E5D17300AC22}"/>
              </a:ext>
            </a:extLst>
          </p:cNvPr>
          <p:cNvSpPr/>
          <p:nvPr/>
        </p:nvSpPr>
        <p:spPr>
          <a:xfrm>
            <a:off x="8944491" y="2569914"/>
            <a:ext cx="4044697" cy="7439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粘性项的迭代求解</a:t>
            </a:r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2BDE27E4-FE89-D92C-ADD8-C040FC405C0F}"/>
              </a:ext>
            </a:extLst>
          </p:cNvPr>
          <p:cNvCxnSpPr>
            <a:cxnSpLocks/>
          </p:cNvCxnSpPr>
          <p:nvPr/>
        </p:nvCxnSpPr>
        <p:spPr>
          <a:xfrm>
            <a:off x="10031760" y="5630592"/>
            <a:ext cx="0" cy="1583496"/>
          </a:xfrm>
          <a:prstGeom prst="straightConnector1">
            <a:avLst/>
          </a:prstGeom>
          <a:noFill/>
          <a:ln w="28575" cap="flat" cmpd="sng" algn="ctr">
            <a:solidFill>
              <a:srgbClr val="0365C0"/>
            </a:solidFill>
            <a:prstDash val="solid"/>
            <a:tailEnd type="arrow"/>
          </a:ln>
          <a:effectLst/>
        </p:spPr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308FEEC8-3B28-9090-1170-BAD1C41C7D3E}"/>
              </a:ext>
            </a:extLst>
          </p:cNvPr>
          <p:cNvCxnSpPr>
            <a:cxnSpLocks/>
          </p:cNvCxnSpPr>
          <p:nvPr/>
        </p:nvCxnSpPr>
        <p:spPr>
          <a:xfrm>
            <a:off x="8591600" y="2569914"/>
            <a:ext cx="0" cy="9793088"/>
          </a:xfrm>
          <a:prstGeom prst="line">
            <a:avLst/>
          </a:prstGeom>
          <a:ln w="28575">
            <a:solidFill>
              <a:srgbClr val="0365C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>
            <a:extLst>
              <a:ext uri="{FF2B5EF4-FFF2-40B4-BE49-F238E27FC236}">
                <a16:creationId xmlns:a16="http://schemas.microsoft.com/office/drawing/2014/main" id="{75A19F97-45C3-F3F4-D7CB-CC9FCF08BC3E}"/>
              </a:ext>
            </a:extLst>
          </p:cNvPr>
          <p:cNvSpPr/>
          <p:nvPr/>
        </p:nvSpPr>
        <p:spPr>
          <a:xfrm>
            <a:off x="15861154" y="2264079"/>
            <a:ext cx="1619612" cy="569370"/>
          </a:xfrm>
          <a:prstGeom prst="rect">
            <a:avLst/>
          </a:prstGeom>
        </p:spPr>
        <p:txBody>
          <a:bodyPr wrap="square" lIns="137144" tIns="68572" rIns="137144" bIns="68572">
            <a:spAutoFit/>
          </a:bodyPr>
          <a:lstStyle/>
          <a:p>
            <a:pPr algn="ctr"/>
            <a:r>
              <a: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初始值</a:t>
            </a:r>
          </a:p>
        </p:txBody>
      </p:sp>
      <p:graphicFrame>
        <p:nvGraphicFramePr>
          <p:cNvPr id="20" name="对象 19">
            <a:extLst>
              <a:ext uri="{FF2B5EF4-FFF2-40B4-BE49-F238E27FC236}">
                <a16:creationId xmlns:a16="http://schemas.microsoft.com/office/drawing/2014/main" id="{B9D946EA-EC5A-A31B-BA97-44B31E5E4E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452758" y="3087896"/>
          <a:ext cx="3460532" cy="3368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152523" imgH="2095527" progId="Equation.DSMT4">
                  <p:embed/>
                </p:oleObj>
              </mc:Choice>
              <mc:Fallback>
                <p:oleObj name="Equation" r:id="rId11" imgW="2152523" imgH="2095527" progId="Equation.DSMT4">
                  <p:embed/>
                  <p:pic>
                    <p:nvPicPr>
                      <p:cNvPr id="10" name="对象 9">
                        <a:extLst>
                          <a:ext uri="{FF2B5EF4-FFF2-40B4-BE49-F238E27FC236}">
                            <a16:creationId xmlns:a16="http://schemas.microsoft.com/office/drawing/2014/main" id="{F5DC1E20-33D1-4EE9-8D18-D688EB996E6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452758" y="3087896"/>
                        <a:ext cx="3460532" cy="33686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C6F42759-7089-5864-D57A-015A29AF31E2}"/>
              </a:ext>
            </a:extLst>
          </p:cNvPr>
          <p:cNvCxnSpPr>
            <a:cxnSpLocks/>
          </p:cNvCxnSpPr>
          <p:nvPr/>
        </p:nvCxnSpPr>
        <p:spPr>
          <a:xfrm>
            <a:off x="18119580" y="5129808"/>
            <a:ext cx="1443528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22" name="TextBox 31">
            <a:extLst>
              <a:ext uri="{FF2B5EF4-FFF2-40B4-BE49-F238E27FC236}">
                <a16:creationId xmlns:a16="http://schemas.microsoft.com/office/drawing/2014/main" id="{C254AC37-2436-5B3A-1BC3-4EEAB8C0FAF8}"/>
              </a:ext>
            </a:extLst>
          </p:cNvPr>
          <p:cNvSpPr txBox="1"/>
          <p:nvPr/>
        </p:nvSpPr>
        <p:spPr>
          <a:xfrm>
            <a:off x="18021115" y="4487473"/>
            <a:ext cx="1591242" cy="569370"/>
          </a:xfrm>
          <a:prstGeom prst="rect">
            <a:avLst/>
          </a:prstGeom>
          <a:noFill/>
        </p:spPr>
        <p:txBody>
          <a:bodyPr wrap="square" lIns="137144" tIns="68572" rIns="137144" bIns="68572" rtlCol="0">
            <a:spAutoFit/>
          </a:bodyPr>
          <a:lstStyle/>
          <a:p>
            <a:pPr algn="ctr"/>
            <a:r>
              <a:rPr lang="en-US" altLang="zh-CN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By</a:t>
            </a:r>
            <a:endParaRPr lang="zh-CN" altLang="en-US" sz="2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3" name="对象 22">
            <a:extLst>
              <a:ext uri="{FF2B5EF4-FFF2-40B4-BE49-F238E27FC236}">
                <a16:creationId xmlns:a16="http://schemas.microsoft.com/office/drawing/2014/main" id="{BF0CB828-5E55-CB71-136C-69DF30B78AE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971185" y="2888439"/>
          <a:ext cx="3659882" cy="35465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2152523" imgH="2085815" progId="Equation.DSMT4">
                  <p:embed/>
                </p:oleObj>
              </mc:Choice>
              <mc:Fallback>
                <p:oleObj name="Equation" r:id="rId13" imgW="2152523" imgH="2085815" progId="Equation.DSMT4">
                  <p:embed/>
                  <p:pic>
                    <p:nvPicPr>
                      <p:cNvPr id="12" name="对象 11">
                        <a:extLst>
                          <a:ext uri="{FF2B5EF4-FFF2-40B4-BE49-F238E27FC236}">
                            <a16:creationId xmlns:a16="http://schemas.microsoft.com/office/drawing/2014/main" id="{DB0DAE5B-55E8-405F-8326-CEA8144C4B7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9971185" y="2888439"/>
                        <a:ext cx="3659882" cy="35465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矩形 23">
            <a:extLst>
              <a:ext uri="{FF2B5EF4-FFF2-40B4-BE49-F238E27FC236}">
                <a16:creationId xmlns:a16="http://schemas.microsoft.com/office/drawing/2014/main" id="{4039FD42-A7A7-9B3E-8A1A-03BC44EE7C9C}"/>
              </a:ext>
            </a:extLst>
          </p:cNvPr>
          <p:cNvSpPr/>
          <p:nvPr/>
        </p:nvSpPr>
        <p:spPr>
          <a:xfrm>
            <a:off x="19971182" y="2264076"/>
            <a:ext cx="3030892" cy="569370"/>
          </a:xfrm>
          <a:prstGeom prst="rect">
            <a:avLst/>
          </a:prstGeom>
        </p:spPr>
        <p:txBody>
          <a:bodyPr wrap="square" lIns="137144" tIns="68572" rIns="137144" bIns="68572">
            <a:spAutoFit/>
          </a:bodyPr>
          <a:lstStyle/>
          <a:p>
            <a:pPr algn="ctr"/>
            <a:r>
              <a: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耦合迭代算法</a:t>
            </a:r>
          </a:p>
        </p:txBody>
      </p:sp>
      <p:sp>
        <p:nvSpPr>
          <p:cNvPr id="25" name="AutoShape 13">
            <a:extLst>
              <a:ext uri="{FF2B5EF4-FFF2-40B4-BE49-F238E27FC236}">
                <a16:creationId xmlns:a16="http://schemas.microsoft.com/office/drawing/2014/main" id="{7556B2FE-B8EF-CB1D-A665-26E2643DAE1B}"/>
              </a:ext>
            </a:extLst>
          </p:cNvPr>
          <p:cNvSpPr>
            <a:spLocks noChangeArrowheads="1"/>
          </p:cNvSpPr>
          <p:nvPr/>
        </p:nvSpPr>
        <p:spPr bwMode="gray">
          <a:xfrm>
            <a:off x="17507383" y="12177278"/>
            <a:ext cx="4472570" cy="498368"/>
          </a:xfrm>
          <a:prstGeom prst="roundRect">
            <a:avLst>
              <a:gd name="adj" fmla="val 4639"/>
            </a:avLst>
          </a:prstGeom>
          <a:gradFill rotWithShape="1">
            <a:gsLst>
              <a:gs pos="0">
                <a:srgbClr val="D7D7D7">
                  <a:gamma/>
                  <a:tint val="4314"/>
                  <a:invGamma/>
                </a:srgbClr>
              </a:gs>
              <a:gs pos="100000">
                <a:srgbClr val="D7D7D7"/>
              </a:gs>
            </a:gsLst>
            <a:lin ang="5400000" scaled="1"/>
          </a:gradFill>
          <a:ln w="19050">
            <a:solidFill>
              <a:srgbClr val="C0C0C0"/>
            </a:solidFill>
            <a:rou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anchor="ctr"/>
          <a:lstStyle>
            <a:lvl1pPr eaLnBrk="0" hangingPunct="0"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1pPr>
            <a:lvl2pPr marL="742950" indent="-285750" eaLnBrk="0" hangingPunct="0"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2pPr>
            <a:lvl3pPr marL="1143000" indent="-228600" eaLnBrk="0" hangingPunct="0"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3pPr>
            <a:lvl4pPr marL="1600200" indent="-228600" eaLnBrk="0" hangingPunct="0"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4pPr>
            <a:lvl5pPr marL="2057400" indent="-228600" eaLnBrk="0" hangingPunct="0"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FF3300"/>
                </a:solidFill>
                <a:latin typeface="Tahoma" panose="020B0604030504040204" pitchFamily="34" charset="0"/>
                <a:ea typeface="华文行楷" pitchFamily="2" charset="-122"/>
              </a:defRPr>
            </a:lvl9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不同算法求出的拓扑结构</a:t>
            </a:r>
          </a:p>
        </p:txBody>
      </p:sp>
      <p:graphicFrame>
        <p:nvGraphicFramePr>
          <p:cNvPr id="26" name="对象 25">
            <a:extLst>
              <a:ext uri="{FF2B5EF4-FFF2-40B4-BE49-F238E27FC236}">
                <a16:creationId xmlns:a16="http://schemas.microsoft.com/office/drawing/2014/main" id="{C14DB700-5165-1D5E-3B23-E91BFDD8B87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6887" y="3861919"/>
          <a:ext cx="8093074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4046462" imgH="390586" progId="Equation.DSMT4">
                  <p:embed/>
                </p:oleObj>
              </mc:Choice>
              <mc:Fallback>
                <p:oleObj name="Equation" r:id="rId15" imgW="4046462" imgH="390586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2C895A25-D5B4-F7D6-C6D8-BFD5DB12272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46887" y="3861919"/>
                        <a:ext cx="8093074" cy="781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表格 26">
            <a:extLst>
              <a:ext uri="{FF2B5EF4-FFF2-40B4-BE49-F238E27FC236}">
                <a16:creationId xmlns:a16="http://schemas.microsoft.com/office/drawing/2014/main" id="{F90A43F3-C793-8FA9-BB98-1D9E08F367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3867791"/>
              </p:ext>
            </p:extLst>
          </p:nvPr>
        </p:nvGraphicFramePr>
        <p:xfrm>
          <a:off x="240351" y="6095382"/>
          <a:ext cx="7888512" cy="20162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3578">
                  <a:extLst>
                    <a:ext uri="{9D8B030D-6E8A-4147-A177-3AD203B41FA5}">
                      <a16:colId xmlns:a16="http://schemas.microsoft.com/office/drawing/2014/main" val="1095156748"/>
                    </a:ext>
                  </a:extLst>
                </a:gridCol>
                <a:gridCol w="3026912">
                  <a:extLst>
                    <a:ext uri="{9D8B030D-6E8A-4147-A177-3AD203B41FA5}">
                      <a16:colId xmlns:a16="http://schemas.microsoft.com/office/drawing/2014/main" val="1903192430"/>
                    </a:ext>
                  </a:extLst>
                </a:gridCol>
                <a:gridCol w="2388022">
                  <a:extLst>
                    <a:ext uri="{9D8B030D-6E8A-4147-A177-3AD203B41FA5}">
                      <a16:colId xmlns:a16="http://schemas.microsoft.com/office/drawing/2014/main" val="3637074050"/>
                    </a:ext>
                  </a:extLst>
                </a:gridCol>
              </a:tblGrid>
              <a:tr h="1272170">
                <a:tc>
                  <a:txBody>
                    <a:bodyPr/>
                    <a:lstStyle/>
                    <a:p>
                      <a:pPr algn="ctr"/>
                      <a:endParaRPr lang="zh-CN" altLang="en-US" sz="3200" dirty="0"/>
                    </a:p>
                  </a:txBody>
                  <a:tcPr marL="182880" marR="182880" marT="91440" marB="91440" anchor="ctr">
                    <a:solidFill>
                      <a:srgbClr val="0365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空间离散</a:t>
                      </a:r>
                    </a:p>
                  </a:txBody>
                  <a:tcPr marL="182880" marR="182880" marT="91440" marB="91440" anchor="ctr">
                    <a:solidFill>
                      <a:srgbClr val="0365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限制器</a:t>
                      </a:r>
                    </a:p>
                  </a:txBody>
                  <a:tcPr marL="182880" marR="182880" marT="91440" marB="91440" anchor="ctr">
                    <a:solidFill>
                      <a:srgbClr val="0365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7784298"/>
                  </a:ext>
                </a:extLst>
              </a:tr>
              <a:tr h="74405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结构网格</a:t>
                      </a:r>
                    </a:p>
                  </a:txBody>
                  <a:tcPr marL="182880" marR="182880" marT="91440" marB="9144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AUSMPW+</a:t>
                      </a:r>
                      <a:endParaRPr lang="zh-CN" altLang="en-US" sz="3200" dirty="0"/>
                    </a:p>
                  </a:txBody>
                  <a:tcPr marL="182880" marR="182880" marT="91440" marB="91440" anchor="ctr"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 err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vanalbada</a:t>
                      </a:r>
                      <a:endParaRPr lang="zh-CN" altLang="en-US" sz="3200" dirty="0"/>
                    </a:p>
                  </a:txBody>
                  <a:tcPr marL="182880" marR="182880" marT="91440" marB="91440" anchor="ctr"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0096795"/>
                  </a:ext>
                </a:extLst>
              </a:tr>
            </a:tbl>
          </a:graphicData>
        </a:graphic>
      </p:graphicFrame>
      <p:sp>
        <p:nvSpPr>
          <p:cNvPr id="29" name="object 5">
            <a:extLst>
              <a:ext uri="{FF2B5EF4-FFF2-40B4-BE49-F238E27FC236}">
                <a16:creationId xmlns:a16="http://schemas.microsoft.com/office/drawing/2014/main" id="{67290D66-9634-4D37-ABDC-ECB13AC65CA2}"/>
              </a:ext>
            </a:extLst>
          </p:cNvPr>
          <p:cNvSpPr txBox="1"/>
          <p:nvPr/>
        </p:nvSpPr>
        <p:spPr>
          <a:xfrm>
            <a:off x="22535091" y="13003947"/>
            <a:ext cx="1336421" cy="51167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88000" algn="r">
              <a:spcBef>
                <a:spcPts val="200"/>
              </a:spcBef>
              <a:tabLst>
                <a:tab pos="938530" algn="l"/>
                <a:tab pos="939800" algn="l"/>
              </a:tabLst>
            </a:pP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10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sp>
        <p:nvSpPr>
          <p:cNvPr id="28" name="矩形 30">
            <a:extLst>
              <a:ext uri="{FF2B5EF4-FFF2-40B4-BE49-F238E27FC236}">
                <a16:creationId xmlns:a16="http://schemas.microsoft.com/office/drawing/2014/main" id="{8C4A95E9-2F41-D77D-7C84-0D3C5AE6F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372" y="2014856"/>
            <a:ext cx="456982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685800" indent="-685800" algn="just" defTabSz="1828800" eaLnBrk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p"/>
            </a:pP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数值计算方法</a:t>
            </a:r>
            <a:endParaRPr lang="en-US" altLang="zh-CN" sz="4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679017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/>
          </p:cNvSpPr>
          <p:nvPr>
            <p:ph type="body" idx="14"/>
          </p:nvPr>
        </p:nvSpPr>
        <p:spPr>
          <a:xfrm>
            <a:off x="851201" y="514201"/>
            <a:ext cx="23158679" cy="1116965"/>
          </a:xfrm>
          <a:prstGeom prst="rect">
            <a:avLst/>
          </a:prstGeom>
        </p:spPr>
        <p:txBody>
          <a:bodyPr/>
          <a:lstStyle/>
          <a:p>
            <a:pPr algn="l">
              <a:defRPr sz="80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sz="6600" dirty="0">
                <a:solidFill>
                  <a:schemeClr val="accent1"/>
                </a:solidFill>
              </a:rPr>
              <a:t>第</a:t>
            </a:r>
            <a:r>
              <a:rPr lang="zh-CN" altLang="en-US" sz="6600" dirty="0">
                <a:solidFill>
                  <a:schemeClr val="accent1"/>
                </a:solidFill>
              </a:rPr>
              <a:t>三</a:t>
            </a:r>
            <a:r>
              <a:rPr sz="6600" dirty="0" err="1">
                <a:solidFill>
                  <a:schemeClr val="accent1"/>
                </a:solidFill>
              </a:rPr>
              <a:t>部分</a:t>
            </a:r>
            <a:r>
              <a:rPr lang="en-US" sz="6600" dirty="0">
                <a:solidFill>
                  <a:schemeClr val="accent1"/>
                </a:solidFill>
              </a:rPr>
              <a:t>  </a:t>
            </a:r>
            <a:r>
              <a:rPr lang="zh-CN" altLang="en-US" sz="6600" dirty="0">
                <a:solidFill>
                  <a:schemeClr val="accent1"/>
                </a:solidFill>
              </a:rPr>
              <a:t>技术路径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F3F586C4-51E4-1177-21A5-2C71ECCAE4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043"/>
          <a:stretch/>
        </p:blipFill>
        <p:spPr>
          <a:xfrm>
            <a:off x="1415071" y="4948168"/>
            <a:ext cx="4818366" cy="300227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3DC5BCB5-16E7-1965-3970-EF5154003F2D}"/>
              </a:ext>
            </a:extLst>
          </p:cNvPr>
          <p:cNvSpPr txBox="1"/>
          <p:nvPr/>
        </p:nvSpPr>
        <p:spPr>
          <a:xfrm>
            <a:off x="382688" y="3124085"/>
            <a:ext cx="6624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基于完全气体假</a:t>
            </a:r>
            <a:r>
              <a:rPr lang="zh-CN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设的</a:t>
            </a: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NCCR</a:t>
            </a:r>
            <a:r>
              <a:rPr lang="zh-CN" altLang="en-US" sz="3600" dirty="0"/>
              <a:t>模型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FCC9CE8-12B2-0B8A-4881-2E4D99639E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1372"/>
          <a:stretch/>
        </p:blipFill>
        <p:spPr>
          <a:xfrm>
            <a:off x="1415071" y="8221285"/>
            <a:ext cx="4530334" cy="3712526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D823E3CF-0D5B-87F6-2620-4CB6226BBB1F}"/>
              </a:ext>
            </a:extLst>
          </p:cNvPr>
          <p:cNvSpPr/>
          <p:nvPr/>
        </p:nvSpPr>
        <p:spPr>
          <a:xfrm>
            <a:off x="1356362" y="7664556"/>
            <a:ext cx="3381880" cy="376716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0"/>
          </a:p>
        </p:txBody>
      </p:sp>
      <p:cxnSp>
        <p:nvCxnSpPr>
          <p:cNvPr id="9" name="连接符: 肘形 8">
            <a:extLst>
              <a:ext uri="{FF2B5EF4-FFF2-40B4-BE49-F238E27FC236}">
                <a16:creationId xmlns:a16="http://schemas.microsoft.com/office/drawing/2014/main" id="{B78D8B2C-2EA6-6EBC-E47D-42B4EB9AFBB4}"/>
              </a:ext>
            </a:extLst>
          </p:cNvPr>
          <p:cNvCxnSpPr>
            <a:cxnSpLocks/>
            <a:endCxn id="7" idx="1"/>
          </p:cNvCxnSpPr>
          <p:nvPr/>
        </p:nvCxnSpPr>
        <p:spPr>
          <a:xfrm rot="16200000" flipH="1">
            <a:off x="-2052538" y="6609940"/>
            <a:ext cx="6157012" cy="778204"/>
          </a:xfrm>
          <a:prstGeom prst="bentConnector2">
            <a:avLst/>
          </a:prstGeom>
          <a:ln w="38100">
            <a:solidFill>
              <a:srgbClr val="0365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5D8D7D23-8FB4-917E-E555-5CC90A6A3F9E}"/>
              </a:ext>
            </a:extLst>
          </p:cNvPr>
          <p:cNvSpPr txBox="1"/>
          <p:nvPr/>
        </p:nvSpPr>
        <p:spPr>
          <a:xfrm>
            <a:off x="237180" y="4036126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0365C0"/>
                </a:solidFill>
              </a:rPr>
              <a:t>int </a:t>
            </a:r>
            <a:r>
              <a:rPr lang="en-US" altLang="zh-CN" sz="3600" dirty="0" err="1">
                <a:solidFill>
                  <a:srgbClr val="0365C0"/>
                </a:solidFill>
              </a:rPr>
              <a:t>isCalRarefied</a:t>
            </a:r>
            <a:r>
              <a:rPr lang="en-US" altLang="zh-CN" sz="3600" dirty="0">
                <a:solidFill>
                  <a:srgbClr val="0365C0"/>
                </a:solidFill>
              </a:rPr>
              <a:t> = 1; //! </a:t>
            </a:r>
            <a:r>
              <a:rPr lang="zh-CN" altLang="en-US" sz="3600" dirty="0">
                <a:solidFill>
                  <a:srgbClr val="0365C0"/>
                </a:solidFill>
              </a:rPr>
              <a:t>稀薄开关</a:t>
            </a:r>
          </a:p>
        </p:txBody>
      </p:sp>
      <p:cxnSp>
        <p:nvCxnSpPr>
          <p:cNvPr id="11" name="连接符: 肘形 10">
            <a:extLst>
              <a:ext uri="{FF2B5EF4-FFF2-40B4-BE49-F238E27FC236}">
                <a16:creationId xmlns:a16="http://schemas.microsoft.com/office/drawing/2014/main" id="{FB1737B8-6C73-BA6B-3292-E5549509EA24}"/>
              </a:ext>
            </a:extLst>
          </p:cNvPr>
          <p:cNvCxnSpPr>
            <a:cxnSpLocks/>
          </p:cNvCxnSpPr>
          <p:nvPr/>
        </p:nvCxnSpPr>
        <p:spPr>
          <a:xfrm rot="16200000" flipH="1">
            <a:off x="-249514" y="4806919"/>
            <a:ext cx="2517112" cy="744350"/>
          </a:xfrm>
          <a:prstGeom prst="bentConnector2">
            <a:avLst/>
          </a:prstGeom>
          <a:ln w="28575">
            <a:solidFill>
              <a:srgbClr val="0365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>
            <a:extLst>
              <a:ext uri="{FF2B5EF4-FFF2-40B4-BE49-F238E27FC236}">
                <a16:creationId xmlns:a16="http://schemas.microsoft.com/office/drawing/2014/main" id="{CA1B1F62-95A9-0BA0-CC6C-4DE66C5D83A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0417"/>
          <a:stretch/>
        </p:blipFill>
        <p:spPr>
          <a:xfrm>
            <a:off x="7588478" y="2204164"/>
            <a:ext cx="7164316" cy="6175196"/>
          </a:xfrm>
          <a:prstGeom prst="rect">
            <a:avLst/>
          </a:prstGeom>
        </p:spPr>
      </p:pic>
      <p:cxnSp>
        <p:nvCxnSpPr>
          <p:cNvPr id="13" name="连接符: 肘形 12">
            <a:extLst>
              <a:ext uri="{FF2B5EF4-FFF2-40B4-BE49-F238E27FC236}">
                <a16:creationId xmlns:a16="http://schemas.microsoft.com/office/drawing/2014/main" id="{6081F402-BF23-8256-168A-3BBA40F05A25}"/>
              </a:ext>
            </a:extLst>
          </p:cNvPr>
          <p:cNvCxnSpPr>
            <a:cxnSpLocks/>
            <a:stCxn id="7" idx="3"/>
            <a:endCxn id="12" idx="1"/>
          </p:cNvCxnSpPr>
          <p:nvPr/>
        </p:nvCxnSpPr>
        <p:spPr>
          <a:xfrm flipV="1">
            <a:off x="5945405" y="5291763"/>
            <a:ext cx="1643074" cy="4785786"/>
          </a:xfrm>
          <a:prstGeom prst="bentConnector3">
            <a:avLst>
              <a:gd name="adj1" fmla="val 50000"/>
            </a:avLst>
          </a:prstGeom>
          <a:ln w="28575">
            <a:solidFill>
              <a:srgbClr val="0365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>
            <a:extLst>
              <a:ext uri="{FF2B5EF4-FFF2-40B4-BE49-F238E27FC236}">
                <a16:creationId xmlns:a16="http://schemas.microsoft.com/office/drawing/2014/main" id="{785BED15-2A12-714B-9D5A-ED9081D8E9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81569" y="2069580"/>
            <a:ext cx="7765566" cy="6372596"/>
          </a:xfrm>
          <a:prstGeom prst="rect">
            <a:avLst/>
          </a:prstGeom>
        </p:spPr>
      </p:pic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D0FA9FA3-3317-44AB-FA3A-A5F4A3ACE2F1}"/>
              </a:ext>
            </a:extLst>
          </p:cNvPr>
          <p:cNvCxnSpPr>
            <a:cxnSpLocks/>
          </p:cNvCxnSpPr>
          <p:nvPr/>
        </p:nvCxnSpPr>
        <p:spPr>
          <a:xfrm>
            <a:off x="14752795" y="5421286"/>
            <a:ext cx="1228774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A910310A-5D84-8D29-8C48-75E1ED7B40DD}"/>
              </a:ext>
            </a:extLst>
          </p:cNvPr>
          <p:cNvSpPr txBox="1"/>
          <p:nvPr/>
        </p:nvSpPr>
        <p:spPr>
          <a:xfrm>
            <a:off x="8298113" y="8850340"/>
            <a:ext cx="15991230" cy="3675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4000" dirty="0"/>
              <a:t>确认需要计算稀薄气体效应：</a:t>
            </a:r>
            <a:endParaRPr lang="en-US" altLang="zh-CN" sz="4000" dirty="0"/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在</a:t>
            </a:r>
            <a:r>
              <a:rPr lang="en-US" altLang="zh-CN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DefineAndCreateSolvers</a:t>
            </a:r>
            <a:r>
              <a:rPr lang="zh-C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中根据</a:t>
            </a:r>
            <a:r>
              <a:rPr lang="en-US" altLang="zh-CN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isCalRarefied</a:t>
            </a:r>
            <a:r>
              <a:rPr lang="zh-C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变量的值选择</a:t>
            </a:r>
            <a:r>
              <a:rPr lang="en-US" altLang="zh-CN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NCCRSolver</a:t>
            </a:r>
            <a:r>
              <a:rPr lang="zh-C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求解器</a:t>
            </a:r>
            <a:endParaRPr lang="en-US" altLang="zh-C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在</a:t>
            </a:r>
            <a:r>
              <a:rPr lang="en-US" altLang="zh-CN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ViscousFlux</a:t>
            </a:r>
            <a:r>
              <a:rPr lang="zh-C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函数中进入</a:t>
            </a:r>
            <a:r>
              <a:rPr lang="en-US" altLang="zh-C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NCCR</a:t>
            </a:r>
            <a:r>
              <a:rPr lang="zh-C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本构计算函数</a:t>
            </a:r>
            <a:endParaRPr lang="en-US" altLang="zh-C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矩形 30">
            <a:extLst>
              <a:ext uri="{FF2B5EF4-FFF2-40B4-BE49-F238E27FC236}">
                <a16:creationId xmlns:a16="http://schemas.microsoft.com/office/drawing/2014/main" id="{4C293DB7-F34C-8FB8-4168-443156E423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613" y="2014857"/>
            <a:ext cx="327844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685800" indent="-685800" algn="just" defTabSz="1828800" eaLnBrk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p"/>
            </a:pP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模块修改</a:t>
            </a:r>
            <a:endParaRPr lang="en-US" altLang="zh-CN" sz="4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8" name="object 5">
            <a:extLst>
              <a:ext uri="{FF2B5EF4-FFF2-40B4-BE49-F238E27FC236}">
                <a16:creationId xmlns:a16="http://schemas.microsoft.com/office/drawing/2014/main" id="{5166CBB1-9851-46D0-B50C-675B0E9D9D96}"/>
              </a:ext>
            </a:extLst>
          </p:cNvPr>
          <p:cNvSpPr txBox="1"/>
          <p:nvPr/>
        </p:nvSpPr>
        <p:spPr>
          <a:xfrm>
            <a:off x="22535091" y="13003947"/>
            <a:ext cx="1336421" cy="51167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88000" algn="r">
              <a:spcBef>
                <a:spcPts val="200"/>
              </a:spcBef>
              <a:tabLst>
                <a:tab pos="938530" algn="l"/>
                <a:tab pos="939800" algn="l"/>
              </a:tabLst>
            </a:pP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11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2C296-2179-41B9-2D5D-AB37A2ED1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>
            <a:extLst>
              <a:ext uri="{FF2B5EF4-FFF2-40B4-BE49-F238E27FC236}">
                <a16:creationId xmlns:a16="http://schemas.microsoft.com/office/drawing/2014/main" id="{3649BA21-9F88-0FEE-27E7-BD511521FF5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851201" y="514201"/>
            <a:ext cx="23158679" cy="1116965"/>
          </a:xfrm>
          <a:prstGeom prst="rect">
            <a:avLst/>
          </a:prstGeom>
        </p:spPr>
        <p:txBody>
          <a:bodyPr/>
          <a:lstStyle/>
          <a:p>
            <a:pPr algn="l">
              <a:defRPr sz="80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sz="6600" dirty="0">
                <a:solidFill>
                  <a:schemeClr val="accent1"/>
                </a:solidFill>
              </a:rPr>
              <a:t>第</a:t>
            </a:r>
            <a:r>
              <a:rPr lang="zh-CN" altLang="en-US" sz="6600" dirty="0">
                <a:solidFill>
                  <a:schemeClr val="accent1"/>
                </a:solidFill>
              </a:rPr>
              <a:t>三</a:t>
            </a:r>
            <a:r>
              <a:rPr sz="6600" dirty="0" err="1">
                <a:solidFill>
                  <a:schemeClr val="accent1"/>
                </a:solidFill>
              </a:rPr>
              <a:t>部分</a:t>
            </a:r>
            <a:r>
              <a:rPr lang="en-US" sz="6600" dirty="0">
                <a:solidFill>
                  <a:schemeClr val="accent1"/>
                </a:solidFill>
              </a:rPr>
              <a:t>  </a:t>
            </a:r>
            <a:r>
              <a:rPr lang="zh-CN" altLang="en-US" sz="6600" dirty="0">
                <a:solidFill>
                  <a:schemeClr val="accent1"/>
                </a:solidFill>
              </a:rPr>
              <a:t>技术路径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A89F222-6D44-5215-7A9C-216828BC9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1640" y="3411008"/>
            <a:ext cx="3827160" cy="386661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7ADB17A-29AE-F465-5970-BB37929457A0}"/>
              </a:ext>
            </a:extLst>
          </p:cNvPr>
          <p:cNvSpPr txBox="1"/>
          <p:nvPr/>
        </p:nvSpPr>
        <p:spPr>
          <a:xfrm>
            <a:off x="10011220" y="7850178"/>
            <a:ext cx="13774742" cy="4599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4000" dirty="0"/>
              <a:t>计算稀薄气体效应：</a:t>
            </a:r>
            <a:endParaRPr lang="en-US" altLang="zh-CN" sz="4000" dirty="0"/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NCCR</a:t>
            </a:r>
            <a:r>
              <a:rPr lang="zh-C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模型直接求解的时间成本大约是</a:t>
            </a:r>
            <a:r>
              <a:rPr lang="en-US" altLang="zh-C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r>
              <a:rPr lang="zh-C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方程的</a:t>
            </a:r>
            <a:r>
              <a:rPr lang="en-US" altLang="zh-C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1.2-1.8</a:t>
            </a:r>
            <a:r>
              <a:rPr lang="zh-C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倍</a:t>
            </a:r>
            <a:endParaRPr lang="en-US" altLang="zh-C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4000" dirty="0"/>
              <a:t>耦合迭代是鲁棒性、计算速度与准确性较为均衡的迭代方法，迭代过程更复杂，对初值要求较高</a:t>
            </a:r>
            <a:endParaRPr lang="en-US" altLang="zh-CN" sz="4000" dirty="0"/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4000" dirty="0"/>
              <a:t>解耦迭代对初值要求低，但准确性低于耦合迭代</a:t>
            </a:r>
            <a:endParaRPr lang="en-US" altLang="zh-CN" sz="40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28B87EE-E9A5-EB61-F0AD-42391FAEA4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527" y="3430968"/>
            <a:ext cx="7255006" cy="9473956"/>
          </a:xfrm>
          <a:prstGeom prst="rect">
            <a:avLst/>
          </a:prstGeom>
        </p:spPr>
      </p:pic>
      <p:sp>
        <p:nvSpPr>
          <p:cNvPr id="8" name="矩形 30">
            <a:extLst>
              <a:ext uri="{FF2B5EF4-FFF2-40B4-BE49-F238E27FC236}">
                <a16:creationId xmlns:a16="http://schemas.microsoft.com/office/drawing/2014/main" id="{3C8623A8-38B1-2AC3-FCDA-1A422C3710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613" y="2014857"/>
            <a:ext cx="327844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685800" indent="-685800" algn="just" defTabSz="1828800" eaLnBrk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p"/>
            </a:pP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模块修改</a:t>
            </a:r>
            <a:endParaRPr lang="en-US" altLang="zh-CN" sz="4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8AC5E123-6557-4CCE-B1AF-68B624380CC1}"/>
              </a:ext>
            </a:extLst>
          </p:cNvPr>
          <p:cNvSpPr txBox="1"/>
          <p:nvPr/>
        </p:nvSpPr>
        <p:spPr>
          <a:xfrm>
            <a:off x="22535091" y="13003947"/>
            <a:ext cx="1336421" cy="51167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88000" algn="r">
              <a:spcBef>
                <a:spcPts val="200"/>
              </a:spcBef>
              <a:tabLst>
                <a:tab pos="938530" algn="l"/>
                <a:tab pos="939800" algn="l"/>
              </a:tabLst>
            </a:pP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12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8664856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/>
          </p:cNvSpPr>
          <p:nvPr>
            <p:ph type="body" idx="14"/>
          </p:nvPr>
        </p:nvSpPr>
        <p:spPr>
          <a:xfrm>
            <a:off x="851201" y="514201"/>
            <a:ext cx="23158679" cy="1116965"/>
          </a:xfrm>
          <a:prstGeom prst="rect">
            <a:avLst/>
          </a:prstGeom>
        </p:spPr>
        <p:txBody>
          <a:bodyPr/>
          <a:lstStyle/>
          <a:p>
            <a:pPr algn="l">
              <a:defRPr sz="80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sz="6600" dirty="0">
                <a:solidFill>
                  <a:schemeClr val="accent1"/>
                </a:solidFill>
              </a:rPr>
              <a:t>第</a:t>
            </a:r>
            <a:r>
              <a:rPr lang="zh-CN" sz="6600" dirty="0">
                <a:solidFill>
                  <a:schemeClr val="accent1"/>
                </a:solidFill>
              </a:rPr>
              <a:t>四</a:t>
            </a:r>
            <a:r>
              <a:rPr sz="6600" dirty="0" err="1">
                <a:solidFill>
                  <a:schemeClr val="accent1"/>
                </a:solidFill>
              </a:rPr>
              <a:t>部分</a:t>
            </a:r>
            <a:r>
              <a:rPr lang="en-US" sz="6600" dirty="0">
                <a:solidFill>
                  <a:schemeClr val="accent1"/>
                </a:solidFill>
              </a:rPr>
              <a:t>  </a:t>
            </a:r>
            <a:r>
              <a:rPr lang="zh-CN" altLang="en-US" sz="6600" dirty="0">
                <a:solidFill>
                  <a:schemeClr val="accent1"/>
                </a:solidFill>
              </a:rPr>
              <a:t>使用方法</a:t>
            </a: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1BF2C71B-EB1C-4980-8465-0DF496A8C917}"/>
              </a:ext>
            </a:extLst>
          </p:cNvPr>
          <p:cNvSpPr txBox="1"/>
          <p:nvPr/>
        </p:nvSpPr>
        <p:spPr>
          <a:xfrm>
            <a:off x="22535091" y="13003947"/>
            <a:ext cx="1336421" cy="51167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88000" algn="r">
              <a:spcBef>
                <a:spcPts val="200"/>
              </a:spcBef>
              <a:tabLst>
                <a:tab pos="938530" algn="l"/>
                <a:tab pos="939800" algn="l"/>
              </a:tabLst>
            </a:pP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13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6973953-8A87-4C70-8DFE-EC1E1C262F22}"/>
              </a:ext>
            </a:extLst>
          </p:cNvPr>
          <p:cNvSpPr txBox="1"/>
          <p:nvPr/>
        </p:nvSpPr>
        <p:spPr>
          <a:xfrm>
            <a:off x="851201" y="1590214"/>
            <a:ext cx="11182734" cy="1068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4800" dirty="0"/>
              <a:t>环境配置</a:t>
            </a:r>
            <a:r>
              <a:rPr lang="en-US" altLang="zh-CN" sz="4800" dirty="0"/>
              <a:t>: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0B79CFA-F34C-8890-7BF6-170DDBED5139}"/>
              </a:ext>
            </a:extLst>
          </p:cNvPr>
          <p:cNvSpPr txBox="1"/>
          <p:nvPr/>
        </p:nvSpPr>
        <p:spPr>
          <a:xfrm>
            <a:off x="851201" y="5580651"/>
            <a:ext cx="23356336" cy="2272417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just" defTabSz="8255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程序编译</a:t>
            </a:r>
            <a:r>
              <a:rPr kumimoji="0" lang="en-US" altLang="zh-CN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zh-CN" altLang="en-US" sz="4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同风雷软件编译方式相同，无额外操作步骤，自动编译</a:t>
            </a:r>
            <a:r>
              <a:rPr lang="en-US" altLang="zh-CN" sz="4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NCCR</a:t>
            </a:r>
            <a:r>
              <a:rPr lang="zh-CN" altLang="en-US" sz="4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相关程序。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6DF7D76-D625-5D23-DFF8-2E80A4E8AFD4}"/>
              </a:ext>
            </a:extLst>
          </p:cNvPr>
          <p:cNvSpPr txBox="1"/>
          <p:nvPr/>
        </p:nvSpPr>
        <p:spPr>
          <a:xfrm>
            <a:off x="851201" y="7853363"/>
            <a:ext cx="22054749" cy="513063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kumimoji="0" lang="zh-CN" altLang="en-US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程序使用：</a:t>
            </a:r>
          </a:p>
          <a:p>
            <a:pPr algn="just">
              <a:lnSpc>
                <a:spcPct val="150000"/>
              </a:lnSpc>
            </a:pPr>
            <a:r>
              <a:rPr lang="zh-CN" altLang="en-US" sz="4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程序编译后与原风雷软件计算过程仅在</a:t>
            </a:r>
            <a:r>
              <a:rPr lang="en-US" altLang="zh-CN" sz="44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cfd_para_hypersonic.hypara</a:t>
            </a:r>
            <a:r>
              <a:rPr lang="zh-CN" altLang="zh-CN" sz="4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文件</a:t>
            </a:r>
            <a:r>
              <a:rPr lang="zh-CN" altLang="en-US" sz="4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中存在</a:t>
            </a:r>
            <a:r>
              <a:rPr lang="en-US" altLang="zh-CN" sz="4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int </a:t>
            </a:r>
            <a:r>
              <a:rPr lang="en-US" altLang="zh-CN" sz="44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isCalRarefied</a:t>
            </a:r>
            <a:r>
              <a:rPr lang="zh-CN" altLang="en-US" sz="4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的差异，使用</a:t>
            </a:r>
            <a:r>
              <a:rPr lang="en-US" altLang="zh-CN" sz="4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NCCR</a:t>
            </a:r>
            <a:r>
              <a:rPr lang="zh-CN" altLang="en-US" sz="4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模型计算此值默认为</a:t>
            </a:r>
            <a:r>
              <a:rPr lang="en-US" altLang="zh-CN" sz="4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44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；</a:t>
            </a:r>
            <a:r>
              <a:rPr lang="zh-CN" altLang="zh-CN" sz="4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若想对比计算</a:t>
            </a:r>
            <a:r>
              <a:rPr lang="en-US" altLang="zh-CN" sz="4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NS</a:t>
            </a:r>
            <a:r>
              <a:rPr lang="zh-CN" altLang="zh-CN" sz="4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方程计算结果，将</a:t>
            </a:r>
            <a:r>
              <a:rPr lang="en-US" altLang="zh-CN" sz="44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cfd_para_hypersonic.hypara</a:t>
            </a:r>
            <a:r>
              <a:rPr lang="zh-CN" altLang="zh-CN" sz="4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文件中的</a:t>
            </a:r>
            <a:r>
              <a:rPr lang="en-US" altLang="zh-CN" sz="4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int </a:t>
            </a:r>
            <a:r>
              <a:rPr lang="en-US" altLang="zh-CN" sz="44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isCalRarefied</a:t>
            </a:r>
            <a:r>
              <a:rPr lang="en-US" altLang="zh-CN" sz="4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= 0; </a:t>
            </a:r>
            <a:r>
              <a:rPr lang="zh-CN" altLang="zh-CN" sz="4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即可。其他网格转换、网格分区等功能均未做改动，同风雷软件本体保持一致。</a:t>
            </a:r>
            <a:endParaRPr lang="zh-CN" altLang="en-US" sz="4400" dirty="0"/>
          </a:p>
        </p:txBody>
      </p:sp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E8770182-8E33-71E4-8B38-7CFE641BF22F}"/>
              </a:ext>
            </a:extLst>
          </p:cNvPr>
          <p:cNvCxnSpPr>
            <a:cxnSpLocks/>
          </p:cNvCxnSpPr>
          <p:nvPr/>
        </p:nvCxnSpPr>
        <p:spPr>
          <a:xfrm>
            <a:off x="349997" y="5580356"/>
            <a:ext cx="23684006" cy="16948"/>
          </a:xfrm>
          <a:prstGeom prst="line">
            <a:avLst/>
          </a:prstGeom>
          <a:ln w="28575">
            <a:solidFill>
              <a:srgbClr val="0365C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B8230606-23A9-B1A6-2D8F-B105237171B8}"/>
              </a:ext>
            </a:extLst>
          </p:cNvPr>
          <p:cNvCxnSpPr>
            <a:cxnSpLocks/>
          </p:cNvCxnSpPr>
          <p:nvPr/>
        </p:nvCxnSpPr>
        <p:spPr>
          <a:xfrm>
            <a:off x="349997" y="7923493"/>
            <a:ext cx="23684006" cy="16948"/>
          </a:xfrm>
          <a:prstGeom prst="line">
            <a:avLst/>
          </a:prstGeom>
          <a:ln w="28575">
            <a:solidFill>
              <a:srgbClr val="0365C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E1D06642-4D60-9958-E4D0-80D527668A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2894284"/>
              </p:ext>
            </p:extLst>
          </p:nvPr>
        </p:nvGraphicFramePr>
        <p:xfrm>
          <a:off x="1875183" y="2707179"/>
          <a:ext cx="21110714" cy="26395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55357">
                  <a:extLst>
                    <a:ext uri="{9D8B030D-6E8A-4147-A177-3AD203B41FA5}">
                      <a16:colId xmlns:a16="http://schemas.microsoft.com/office/drawing/2014/main" val="285307399"/>
                    </a:ext>
                  </a:extLst>
                </a:gridCol>
                <a:gridCol w="10555357">
                  <a:extLst>
                    <a:ext uri="{9D8B030D-6E8A-4147-A177-3AD203B41FA5}">
                      <a16:colId xmlns:a16="http://schemas.microsoft.com/office/drawing/2014/main" val="1989417167"/>
                    </a:ext>
                  </a:extLst>
                </a:gridCol>
              </a:tblGrid>
              <a:tr h="752569">
                <a:tc>
                  <a:txBody>
                    <a:bodyPr/>
                    <a:lstStyle/>
                    <a:p>
                      <a:r>
                        <a:rPr lang="en-US" altLang="zh-CN" sz="3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Windows</a:t>
                      </a:r>
                      <a:endParaRPr lang="zh-CN" altLang="en-US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CN" sz="3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Linux</a:t>
                      </a:r>
                      <a:endParaRPr lang="zh-CN" altLang="en-US" sz="3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0616813"/>
                  </a:ext>
                </a:extLst>
              </a:tr>
              <a:tr h="1886947">
                <a:tc>
                  <a:txBody>
                    <a:bodyPr/>
                    <a:lstStyle/>
                    <a:p>
                      <a:pPr marL="88900" indent="266700" algn="just"/>
                      <a:r>
                        <a:rPr lang="en-US" altLang="zh-CN" sz="3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Windows</a:t>
                      </a:r>
                      <a:r>
                        <a:rPr lang="zh-CN" altLang="zh-CN" sz="3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环境下所有软件按照默认步骤安装</a:t>
                      </a:r>
                      <a:endParaRPr lang="zh-CN" altLang="zh-CN" sz="3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indent="355600" algn="just"/>
                      <a:r>
                        <a:rPr lang="zh-CN" altLang="en-US" sz="3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sz="3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3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  <a:r>
                        <a:rPr lang="zh-CN" altLang="zh-CN" sz="3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安装</a:t>
                      </a:r>
                      <a:r>
                        <a:rPr lang="en-US" altLang="zh-CN" sz="3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Microsoft Visual Studio 2012</a:t>
                      </a:r>
                      <a:r>
                        <a:rPr lang="zh-CN" altLang="zh-CN" sz="3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以上版本；</a:t>
                      </a:r>
                      <a:endParaRPr lang="zh-CN" altLang="zh-CN" sz="3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indent="355600" algn="just"/>
                      <a:r>
                        <a:rPr lang="zh-CN" altLang="en-US" sz="3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sz="3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3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  <a:r>
                        <a:rPr lang="zh-CN" altLang="zh-CN" sz="3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安装</a:t>
                      </a:r>
                      <a:r>
                        <a:rPr lang="en-US" altLang="zh-CN" sz="3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MPI</a:t>
                      </a:r>
                      <a:r>
                        <a:rPr lang="zh-CN" altLang="zh-CN" sz="3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库</a:t>
                      </a:r>
                      <a:r>
                        <a:rPr lang="zh-CN" altLang="en-US" sz="3600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和</a:t>
                      </a:r>
                      <a:r>
                        <a:rPr lang="en-US" altLang="zh-CN" sz="3600" kern="100" dirty="0" err="1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Cmake</a:t>
                      </a:r>
                      <a:r>
                        <a:rPr lang="zh-CN" altLang="en-US" sz="3600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软件</a:t>
                      </a:r>
                      <a:endParaRPr lang="zh-CN" altLang="en-US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355600" algn="just"/>
                      <a:r>
                        <a:rPr lang="zh-CN" altLang="en-US" sz="3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sz="3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3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  <a:r>
                        <a:rPr lang="zh-CN" altLang="zh-CN" sz="3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安装</a:t>
                      </a:r>
                      <a:r>
                        <a:rPr lang="en-US" altLang="zh-CN" sz="3600" kern="100" dirty="0" err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Cmake</a:t>
                      </a:r>
                      <a:r>
                        <a:rPr lang="zh-CN" altLang="en-US" sz="3600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和</a:t>
                      </a:r>
                      <a:r>
                        <a:rPr lang="zh-CN" altLang="zh-CN" sz="3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安装</a:t>
                      </a:r>
                      <a:r>
                        <a:rPr lang="en-US" altLang="zh-CN" sz="3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MPICH4</a:t>
                      </a:r>
                      <a:r>
                        <a:rPr lang="zh-CN" altLang="zh-CN" sz="3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库；</a:t>
                      </a:r>
                      <a:endParaRPr lang="zh-CN" altLang="zh-CN" sz="3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indent="355600" algn="just"/>
                      <a:r>
                        <a:rPr lang="zh-CN" altLang="en-US" sz="3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sz="3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3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  <a:r>
                        <a:rPr lang="zh-CN" altLang="zh-CN" sz="3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编译</a:t>
                      </a:r>
                      <a:r>
                        <a:rPr lang="en-US" altLang="zh-CN" sz="3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HDF5</a:t>
                      </a:r>
                      <a:r>
                        <a:rPr lang="zh-CN" altLang="en-US" sz="3600" kern="1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altLang="zh-CN" sz="3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CGNS</a:t>
                      </a:r>
                      <a:r>
                        <a:rPr lang="zh-CN" altLang="en-US" sz="3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altLang="zh-CN" sz="3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3600" kern="100" dirty="0" err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metis</a:t>
                      </a:r>
                      <a:r>
                        <a:rPr lang="zh-CN" altLang="en-US" sz="3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和</a:t>
                      </a:r>
                      <a:r>
                        <a:rPr lang="en-US" altLang="zh-CN" sz="3600" kern="100" dirty="0" err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parmetis</a:t>
                      </a:r>
                      <a:r>
                        <a:rPr lang="zh-CN" altLang="zh-CN" sz="36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库</a:t>
                      </a:r>
                      <a:endParaRPr lang="zh-CN" altLang="en-US" sz="3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3772207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/>
          </p:cNvSpPr>
          <p:nvPr>
            <p:ph type="body" idx="14"/>
          </p:nvPr>
        </p:nvSpPr>
        <p:spPr>
          <a:xfrm>
            <a:off x="851201" y="514201"/>
            <a:ext cx="23158679" cy="1116965"/>
          </a:xfrm>
          <a:prstGeom prst="rect">
            <a:avLst/>
          </a:prstGeom>
        </p:spPr>
        <p:txBody>
          <a:bodyPr/>
          <a:lstStyle/>
          <a:p>
            <a:pPr algn="l">
              <a:defRPr sz="80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sz="6600" dirty="0">
                <a:solidFill>
                  <a:schemeClr val="accent1"/>
                </a:solidFill>
              </a:rPr>
              <a:t>第</a:t>
            </a:r>
            <a:r>
              <a:rPr lang="zh-CN" sz="6600" dirty="0">
                <a:solidFill>
                  <a:schemeClr val="accent1"/>
                </a:solidFill>
              </a:rPr>
              <a:t>五</a:t>
            </a:r>
            <a:r>
              <a:rPr sz="6600" dirty="0" err="1">
                <a:solidFill>
                  <a:schemeClr val="accent1"/>
                </a:solidFill>
              </a:rPr>
              <a:t>部分</a:t>
            </a:r>
            <a:r>
              <a:rPr lang="en-US" sz="6600" dirty="0">
                <a:solidFill>
                  <a:schemeClr val="accent1"/>
                </a:solidFill>
              </a:rPr>
              <a:t>  </a:t>
            </a:r>
            <a:r>
              <a:rPr lang="zh-CN" altLang="en-US" sz="6600" dirty="0">
                <a:solidFill>
                  <a:schemeClr val="accent1"/>
                </a:solidFill>
              </a:rPr>
              <a:t>功能验证</a:t>
            </a:r>
          </a:p>
        </p:txBody>
      </p:sp>
      <p:sp>
        <p:nvSpPr>
          <p:cNvPr id="9" name="矩形 30">
            <a:extLst>
              <a:ext uri="{FF2B5EF4-FFF2-40B4-BE49-F238E27FC236}">
                <a16:creationId xmlns:a16="http://schemas.microsoft.com/office/drawing/2014/main" id="{EEEBB752-FC04-01A4-B532-54390BCB5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714" y="2014856"/>
            <a:ext cx="947166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685800" indent="-685800" algn="just" defTabSz="1828800" eaLnBrk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p"/>
            </a:pPr>
            <a:r>
              <a:rPr lang="en-US" altLang="zh-CN" sz="4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NNW</a:t>
            </a: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高超声速双椭球模拟</a:t>
            </a:r>
            <a:r>
              <a:rPr lang="en-US" altLang="zh-CN" sz="4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-</a:t>
            </a: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并行测试</a:t>
            </a: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70BBFDD4-2781-4D6D-8E60-51E3BBFF8D69}"/>
              </a:ext>
            </a:extLst>
          </p:cNvPr>
          <p:cNvSpPr txBox="1"/>
          <p:nvPr/>
        </p:nvSpPr>
        <p:spPr>
          <a:xfrm>
            <a:off x="22535091" y="13003947"/>
            <a:ext cx="1336421" cy="51167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88000" algn="r">
              <a:spcBef>
                <a:spcPts val="200"/>
              </a:spcBef>
              <a:tabLst>
                <a:tab pos="938530" algn="l"/>
                <a:tab pos="939800" algn="l"/>
              </a:tabLst>
            </a:pP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14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9AFB830-5732-E5D7-5F0D-E6C46C23E2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" t="8656" r="8928" b="3172"/>
          <a:stretch/>
        </p:blipFill>
        <p:spPr>
          <a:xfrm>
            <a:off x="14741091" y="5792945"/>
            <a:ext cx="7794000" cy="692662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F6C2138-0C39-C0D5-8DAA-BC166608E7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0" t="8656" r="9921" b="3455"/>
          <a:stretch/>
        </p:blipFill>
        <p:spPr>
          <a:xfrm>
            <a:off x="7109914" y="5793550"/>
            <a:ext cx="7794000" cy="700859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2DDB84B-F79D-9CA7-C39F-A42BF62E1E2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599" r="13407"/>
          <a:stretch/>
        </p:blipFill>
        <p:spPr>
          <a:xfrm>
            <a:off x="427714" y="5792946"/>
            <a:ext cx="6101492" cy="7009200"/>
          </a:xfrm>
          <a:prstGeom prst="rect">
            <a:avLst/>
          </a:prstGeom>
        </p:spPr>
      </p:pic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B3714F07-D5E2-8E55-A2D2-DD1ABCF4CF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4869211"/>
              </p:ext>
            </p:extLst>
          </p:nvPr>
        </p:nvGraphicFramePr>
        <p:xfrm>
          <a:off x="851202" y="3007117"/>
          <a:ext cx="22273845" cy="201425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157041">
                  <a:extLst>
                    <a:ext uri="{9D8B030D-6E8A-4147-A177-3AD203B41FA5}">
                      <a16:colId xmlns:a16="http://schemas.microsoft.com/office/drawing/2014/main" val="3640770021"/>
                    </a:ext>
                  </a:extLst>
                </a:gridCol>
                <a:gridCol w="2199861">
                  <a:extLst>
                    <a:ext uri="{9D8B030D-6E8A-4147-A177-3AD203B41FA5}">
                      <a16:colId xmlns:a16="http://schemas.microsoft.com/office/drawing/2014/main" val="4110961500"/>
                    </a:ext>
                  </a:extLst>
                </a:gridCol>
                <a:gridCol w="2120348">
                  <a:extLst>
                    <a:ext uri="{9D8B030D-6E8A-4147-A177-3AD203B41FA5}">
                      <a16:colId xmlns:a16="http://schemas.microsoft.com/office/drawing/2014/main" val="3144324581"/>
                    </a:ext>
                  </a:extLst>
                </a:gridCol>
                <a:gridCol w="2120348">
                  <a:extLst>
                    <a:ext uri="{9D8B030D-6E8A-4147-A177-3AD203B41FA5}">
                      <a16:colId xmlns:a16="http://schemas.microsoft.com/office/drawing/2014/main" val="3812600987"/>
                    </a:ext>
                  </a:extLst>
                </a:gridCol>
                <a:gridCol w="2834457">
                  <a:extLst>
                    <a:ext uri="{9D8B030D-6E8A-4147-A177-3AD203B41FA5}">
                      <a16:colId xmlns:a16="http://schemas.microsoft.com/office/drawing/2014/main" val="3819388961"/>
                    </a:ext>
                  </a:extLst>
                </a:gridCol>
                <a:gridCol w="2168358">
                  <a:extLst>
                    <a:ext uri="{9D8B030D-6E8A-4147-A177-3AD203B41FA5}">
                      <a16:colId xmlns:a16="http://schemas.microsoft.com/office/drawing/2014/main" val="1482846758"/>
                    </a:ext>
                  </a:extLst>
                </a:gridCol>
                <a:gridCol w="2168358">
                  <a:extLst>
                    <a:ext uri="{9D8B030D-6E8A-4147-A177-3AD203B41FA5}">
                      <a16:colId xmlns:a16="http://schemas.microsoft.com/office/drawing/2014/main" val="3199091100"/>
                    </a:ext>
                  </a:extLst>
                </a:gridCol>
                <a:gridCol w="2168358">
                  <a:extLst>
                    <a:ext uri="{9D8B030D-6E8A-4147-A177-3AD203B41FA5}">
                      <a16:colId xmlns:a16="http://schemas.microsoft.com/office/drawing/2014/main" val="2234580768"/>
                    </a:ext>
                  </a:extLst>
                </a:gridCol>
                <a:gridCol w="1924817">
                  <a:extLst>
                    <a:ext uri="{9D8B030D-6E8A-4147-A177-3AD203B41FA5}">
                      <a16:colId xmlns:a16="http://schemas.microsoft.com/office/drawing/2014/main" val="968307456"/>
                    </a:ext>
                  </a:extLst>
                </a:gridCol>
                <a:gridCol w="2411899">
                  <a:extLst>
                    <a:ext uri="{9D8B030D-6E8A-4147-A177-3AD203B41FA5}">
                      <a16:colId xmlns:a16="http://schemas.microsoft.com/office/drawing/2014/main" val="4108717417"/>
                    </a:ext>
                  </a:extLst>
                </a:gridCol>
              </a:tblGrid>
              <a:tr h="805703">
                <a:tc>
                  <a:txBody>
                    <a:bodyPr/>
                    <a:lstStyle/>
                    <a:p>
                      <a:pPr algn="ctr"/>
                      <a:r>
                        <a:rPr lang="zh-CN" sz="2800" dirty="0">
                          <a:solidFill>
                            <a:schemeClr val="bg1"/>
                          </a:solidFill>
                          <a:effectLst/>
                        </a:rPr>
                        <a:t>计算参数</a:t>
                      </a:r>
                      <a:endParaRPr lang="zh-CN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365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2800" dirty="0">
                          <a:solidFill>
                            <a:schemeClr val="bg1"/>
                          </a:solidFill>
                          <a:effectLst/>
                        </a:rPr>
                        <a:t>马赫数</a:t>
                      </a:r>
                      <a:endParaRPr lang="zh-CN" altLang="zh-CN" sz="2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365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2800" dirty="0">
                          <a:solidFill>
                            <a:schemeClr val="bg1"/>
                          </a:solidFill>
                          <a:effectLst/>
                        </a:rPr>
                        <a:t>迎角</a:t>
                      </a:r>
                      <a:r>
                        <a:rPr lang="en-US" altLang="zh-CN" sz="2800" dirty="0">
                          <a:solidFill>
                            <a:schemeClr val="bg1"/>
                          </a:solidFill>
                          <a:effectLst/>
                        </a:rPr>
                        <a:t>(</a:t>
                      </a:r>
                      <a:r>
                        <a:rPr lang="zh-CN" altLang="zh-CN" sz="2800" dirty="0">
                          <a:solidFill>
                            <a:schemeClr val="bg1"/>
                          </a:solidFill>
                          <a:effectLst/>
                        </a:rPr>
                        <a:t>度</a:t>
                      </a:r>
                      <a:r>
                        <a:rPr lang="en-US" altLang="zh-CN" sz="2800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zh-CN" altLang="zh-CN" sz="2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365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2800" dirty="0">
                          <a:solidFill>
                            <a:schemeClr val="bg1"/>
                          </a:solidFill>
                          <a:effectLst/>
                        </a:rPr>
                        <a:t>侧滑角</a:t>
                      </a:r>
                      <a:r>
                        <a:rPr lang="en-US" altLang="zh-CN" sz="2800" dirty="0">
                          <a:solidFill>
                            <a:schemeClr val="bg1"/>
                          </a:solidFill>
                          <a:effectLst/>
                        </a:rPr>
                        <a:t>(</a:t>
                      </a:r>
                      <a:r>
                        <a:rPr lang="zh-CN" altLang="zh-CN" sz="2800" dirty="0">
                          <a:solidFill>
                            <a:schemeClr val="bg1"/>
                          </a:solidFill>
                          <a:effectLst/>
                        </a:rPr>
                        <a:t>度</a:t>
                      </a:r>
                      <a:r>
                        <a:rPr lang="en-US" altLang="zh-CN" sz="2800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zh-CN" altLang="zh-CN" sz="2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365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2800" dirty="0">
                          <a:solidFill>
                            <a:schemeClr val="bg1"/>
                          </a:solidFill>
                          <a:effectLst/>
                        </a:rPr>
                        <a:t>单位雷诺数</a:t>
                      </a:r>
                      <a:r>
                        <a:rPr lang="en-US" altLang="zh-CN" sz="2800" dirty="0">
                          <a:solidFill>
                            <a:schemeClr val="bg1"/>
                          </a:solidFill>
                          <a:effectLst/>
                        </a:rPr>
                        <a:t>(/m)</a:t>
                      </a:r>
                      <a:endParaRPr lang="zh-CN" altLang="zh-CN" sz="2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365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2800" dirty="0">
                          <a:solidFill>
                            <a:schemeClr val="bg1"/>
                          </a:solidFill>
                          <a:effectLst/>
                        </a:rPr>
                        <a:t>总压</a:t>
                      </a:r>
                      <a:r>
                        <a:rPr lang="en-US" altLang="zh-CN" sz="2800" dirty="0">
                          <a:solidFill>
                            <a:schemeClr val="bg1"/>
                          </a:solidFill>
                          <a:effectLst/>
                        </a:rPr>
                        <a:t>(Pa)</a:t>
                      </a:r>
                      <a:endParaRPr lang="zh-CN" altLang="zh-CN" sz="2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365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2800" dirty="0">
                          <a:solidFill>
                            <a:schemeClr val="bg1"/>
                          </a:solidFill>
                          <a:effectLst/>
                        </a:rPr>
                        <a:t>静压</a:t>
                      </a:r>
                      <a:r>
                        <a:rPr lang="en-US" altLang="zh-CN" sz="2800" dirty="0">
                          <a:solidFill>
                            <a:schemeClr val="bg1"/>
                          </a:solidFill>
                          <a:effectLst/>
                        </a:rPr>
                        <a:t>(Pa)</a:t>
                      </a:r>
                      <a:endParaRPr lang="zh-CN" altLang="zh-CN" sz="2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365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2800" dirty="0">
                          <a:solidFill>
                            <a:schemeClr val="bg1"/>
                          </a:solidFill>
                          <a:effectLst/>
                        </a:rPr>
                        <a:t>总温</a:t>
                      </a:r>
                      <a:r>
                        <a:rPr lang="en-US" altLang="zh-CN" sz="2800" dirty="0">
                          <a:solidFill>
                            <a:schemeClr val="bg1"/>
                          </a:solidFill>
                          <a:effectLst/>
                        </a:rPr>
                        <a:t>(K)</a:t>
                      </a:r>
                      <a:endParaRPr lang="zh-CN" altLang="zh-CN" sz="2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365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2800" dirty="0">
                          <a:solidFill>
                            <a:schemeClr val="bg1"/>
                          </a:solidFill>
                          <a:effectLst/>
                        </a:rPr>
                        <a:t>静温</a:t>
                      </a:r>
                      <a:r>
                        <a:rPr lang="en-US" altLang="zh-CN" sz="2800" dirty="0">
                          <a:solidFill>
                            <a:schemeClr val="bg1"/>
                          </a:solidFill>
                          <a:effectLst/>
                        </a:rPr>
                        <a:t>(K)</a:t>
                      </a:r>
                      <a:endParaRPr lang="zh-CN" altLang="zh-CN" sz="2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365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2800" dirty="0">
                          <a:solidFill>
                            <a:schemeClr val="bg1"/>
                          </a:solidFill>
                          <a:effectLst/>
                        </a:rPr>
                        <a:t>壁面温度</a:t>
                      </a:r>
                      <a:r>
                        <a:rPr lang="en-US" altLang="zh-CN" sz="2800" dirty="0">
                          <a:solidFill>
                            <a:schemeClr val="bg1"/>
                          </a:solidFill>
                          <a:effectLst/>
                        </a:rPr>
                        <a:t>(K)</a:t>
                      </a:r>
                      <a:endParaRPr lang="zh-CN" altLang="zh-CN" sz="2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365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7113916"/>
                  </a:ext>
                </a:extLst>
              </a:tr>
              <a:tr h="1208554"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2800" dirty="0">
                          <a:solidFill>
                            <a:schemeClr val="bg1"/>
                          </a:solidFill>
                          <a:effectLst/>
                        </a:rPr>
                        <a:t>数值</a:t>
                      </a:r>
                      <a:endParaRPr lang="zh-CN" altLang="zh-CN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365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8.02</a:t>
                      </a:r>
                      <a:endParaRPr lang="zh-CN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CBD3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CN" altLang="zh-CN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CBD3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CN" altLang="zh-CN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CBD3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dirty="0">
                          <a:solidFill>
                            <a:schemeClr val="tx1"/>
                          </a:solidFill>
                          <a:effectLst/>
                        </a:rPr>
                        <a:t>1.98E7</a:t>
                      </a:r>
                      <a:endParaRPr lang="zh-CN" altLang="zh-CN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CBD3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dirty="0">
                          <a:solidFill>
                            <a:schemeClr val="tx1"/>
                          </a:solidFill>
                          <a:effectLst/>
                        </a:rPr>
                        <a:t>8.5E6</a:t>
                      </a:r>
                      <a:endParaRPr lang="zh-CN" altLang="zh-CN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CBD3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dirty="0">
                          <a:solidFill>
                            <a:schemeClr val="tx1"/>
                          </a:solidFill>
                          <a:effectLst/>
                        </a:rPr>
                        <a:t>856.6</a:t>
                      </a:r>
                      <a:endParaRPr lang="zh-CN" altLang="zh-CN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CBD3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dirty="0">
                          <a:solidFill>
                            <a:schemeClr val="tx1"/>
                          </a:solidFill>
                          <a:effectLst/>
                        </a:rPr>
                        <a:t>720</a:t>
                      </a:r>
                      <a:endParaRPr lang="zh-CN" altLang="zh-CN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CBD3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dirty="0">
                          <a:solidFill>
                            <a:schemeClr val="tx1"/>
                          </a:solidFill>
                          <a:effectLst/>
                        </a:rPr>
                        <a:t>51.93</a:t>
                      </a:r>
                      <a:endParaRPr lang="zh-CN" altLang="zh-CN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CBD3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dirty="0">
                          <a:solidFill>
                            <a:schemeClr val="tx1"/>
                          </a:solidFill>
                          <a:effectLst/>
                        </a:rPr>
                        <a:t>296</a:t>
                      </a:r>
                      <a:endParaRPr lang="zh-CN" altLang="zh-CN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CBD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6747513"/>
                  </a:ext>
                </a:extLst>
              </a:tr>
            </a:tbl>
          </a:graphicData>
        </a:graphic>
      </p:graphicFrame>
      <p:sp>
        <p:nvSpPr>
          <p:cNvPr id="14" name="文本框 13">
            <a:extLst>
              <a:ext uri="{FF2B5EF4-FFF2-40B4-BE49-F238E27FC236}">
                <a16:creationId xmlns:a16="http://schemas.microsoft.com/office/drawing/2014/main" id="{5572E1DB-84BD-7EE3-82AA-39638B0248A2}"/>
              </a:ext>
            </a:extLst>
          </p:cNvPr>
          <p:cNvSpPr txBox="1"/>
          <p:nvPr/>
        </p:nvSpPr>
        <p:spPr>
          <a:xfrm>
            <a:off x="8666769" y="5052914"/>
            <a:ext cx="68384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/>
              <a:t>Linux</a:t>
            </a:r>
            <a:r>
              <a:rPr lang="zh-CN" altLang="en-US" sz="4000" dirty="0"/>
              <a:t>系统</a:t>
            </a:r>
            <a:r>
              <a:rPr lang="en-US" altLang="zh-CN" sz="4000" dirty="0"/>
              <a:t>-40</a:t>
            </a:r>
            <a:r>
              <a:rPr lang="zh-CN" altLang="en-US" sz="4000" dirty="0"/>
              <a:t>核并行计算</a:t>
            </a:r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CE75D-3DE4-B59C-4360-F5947C515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>
            <a:extLst>
              <a:ext uri="{FF2B5EF4-FFF2-40B4-BE49-F238E27FC236}">
                <a16:creationId xmlns:a16="http://schemas.microsoft.com/office/drawing/2014/main" id="{DD278244-6657-77DB-BFFB-5C441A38A9AB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851201" y="514201"/>
            <a:ext cx="23158679" cy="1116965"/>
          </a:xfrm>
          <a:prstGeom prst="rect">
            <a:avLst/>
          </a:prstGeom>
        </p:spPr>
        <p:txBody>
          <a:bodyPr/>
          <a:lstStyle/>
          <a:p>
            <a:pPr algn="l">
              <a:defRPr sz="80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sz="6600" dirty="0">
                <a:solidFill>
                  <a:schemeClr val="accent1"/>
                </a:solidFill>
              </a:rPr>
              <a:t>第</a:t>
            </a:r>
            <a:r>
              <a:rPr lang="zh-CN" sz="6600" dirty="0">
                <a:solidFill>
                  <a:schemeClr val="accent1"/>
                </a:solidFill>
              </a:rPr>
              <a:t>五</a:t>
            </a:r>
            <a:r>
              <a:rPr sz="6600" dirty="0" err="1">
                <a:solidFill>
                  <a:schemeClr val="accent1"/>
                </a:solidFill>
              </a:rPr>
              <a:t>部分</a:t>
            </a:r>
            <a:r>
              <a:rPr lang="en-US" sz="6600" dirty="0">
                <a:solidFill>
                  <a:schemeClr val="accent1"/>
                </a:solidFill>
              </a:rPr>
              <a:t>  </a:t>
            </a:r>
            <a:r>
              <a:rPr lang="zh-CN" altLang="en-US" sz="6600" dirty="0">
                <a:solidFill>
                  <a:schemeClr val="accent1"/>
                </a:solidFill>
              </a:rPr>
              <a:t>功能验证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C97F0E5-77AF-B0F0-B79B-A571771A3B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88"/>
          <a:stretch/>
        </p:blipFill>
        <p:spPr>
          <a:xfrm>
            <a:off x="55766" y="5457683"/>
            <a:ext cx="7794968" cy="734939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3CEE80F-74C8-1D74-E87E-F78E212344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88"/>
          <a:stretch/>
        </p:blipFill>
        <p:spPr>
          <a:xfrm>
            <a:off x="8118764" y="5457681"/>
            <a:ext cx="7794968" cy="734939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9729DDA-BB43-012C-797C-E1AF197E975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67"/>
          <a:stretch/>
        </p:blipFill>
        <p:spPr>
          <a:xfrm>
            <a:off x="16280214" y="5457681"/>
            <a:ext cx="7962012" cy="7349398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406912AB-AE01-E36C-D387-24C008A24053}"/>
              </a:ext>
            </a:extLst>
          </p:cNvPr>
          <p:cNvSpPr txBox="1"/>
          <p:nvPr/>
        </p:nvSpPr>
        <p:spPr>
          <a:xfrm>
            <a:off x="3409328" y="2705324"/>
            <a:ext cx="16508690" cy="2752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第一层网格间距：</a:t>
            </a:r>
            <a:r>
              <a:rPr lang="en-US" altLang="zh-C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1E-5m</a:t>
            </a:r>
          </a:p>
          <a:p>
            <a:pPr>
              <a:lnSpc>
                <a:spcPct val="150000"/>
              </a:lnSpc>
            </a:pPr>
            <a:r>
              <a:rPr lang="zh-C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来流速度：</a:t>
            </a:r>
            <a:r>
              <a:rPr lang="en-US" altLang="zh-C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1684.7932m/s (5Ma) </a:t>
            </a:r>
            <a:r>
              <a:rPr lang="zh-C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来流压力：</a:t>
            </a:r>
            <a:r>
              <a:rPr lang="en-US" altLang="zh-C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4.8788Pa  </a:t>
            </a:r>
            <a:r>
              <a:rPr lang="zh-C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来流温度：</a:t>
            </a:r>
            <a:r>
              <a:rPr lang="en-US" altLang="zh-C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273K</a:t>
            </a:r>
          </a:p>
          <a:p>
            <a:pPr>
              <a:lnSpc>
                <a:spcPct val="150000"/>
              </a:lnSpc>
            </a:pPr>
            <a:r>
              <a:rPr lang="zh-C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壁温：</a:t>
            </a:r>
            <a:r>
              <a:rPr lang="en-US" altLang="zh-C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273K  </a:t>
            </a:r>
            <a:r>
              <a:rPr lang="zh-C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物面滑移：无滑移</a:t>
            </a:r>
          </a:p>
        </p:txBody>
      </p:sp>
      <p:sp>
        <p:nvSpPr>
          <p:cNvPr id="9" name="矩形 30">
            <a:extLst>
              <a:ext uri="{FF2B5EF4-FFF2-40B4-BE49-F238E27FC236}">
                <a16:creationId xmlns:a16="http://schemas.microsoft.com/office/drawing/2014/main" id="{3B2892E0-E984-EABF-8437-712B109459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714" y="2014856"/>
            <a:ext cx="629167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685800" indent="-685800" algn="just" defTabSz="1828800" eaLnBrk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p"/>
            </a:pP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高超声速钝柱氮气绕流</a:t>
            </a: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84B8239C-06DB-CE1F-2C8E-E4FD4F38A992}"/>
              </a:ext>
            </a:extLst>
          </p:cNvPr>
          <p:cNvSpPr txBox="1"/>
          <p:nvPr/>
        </p:nvSpPr>
        <p:spPr>
          <a:xfrm>
            <a:off x="22535091" y="13003947"/>
            <a:ext cx="1336421" cy="51167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88000" algn="r">
              <a:spcBef>
                <a:spcPts val="200"/>
              </a:spcBef>
              <a:tabLst>
                <a:tab pos="938530" algn="l"/>
                <a:tab pos="939800" algn="l"/>
              </a:tabLst>
            </a:pP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15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2DEB008-7854-E049-FB0A-569815ABD39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3" r="21262"/>
          <a:stretch/>
        </p:blipFill>
        <p:spPr bwMode="auto">
          <a:xfrm>
            <a:off x="19597575" y="514201"/>
            <a:ext cx="4644651" cy="44225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72913063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9DC2A-7C9B-1147-E634-EAAFD77AA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>
            <a:extLst>
              <a:ext uri="{FF2B5EF4-FFF2-40B4-BE49-F238E27FC236}">
                <a16:creationId xmlns:a16="http://schemas.microsoft.com/office/drawing/2014/main" id="{51C2BE3D-03E1-9783-5511-F8ADA7872C20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851201" y="514201"/>
            <a:ext cx="23158679" cy="1116965"/>
          </a:xfrm>
          <a:prstGeom prst="rect">
            <a:avLst/>
          </a:prstGeom>
        </p:spPr>
        <p:txBody>
          <a:bodyPr/>
          <a:lstStyle/>
          <a:p>
            <a:pPr algn="l">
              <a:defRPr sz="80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sz="6600" dirty="0">
                <a:solidFill>
                  <a:schemeClr val="accent1"/>
                </a:solidFill>
              </a:rPr>
              <a:t>第</a:t>
            </a:r>
            <a:r>
              <a:rPr lang="zh-CN" sz="6600" dirty="0">
                <a:solidFill>
                  <a:schemeClr val="accent1"/>
                </a:solidFill>
              </a:rPr>
              <a:t>五</a:t>
            </a:r>
            <a:r>
              <a:rPr sz="6600" dirty="0" err="1">
                <a:solidFill>
                  <a:schemeClr val="accent1"/>
                </a:solidFill>
              </a:rPr>
              <a:t>部分</a:t>
            </a:r>
            <a:r>
              <a:rPr lang="en-US" sz="6600" dirty="0">
                <a:solidFill>
                  <a:schemeClr val="accent1"/>
                </a:solidFill>
              </a:rPr>
              <a:t>  </a:t>
            </a:r>
            <a:r>
              <a:rPr lang="zh-CN" altLang="en-US" sz="6600" dirty="0">
                <a:solidFill>
                  <a:schemeClr val="accent1"/>
                </a:solidFill>
              </a:rPr>
              <a:t>功能验证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C8D9D61-4CC6-CB5F-4258-EE3CBA93A0C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" t="8531" r="8660" b="2880"/>
          <a:stretch/>
        </p:blipFill>
        <p:spPr>
          <a:xfrm>
            <a:off x="0" y="3681253"/>
            <a:ext cx="7920000" cy="697233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3F2BE0C-3C66-BE55-D946-491AE805649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" t="8132" r="8319" b="3080"/>
          <a:stretch/>
        </p:blipFill>
        <p:spPr>
          <a:xfrm>
            <a:off x="16144099" y="3681253"/>
            <a:ext cx="7961598" cy="698131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E78B0CD-A493-CB3D-068B-AD7AC0D45DD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" t="7104" r="8120" b="3315"/>
          <a:stretch/>
        </p:blipFill>
        <p:spPr>
          <a:xfrm>
            <a:off x="8064140" y="3641887"/>
            <a:ext cx="7920000" cy="7006978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24525FFA-2D07-4714-525C-365ECDE10095}"/>
              </a:ext>
            </a:extLst>
          </p:cNvPr>
          <p:cNvSpPr txBox="1"/>
          <p:nvPr/>
        </p:nvSpPr>
        <p:spPr>
          <a:xfrm>
            <a:off x="8772787" y="11135365"/>
            <a:ext cx="68384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/>
              <a:t>沿驻点线无量纲参数分布对比</a:t>
            </a:r>
          </a:p>
        </p:txBody>
      </p:sp>
      <p:sp>
        <p:nvSpPr>
          <p:cNvPr id="9" name="矩形 30">
            <a:extLst>
              <a:ext uri="{FF2B5EF4-FFF2-40B4-BE49-F238E27FC236}">
                <a16:creationId xmlns:a16="http://schemas.microsoft.com/office/drawing/2014/main" id="{60525EEB-2C5D-5A55-E7C5-AFA9461EEC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714" y="2014856"/>
            <a:ext cx="629167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685800" indent="-685800" algn="just" defTabSz="1828800" eaLnBrk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p"/>
            </a:pP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高超声速钝柱氮气绕流</a:t>
            </a: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57C24898-14B3-431B-AE61-65A25E63DF22}"/>
              </a:ext>
            </a:extLst>
          </p:cNvPr>
          <p:cNvSpPr txBox="1"/>
          <p:nvPr/>
        </p:nvSpPr>
        <p:spPr>
          <a:xfrm>
            <a:off x="22535091" y="13003947"/>
            <a:ext cx="1336421" cy="51167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88000" algn="r">
              <a:spcBef>
                <a:spcPts val="200"/>
              </a:spcBef>
              <a:tabLst>
                <a:tab pos="938530" algn="l"/>
                <a:tab pos="939800" algn="l"/>
              </a:tabLst>
            </a:pP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16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141418509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1944D3-47D6-9532-91CA-D86D025A6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>
            <a:extLst>
              <a:ext uri="{FF2B5EF4-FFF2-40B4-BE49-F238E27FC236}">
                <a16:creationId xmlns:a16="http://schemas.microsoft.com/office/drawing/2014/main" id="{79F7BAD6-D4CA-3C66-E66C-9114681D1FE6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851201" y="514201"/>
            <a:ext cx="23158679" cy="1116965"/>
          </a:xfrm>
          <a:prstGeom prst="rect">
            <a:avLst/>
          </a:prstGeom>
        </p:spPr>
        <p:txBody>
          <a:bodyPr/>
          <a:lstStyle/>
          <a:p>
            <a:pPr algn="l">
              <a:defRPr sz="80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sz="6600" dirty="0">
                <a:solidFill>
                  <a:schemeClr val="accent1"/>
                </a:solidFill>
              </a:rPr>
              <a:t>第</a:t>
            </a:r>
            <a:r>
              <a:rPr lang="zh-CN" sz="6600" dirty="0">
                <a:solidFill>
                  <a:schemeClr val="accent1"/>
                </a:solidFill>
              </a:rPr>
              <a:t>五</a:t>
            </a:r>
            <a:r>
              <a:rPr sz="6600" dirty="0" err="1">
                <a:solidFill>
                  <a:schemeClr val="accent1"/>
                </a:solidFill>
              </a:rPr>
              <a:t>部分</a:t>
            </a:r>
            <a:r>
              <a:rPr lang="en-US" sz="6600" dirty="0">
                <a:solidFill>
                  <a:schemeClr val="accent1"/>
                </a:solidFill>
              </a:rPr>
              <a:t>  </a:t>
            </a:r>
            <a:r>
              <a:rPr lang="zh-CN" altLang="en-US" sz="6600" dirty="0">
                <a:solidFill>
                  <a:schemeClr val="accent1"/>
                </a:solidFill>
              </a:rPr>
              <a:t>功能验证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C53D15C-791D-A8A2-AD80-D6AE39C113D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" t="8041" r="8720"/>
          <a:stretch/>
        </p:blipFill>
        <p:spPr>
          <a:xfrm>
            <a:off x="92773" y="3485086"/>
            <a:ext cx="7997758" cy="7200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6F00A10-E0C2-DD8B-13C9-EEB73542DE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" t="8314" r="8904"/>
          <a:stretch/>
        </p:blipFill>
        <p:spPr>
          <a:xfrm>
            <a:off x="16082161" y="3486000"/>
            <a:ext cx="8021478" cy="7200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D1DB1E1-C429-3B3A-7860-3A7E0458AEA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" t="9601" r="8521"/>
          <a:stretch/>
        </p:blipFill>
        <p:spPr>
          <a:xfrm>
            <a:off x="8016755" y="3597536"/>
            <a:ext cx="8165986" cy="72000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0CF501AF-17CA-F0FA-FBF1-679A19209651}"/>
              </a:ext>
            </a:extLst>
          </p:cNvPr>
          <p:cNvSpPr txBox="1"/>
          <p:nvPr/>
        </p:nvSpPr>
        <p:spPr>
          <a:xfrm>
            <a:off x="10247852" y="10797536"/>
            <a:ext cx="4365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/>
              <a:t>物面参数分布对比</a:t>
            </a:r>
          </a:p>
        </p:txBody>
      </p:sp>
      <p:sp>
        <p:nvSpPr>
          <p:cNvPr id="9" name="矩形 30">
            <a:extLst>
              <a:ext uri="{FF2B5EF4-FFF2-40B4-BE49-F238E27FC236}">
                <a16:creationId xmlns:a16="http://schemas.microsoft.com/office/drawing/2014/main" id="{71239706-1D69-E2EB-4FD1-B21F2260E1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242" y="2014856"/>
            <a:ext cx="643516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685800" indent="-685800" algn="just" defTabSz="1828800" eaLnBrk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p"/>
            </a:pP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高超声速钝柱氮气绕流</a:t>
            </a: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46D8C346-6A4C-41D9-B252-3D196BAE9D33}"/>
              </a:ext>
            </a:extLst>
          </p:cNvPr>
          <p:cNvSpPr txBox="1"/>
          <p:nvPr/>
        </p:nvSpPr>
        <p:spPr>
          <a:xfrm>
            <a:off x="22535091" y="13003947"/>
            <a:ext cx="1336421" cy="51167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88000" algn="r">
              <a:spcBef>
                <a:spcPts val="200"/>
              </a:spcBef>
              <a:tabLst>
                <a:tab pos="938530" algn="l"/>
                <a:tab pos="939800" algn="l"/>
              </a:tabLst>
            </a:pP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17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754028242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/>
          </p:cNvSpPr>
          <p:nvPr>
            <p:ph type="body" idx="14"/>
          </p:nvPr>
        </p:nvSpPr>
        <p:spPr>
          <a:xfrm>
            <a:off x="851201" y="514201"/>
            <a:ext cx="23158679" cy="1116965"/>
          </a:xfrm>
          <a:prstGeom prst="rect">
            <a:avLst/>
          </a:prstGeom>
        </p:spPr>
        <p:txBody>
          <a:bodyPr/>
          <a:lstStyle/>
          <a:p>
            <a:pPr algn="l">
              <a:defRPr sz="80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sz="6600" dirty="0">
                <a:solidFill>
                  <a:schemeClr val="accent1"/>
                </a:solidFill>
              </a:rPr>
              <a:t>第</a:t>
            </a:r>
            <a:r>
              <a:rPr lang="zh-CN" sz="6600" dirty="0">
                <a:solidFill>
                  <a:schemeClr val="accent1"/>
                </a:solidFill>
              </a:rPr>
              <a:t>六</a:t>
            </a:r>
            <a:r>
              <a:rPr sz="6600" dirty="0" err="1">
                <a:solidFill>
                  <a:schemeClr val="accent1"/>
                </a:solidFill>
              </a:rPr>
              <a:t>部分</a:t>
            </a:r>
            <a:r>
              <a:rPr lang="en-US" sz="6600" dirty="0">
                <a:solidFill>
                  <a:schemeClr val="accent1"/>
                </a:solidFill>
              </a:rPr>
              <a:t>  </a:t>
            </a:r>
            <a:r>
              <a:rPr lang="zh-CN" altLang="en-US" sz="6600" dirty="0">
                <a:solidFill>
                  <a:schemeClr val="accent1"/>
                </a:solidFill>
              </a:rPr>
              <a:t>总结和展望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E86B397-A766-B937-3D21-03113DB35694}"/>
              </a:ext>
            </a:extLst>
          </p:cNvPr>
          <p:cNvSpPr/>
          <p:nvPr/>
        </p:nvSpPr>
        <p:spPr>
          <a:xfrm>
            <a:off x="1255858" y="9628748"/>
            <a:ext cx="22346263" cy="2799725"/>
          </a:xfrm>
          <a:prstGeom prst="rect">
            <a:avLst/>
          </a:prstGeom>
          <a:noFill/>
          <a:ln>
            <a:noFill/>
          </a:ln>
        </p:spPr>
        <p:txBody>
          <a:bodyPr wrap="square" lIns="137144" tIns="68572" rIns="137144" bIns="68572">
            <a:spAutoFit/>
          </a:bodyPr>
          <a:lstStyle/>
          <a:p>
            <a:pPr marL="428626" indent="-428626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4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建立与热化学非平衡强耦合的</a:t>
            </a:r>
            <a:r>
              <a:rPr lang="en-US" altLang="zh-CN" sz="4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NCCR</a:t>
            </a:r>
            <a:r>
              <a:rPr lang="zh-CN" altLang="en-US" sz="4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模型，同时实现高温真实气体效应和稀薄非平衡效应的耦合求解；</a:t>
            </a:r>
            <a:endParaRPr lang="en-US" altLang="zh-CN" sz="40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28626" indent="-428626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4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通过风雷框架现有的网格技术和非定常计算方法，进一步拓展</a:t>
            </a:r>
            <a:r>
              <a:rPr lang="en-US" altLang="zh-CN" sz="4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NCCR</a:t>
            </a:r>
            <a:r>
              <a:rPr lang="zh-CN" altLang="en-US" sz="4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模型的适用范围和应用场景</a:t>
            </a:r>
            <a:endParaRPr lang="en-US" altLang="zh-CN" sz="40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5D3D72D-25AC-7424-31D9-384D04702666}"/>
              </a:ext>
            </a:extLst>
          </p:cNvPr>
          <p:cNvSpPr/>
          <p:nvPr/>
        </p:nvSpPr>
        <p:spPr>
          <a:xfrm>
            <a:off x="1268773" y="2845100"/>
            <a:ext cx="21934528" cy="5569714"/>
          </a:xfrm>
          <a:prstGeom prst="rect">
            <a:avLst/>
          </a:prstGeom>
          <a:noFill/>
          <a:ln>
            <a:noFill/>
          </a:ln>
        </p:spPr>
        <p:txBody>
          <a:bodyPr wrap="square" lIns="137144" tIns="68572" rIns="137144" bIns="68572">
            <a:spAutoFit/>
          </a:bodyPr>
          <a:lstStyle/>
          <a:p>
            <a:pPr marL="428626" indent="-428626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4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建模与计算方法：</a:t>
            </a:r>
            <a:r>
              <a:rPr lang="zh-CN" altLang="en-US" sz="4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建立了基于风雷框架的跨流域双原子气体非线性耦合本构</a:t>
            </a:r>
            <a:r>
              <a:rPr lang="en-US" altLang="zh-CN" sz="4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(NCCR)</a:t>
            </a: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模型</a:t>
            </a:r>
            <a:r>
              <a:rPr lang="zh-CN" altLang="en-US" sz="4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4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实现了跨域飞行器稀薄非平衡流动的耦合求解，拓展了软件在近连续流的计算能力；</a:t>
            </a:r>
            <a:endParaRPr lang="en-US" altLang="zh-CN" sz="4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28626" indent="-428626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4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验证与拓展应用：</a:t>
            </a:r>
            <a:r>
              <a:rPr lang="zh-CN" altLang="en-US" sz="4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通过对典型算例双椭球和钝柱氮气绕流进行数值模拟，检验了</a:t>
            </a:r>
            <a:r>
              <a:rPr lang="en-US" altLang="zh-CN" sz="4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NCCR</a:t>
            </a:r>
            <a:r>
              <a:rPr lang="zh-CN" altLang="en-US" sz="4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模型的并行计算能力，验证了新建立的基于风雷框架的跨流域双原子气体</a:t>
            </a:r>
            <a:r>
              <a:rPr lang="en-US" altLang="zh-CN" sz="4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NCCR</a:t>
            </a:r>
            <a:r>
              <a:rPr lang="zh-CN" altLang="en-US" sz="4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模型能够精确求解近连续流区的高超声速稀薄非平衡流动，并且在</a:t>
            </a:r>
            <a:r>
              <a:rPr lang="zh-CN" altLang="en-US" sz="4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局部稀薄效应显著的区域，能够得到比</a:t>
            </a:r>
            <a:r>
              <a:rPr lang="en-US" altLang="zh-CN" sz="4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NS</a:t>
            </a:r>
            <a:r>
              <a:rPr lang="zh-CN" altLang="en-US" sz="4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方程更接近真实物理解的结果。</a:t>
            </a:r>
          </a:p>
        </p:txBody>
      </p:sp>
      <p:sp>
        <p:nvSpPr>
          <p:cNvPr id="10" name="矩形 30">
            <a:extLst>
              <a:ext uri="{FF2B5EF4-FFF2-40B4-BE49-F238E27FC236}">
                <a16:creationId xmlns:a16="http://schemas.microsoft.com/office/drawing/2014/main" id="{3CC96383-DB58-244D-153F-C7A131031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725" y="2014857"/>
            <a:ext cx="385239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685800" indent="-685800" algn="just" defTabSz="1828800" eaLnBrk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p"/>
            </a:pP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工作总结</a:t>
            </a:r>
          </a:p>
        </p:txBody>
      </p:sp>
      <p:sp>
        <p:nvSpPr>
          <p:cNvPr id="11" name="矩形 30">
            <a:extLst>
              <a:ext uri="{FF2B5EF4-FFF2-40B4-BE49-F238E27FC236}">
                <a16:creationId xmlns:a16="http://schemas.microsoft.com/office/drawing/2014/main" id="{810F90FE-3307-30B6-CF40-A7BC60B45D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725" y="8699331"/>
            <a:ext cx="383930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685800" indent="-685800" algn="just" defTabSz="1828800" eaLnBrk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p"/>
            </a:pP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下一步工作</a:t>
            </a:r>
            <a:endParaRPr lang="en-US" altLang="zh-CN" sz="4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31956A3D-150B-4EEC-9D23-F64468FF9293}"/>
              </a:ext>
            </a:extLst>
          </p:cNvPr>
          <p:cNvSpPr txBox="1"/>
          <p:nvPr/>
        </p:nvSpPr>
        <p:spPr>
          <a:xfrm>
            <a:off x="22535091" y="13003947"/>
            <a:ext cx="1336421" cy="51167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88000" algn="r">
              <a:spcBef>
                <a:spcPts val="200"/>
              </a:spcBef>
              <a:tabLst>
                <a:tab pos="938530" algn="l"/>
                <a:tab pos="939800" algn="l"/>
              </a:tabLst>
            </a:pP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18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>
            <a:spLocks noGrp="1"/>
          </p:cNvSpPr>
          <p:nvPr>
            <p:ph type="body" idx="14"/>
          </p:nvPr>
        </p:nvSpPr>
        <p:spPr>
          <a:xfrm>
            <a:off x="612660" y="6068041"/>
            <a:ext cx="23158679" cy="1579920"/>
          </a:xfrm>
          <a:prstGeom prst="rect">
            <a:avLst/>
          </a:prstGeom>
        </p:spPr>
        <p:txBody>
          <a:bodyPr/>
          <a:lstStyle>
            <a:lvl1pPr>
              <a:defRPr sz="8000" b="1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zh-CN" altLang="en-US" sz="9600" dirty="0"/>
              <a:t>谢    谢</a:t>
            </a:r>
            <a:endParaRPr sz="9600" dirty="0"/>
          </a:p>
        </p:txBody>
      </p:sp>
      <p:sp>
        <p:nvSpPr>
          <p:cNvPr id="2" name="object 5">
            <a:extLst>
              <a:ext uri="{FF2B5EF4-FFF2-40B4-BE49-F238E27FC236}">
                <a16:creationId xmlns:a16="http://schemas.microsoft.com/office/drawing/2014/main" id="{EBE823D5-7A3F-076D-5986-B80D198F5508}"/>
              </a:ext>
            </a:extLst>
          </p:cNvPr>
          <p:cNvSpPr txBox="1"/>
          <p:nvPr/>
        </p:nvSpPr>
        <p:spPr>
          <a:xfrm>
            <a:off x="22535091" y="13003947"/>
            <a:ext cx="1336421" cy="51167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88000" algn="r">
              <a:spcBef>
                <a:spcPts val="200"/>
              </a:spcBef>
              <a:tabLst>
                <a:tab pos="938530" algn="l"/>
                <a:tab pos="939800" algn="l"/>
              </a:tabLst>
            </a:pP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19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</p:spTree>
  </p:cSld>
  <p:clrMapOvr>
    <a:masterClrMapping/>
  </p:clrMapOvr>
  <p:transition spd="slow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OGM3MzQ2YjMzNTk2NWMzN2E4ZTYwMGQyMDM0MmI4YjMifQ==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3383</TotalTime>
  <Words>1617</Words>
  <Application>Microsoft Office PowerPoint</Application>
  <PresentationFormat>自定义</PresentationFormat>
  <Paragraphs>220</Paragraphs>
  <Slides>20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20</vt:i4>
      </vt:variant>
    </vt:vector>
  </HeadingPairs>
  <TitlesOfParts>
    <vt:vector size="39" baseType="lpstr">
      <vt:lpstr>Avenir Book</vt:lpstr>
      <vt:lpstr>Avenir Light</vt:lpstr>
      <vt:lpstr>Helvetica Light</vt:lpstr>
      <vt:lpstr>Helvetica Neue</vt:lpstr>
      <vt:lpstr>等线</vt:lpstr>
      <vt:lpstr>黑体</vt:lpstr>
      <vt:lpstr>楷体</vt:lpstr>
      <vt:lpstr>微软雅黑</vt:lpstr>
      <vt:lpstr>Arial</vt:lpstr>
      <vt:lpstr>Calibri</vt:lpstr>
      <vt:lpstr>Helvetica</vt:lpstr>
      <vt:lpstr>Tahoma</vt:lpstr>
      <vt:lpstr>Times New Roman</vt:lpstr>
      <vt:lpstr>Verdana</vt:lpstr>
      <vt:lpstr>Wingdings</vt:lpstr>
      <vt:lpstr>White</vt:lpstr>
      <vt:lpstr>Equation</vt:lpstr>
      <vt:lpstr>公式</vt:lpstr>
      <vt:lpstr>Visio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胡国峰</dc:creator>
  <cp:lastModifiedBy>jy yang</cp:lastModifiedBy>
  <cp:revision>107</cp:revision>
  <dcterms:created xsi:type="dcterms:W3CDTF">2024-09-10T07:26:39Z</dcterms:created>
  <dcterms:modified xsi:type="dcterms:W3CDTF">2024-11-06T10:27:12Z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C9EE6AFF432446B8B670D6404332F04B_12</vt:lpwstr>
  </property>
  <property fmtid="{D5CDD505-2E9C-101B-9397-08002B2CF9AE}" pid="3" name="KSOProductBuildVer">
    <vt:lpwstr>2052-0.0.0.0</vt:lpwstr>
  </property>
</Properties>
</file>