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37.xml" ContentType="application/vnd.openxmlformats-officedocument.presentationml.notesSlide+xml"/>
  <Override PartName="/ppt/tags/tag10.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6"/>
  </p:notesMasterIdLst>
  <p:sldIdLst>
    <p:sldId id="280" r:id="rId3"/>
    <p:sldId id="1844" r:id="rId4"/>
    <p:sldId id="1852" r:id="rId5"/>
    <p:sldId id="2725" r:id="rId6"/>
    <p:sldId id="2738" r:id="rId7"/>
    <p:sldId id="2741" r:id="rId8"/>
    <p:sldId id="2737" r:id="rId9"/>
    <p:sldId id="2740" r:id="rId10"/>
    <p:sldId id="2739" r:id="rId11"/>
    <p:sldId id="2742" r:id="rId12"/>
    <p:sldId id="2773" r:id="rId13"/>
    <p:sldId id="1853" r:id="rId14"/>
    <p:sldId id="2728" r:id="rId15"/>
    <p:sldId id="2729" r:id="rId16"/>
    <p:sldId id="2774" r:id="rId17"/>
    <p:sldId id="2727" r:id="rId18"/>
    <p:sldId id="2775" r:id="rId19"/>
    <p:sldId id="2743" r:id="rId20"/>
    <p:sldId id="2745" r:id="rId21"/>
    <p:sldId id="2748" r:id="rId22"/>
    <p:sldId id="2747" r:id="rId23"/>
    <p:sldId id="2746" r:id="rId24"/>
    <p:sldId id="2749" r:id="rId25"/>
    <p:sldId id="2750" r:id="rId26"/>
    <p:sldId id="2752" r:id="rId27"/>
    <p:sldId id="2751" r:id="rId28"/>
    <p:sldId id="2754" r:id="rId29"/>
    <p:sldId id="2755" r:id="rId30"/>
    <p:sldId id="2756" r:id="rId31"/>
    <p:sldId id="2753" r:id="rId32"/>
    <p:sldId id="2732" r:id="rId33"/>
    <p:sldId id="2776" r:id="rId34"/>
    <p:sldId id="2777" r:id="rId35"/>
    <p:sldId id="2778" r:id="rId36"/>
    <p:sldId id="1854" r:id="rId37"/>
    <p:sldId id="374" r:id="rId38"/>
    <p:sldId id="375" r:id="rId39"/>
    <p:sldId id="499" r:id="rId40"/>
    <p:sldId id="256" r:id="rId41"/>
    <p:sldId id="376" r:id="rId42"/>
    <p:sldId id="497" r:id="rId43"/>
    <p:sldId id="498" r:id="rId44"/>
    <p:sldId id="435" r:id="rId45"/>
    <p:sldId id="436" r:id="rId46"/>
    <p:sldId id="496" r:id="rId47"/>
    <p:sldId id="1855" r:id="rId48"/>
    <p:sldId id="3939" r:id="rId49"/>
    <p:sldId id="3346" r:id="rId50"/>
    <p:sldId id="3347" r:id="rId51"/>
    <p:sldId id="3348" r:id="rId52"/>
    <p:sldId id="3349" r:id="rId53"/>
    <p:sldId id="3351" r:id="rId54"/>
    <p:sldId id="3352" r:id="rId55"/>
    <p:sldId id="3353" r:id="rId56"/>
    <p:sldId id="3354" r:id="rId57"/>
    <p:sldId id="3355" r:id="rId58"/>
    <p:sldId id="1856" r:id="rId59"/>
    <p:sldId id="2183" r:id="rId60"/>
    <p:sldId id="2253" r:id="rId61"/>
    <p:sldId id="2250" r:id="rId62"/>
    <p:sldId id="2252" r:id="rId63"/>
    <p:sldId id="2254" r:id="rId64"/>
    <p:sldId id="2241" r:id="rId65"/>
    <p:sldId id="2242" r:id="rId66"/>
    <p:sldId id="2240" r:id="rId67"/>
    <p:sldId id="2258" r:id="rId68"/>
    <p:sldId id="2246" r:id="rId69"/>
    <p:sldId id="2263" r:id="rId70"/>
    <p:sldId id="2247" r:id="rId71"/>
    <p:sldId id="2259" r:id="rId72"/>
    <p:sldId id="2261" r:id="rId73"/>
    <p:sldId id="2243" r:id="rId74"/>
    <p:sldId id="1793" r:id="rId7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997562DC-B349-4C82-9C8F-FC609E334FFA}">
          <p14:sldIdLst>
            <p14:sldId id="280"/>
            <p14:sldId id="1844"/>
            <p14:sldId id="1852"/>
            <p14:sldId id="2725"/>
            <p14:sldId id="2738"/>
            <p14:sldId id="2741"/>
            <p14:sldId id="2737"/>
            <p14:sldId id="2740"/>
            <p14:sldId id="2739"/>
            <p14:sldId id="2742"/>
            <p14:sldId id="2773"/>
            <p14:sldId id="1853"/>
            <p14:sldId id="2728"/>
            <p14:sldId id="2729"/>
            <p14:sldId id="2774"/>
            <p14:sldId id="2727"/>
            <p14:sldId id="2775"/>
            <p14:sldId id="2743"/>
            <p14:sldId id="2745"/>
            <p14:sldId id="2748"/>
            <p14:sldId id="2747"/>
            <p14:sldId id="2746"/>
            <p14:sldId id="2749"/>
            <p14:sldId id="2750"/>
            <p14:sldId id="2752"/>
            <p14:sldId id="2751"/>
            <p14:sldId id="2754"/>
            <p14:sldId id="2755"/>
            <p14:sldId id="2756"/>
            <p14:sldId id="2753"/>
            <p14:sldId id="2732"/>
            <p14:sldId id="2776"/>
            <p14:sldId id="2777"/>
            <p14:sldId id="2778"/>
            <p14:sldId id="1854"/>
            <p14:sldId id="374"/>
            <p14:sldId id="375"/>
            <p14:sldId id="499"/>
            <p14:sldId id="256"/>
            <p14:sldId id="376"/>
            <p14:sldId id="497"/>
            <p14:sldId id="498"/>
            <p14:sldId id="435"/>
            <p14:sldId id="436"/>
            <p14:sldId id="496"/>
            <p14:sldId id="1855"/>
          </p14:sldIdLst>
        </p14:section>
        <p14:section name="正文" id="{DD57F48C-D3DE-42C7-9BE1-94F0B773F5B0}">
          <p14:sldIdLst>
            <p14:sldId id="3939"/>
            <p14:sldId id="3346"/>
            <p14:sldId id="3347"/>
            <p14:sldId id="3348"/>
            <p14:sldId id="3349"/>
            <p14:sldId id="3351"/>
            <p14:sldId id="3352"/>
            <p14:sldId id="3353"/>
            <p14:sldId id="3354"/>
            <p14:sldId id="3355"/>
            <p14:sldId id="1856"/>
            <p14:sldId id="2183"/>
            <p14:sldId id="2253"/>
            <p14:sldId id="2250"/>
            <p14:sldId id="2252"/>
            <p14:sldId id="2254"/>
            <p14:sldId id="2241"/>
            <p14:sldId id="2242"/>
            <p14:sldId id="2240"/>
            <p14:sldId id="2258"/>
            <p14:sldId id="2246"/>
            <p14:sldId id="2263"/>
            <p14:sldId id="2247"/>
            <p14:sldId id="2259"/>
            <p14:sldId id="2261"/>
            <p14:sldId id="2243"/>
            <p14:sldId id="179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0AA04-14C3-419C-94EC-BC6450830167}" type="datetimeFigureOut">
              <a:rPr lang="zh-CN" altLang="en-US" smtClean="0"/>
              <a:t>2024/11/14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4A9924-4128-4FED-85DD-3A14D5E8B0D0}" type="slidenum">
              <a:rPr lang="zh-CN" altLang="en-US" smtClean="0"/>
              <a:t>‹#›</a:t>
            </a:fld>
            <a:endParaRPr lang="zh-CN" altLang="en-US"/>
          </a:p>
        </p:txBody>
      </p:sp>
    </p:spTree>
    <p:extLst>
      <p:ext uri="{BB962C8B-B14F-4D97-AF65-F5344CB8AC3E}">
        <p14:creationId xmlns:p14="http://schemas.microsoft.com/office/powerpoint/2010/main" val="1742835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94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23B0125-2F1A-46E1-BF32-AECB5E30A13D}"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2</a:t>
            </a:fld>
            <a:endParaRPr lang="zh-CN" altLang="en-US" dirty="0"/>
          </a:p>
        </p:txBody>
      </p:sp>
    </p:spTree>
    <p:extLst>
      <p:ext uri="{BB962C8B-B14F-4D97-AF65-F5344CB8AC3E}">
        <p14:creationId xmlns:p14="http://schemas.microsoft.com/office/powerpoint/2010/main" val="619326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3</a:t>
            </a:fld>
            <a:endParaRPr lang="zh-CN" altLang="en-US" dirty="0"/>
          </a:p>
        </p:txBody>
      </p:sp>
    </p:spTree>
    <p:extLst>
      <p:ext uri="{BB962C8B-B14F-4D97-AF65-F5344CB8AC3E}">
        <p14:creationId xmlns:p14="http://schemas.microsoft.com/office/powerpoint/2010/main" val="1912379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4</a:t>
            </a:fld>
            <a:endParaRPr lang="zh-CN" altLang="en-US" dirty="0"/>
          </a:p>
        </p:txBody>
      </p:sp>
    </p:spTree>
    <p:extLst>
      <p:ext uri="{BB962C8B-B14F-4D97-AF65-F5344CB8AC3E}">
        <p14:creationId xmlns:p14="http://schemas.microsoft.com/office/powerpoint/2010/main" val="2046578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开放性：开源大模型的核心特点是开放性。任何人都可以访问模型的源代码、训练数据和技术文档，这使得模型的透明度高，易于审核和改进。</a:t>
            </a:r>
          </a:p>
          <a:p>
            <a:r>
              <a:rPr lang="zh-CN" altLang="en-US" dirty="0"/>
              <a:t>社区驱动：开源大模型的发展通常依赖于广泛的社区支持。全球范围内的开发者可以通过协作来改进模型，增加新的功能，修复错误，从而加速技术进步。</a:t>
            </a:r>
          </a:p>
          <a:p>
            <a:r>
              <a:rPr lang="zh-CN" altLang="en-US" dirty="0"/>
              <a:t>成本效益：开源大模型降低了个人和企业使用先进人工智能技术的门槛。无需支付高昂的许可费用，只需下载和使用即可，这使得更多的开发者和小型企业能够参与到人工智能的研究和应用中。</a:t>
            </a:r>
          </a:p>
          <a:p>
            <a:r>
              <a:rPr lang="zh-CN" altLang="en-US" dirty="0"/>
              <a:t>灵活性和可定制性：开源大模型通常提供灵活的接口和工具，用户可以根据自己的需求对模型进行微调或扩展，以适应特定的应用场景。</a:t>
            </a:r>
          </a:p>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5</a:t>
            </a:fld>
            <a:endParaRPr lang="zh-CN" altLang="en-US" dirty="0"/>
          </a:p>
        </p:txBody>
      </p:sp>
    </p:spTree>
    <p:extLst>
      <p:ext uri="{BB962C8B-B14F-4D97-AF65-F5344CB8AC3E}">
        <p14:creationId xmlns:p14="http://schemas.microsoft.com/office/powerpoint/2010/main" val="3453231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92D04-6731-FC3B-D16B-0A1D8FE0ECD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C2A226B-482C-62CB-FC51-D527D6C0134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6E23811-072E-E9FA-03DF-0F793A349B0B}"/>
              </a:ext>
            </a:extLst>
          </p:cNvPr>
          <p:cNvSpPr>
            <a:spLocks noGrp="1"/>
          </p:cNvSpPr>
          <p:nvPr>
            <p:ph type="body" idx="1"/>
          </p:nvPr>
        </p:nvSpPr>
        <p:spPr/>
        <p:txBody>
          <a:bodyPr/>
          <a:lstStyle/>
          <a:p>
            <a:r>
              <a:rPr lang="zh-CN" altLang="en-US" dirty="0"/>
              <a:t>开源与闭源大模型的对比，从成本、创新、支持、定制化、知识产权</a:t>
            </a:r>
            <a:r>
              <a:rPr lang="en-US" altLang="zh-CN" dirty="0"/>
              <a:t>5</a:t>
            </a:r>
            <a:r>
              <a:rPr lang="zh-CN" altLang="en-US" dirty="0"/>
              <a:t>个人方面，进行了对比。</a:t>
            </a:r>
          </a:p>
          <a:p>
            <a:r>
              <a:rPr lang="zh-CN" altLang="en-US" dirty="0"/>
              <a:t>成本方面呢，开源的初始成本较低，但后期维护成本较高。闭源则相反。</a:t>
            </a:r>
          </a:p>
          <a:p>
            <a:r>
              <a:rPr lang="zh-CN" altLang="en-US" dirty="0"/>
              <a:t>创新方面，开源的因为有全球社区的协作，版本跟新较快，闭源的公司往往从开发成本角度考虑，大版本跟新较慢</a:t>
            </a:r>
          </a:p>
          <a:p>
            <a:r>
              <a:rPr lang="zh-CN" altLang="en-US" dirty="0"/>
              <a:t>技术支持方面，开源依赖于社区支持，涉及的知识面可能广泛但不专一，有可能你在使用开源模型中遇到的问题都在网上找不到第二个，也不会有专人去帮你解决。但闭源大多数是需要花钱的，有专用渠道提供一对一且高质量的支持。</a:t>
            </a:r>
          </a:p>
          <a:p>
            <a:r>
              <a:rPr lang="zh-CN" altLang="en-US" dirty="0"/>
              <a:t>个性化方面，开源因为源码在手，高度开放可以根据自己的需求进行开发，闭源可以根据大公司开发的</a:t>
            </a:r>
            <a:r>
              <a:rPr lang="en-US" altLang="zh-CN" dirty="0"/>
              <a:t>API</a:t>
            </a:r>
            <a:r>
              <a:rPr lang="zh-CN" altLang="en-US" dirty="0"/>
              <a:t>可能进行有限的扩展。</a:t>
            </a:r>
          </a:p>
          <a:p>
            <a:r>
              <a:rPr lang="zh-CN" altLang="en-US" dirty="0"/>
              <a:t>知识产权方面，开源根据开源许可证共享成果，闭源知识产权被紧密持有，提供竞争优势。</a:t>
            </a:r>
          </a:p>
        </p:txBody>
      </p:sp>
      <p:sp>
        <p:nvSpPr>
          <p:cNvPr id="4" name="灯片编号占位符 3">
            <a:extLst>
              <a:ext uri="{FF2B5EF4-FFF2-40B4-BE49-F238E27FC236}">
                <a16:creationId xmlns:a16="http://schemas.microsoft.com/office/drawing/2014/main" id="{BBBEFA07-8F67-5F0F-55D9-FDC509926520}"/>
              </a:ext>
            </a:extLst>
          </p:cNvPr>
          <p:cNvSpPr>
            <a:spLocks noGrp="1"/>
          </p:cNvSpPr>
          <p:nvPr>
            <p:ph type="sldNum" sz="quarter" idx="10"/>
          </p:nvPr>
        </p:nvSpPr>
        <p:spPr/>
        <p:txBody>
          <a:bodyPr/>
          <a:lstStyle/>
          <a:p>
            <a:pPr>
              <a:defRPr/>
            </a:pPr>
            <a:fld id="{CD7A2CCA-E5D5-4859-8035-B358016F08F8}" type="slidenum">
              <a:rPr lang="zh-CN" altLang="en-US" smtClean="0"/>
              <a:pPr>
                <a:defRPr/>
              </a:pPr>
              <a:t>6</a:t>
            </a:fld>
            <a:endParaRPr lang="zh-CN" altLang="en-US" dirty="0"/>
          </a:p>
        </p:txBody>
      </p:sp>
    </p:spTree>
    <p:extLst>
      <p:ext uri="{BB962C8B-B14F-4D97-AF65-F5344CB8AC3E}">
        <p14:creationId xmlns:p14="http://schemas.microsoft.com/office/powerpoint/2010/main" val="439675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硬件进步：随着</a:t>
            </a:r>
            <a:r>
              <a:rPr lang="en-US" altLang="zh-CN" dirty="0"/>
              <a:t>GPU</a:t>
            </a:r>
            <a:r>
              <a:rPr lang="zh-CN" altLang="en-US" dirty="0"/>
              <a:t>、</a:t>
            </a:r>
            <a:r>
              <a:rPr lang="en-US" altLang="zh-CN" dirty="0"/>
              <a:t>TPU</a:t>
            </a:r>
            <a:r>
              <a:rPr lang="zh-CN" altLang="en-US" dirty="0"/>
              <a:t>等专用硬件的问世和优化，计算能力得到了显著提升，为训练大规模模型提供了坚实的物质基础。</a:t>
            </a:r>
          </a:p>
          <a:p>
            <a:r>
              <a:rPr lang="zh-CN" altLang="en-US" dirty="0"/>
              <a:t>云计算服务：云服务商提供的弹性计算资源，使得研究人员和开发者能够按需获取强大的计算能力，降低了大规模模型训练的成本。</a:t>
            </a:r>
          </a:p>
          <a:p>
            <a:r>
              <a:rPr lang="zh-CN" altLang="en-US" dirty="0"/>
              <a:t>数据资源的丰富</a:t>
            </a:r>
          </a:p>
          <a:p>
            <a:r>
              <a:rPr lang="zh-CN" altLang="en-US" dirty="0"/>
              <a:t>互联网数据爆炸：互联网的普及带来了海量的数据积累，为训练高质量的大模型提供了丰富的素材。</a:t>
            </a:r>
          </a:p>
          <a:p>
            <a:r>
              <a:rPr lang="zh-CN" altLang="en-US" dirty="0"/>
              <a:t>开放数据集：越来越多的公共数据集被创建并免费开放给研究社区，进一步促进了模型训练的数据多样性。</a:t>
            </a:r>
          </a:p>
          <a:p>
            <a:r>
              <a:rPr lang="zh-CN" altLang="en-US" dirty="0"/>
              <a:t>深度学习技术的成熟</a:t>
            </a:r>
          </a:p>
          <a:p>
            <a:r>
              <a:rPr lang="zh-CN" altLang="en-US" dirty="0"/>
              <a:t>算法创新：从传统的神经网络到卷积神经网络（</a:t>
            </a:r>
            <a:r>
              <a:rPr lang="en-US" altLang="zh-CN" dirty="0"/>
              <a:t>CNN</a:t>
            </a:r>
            <a:r>
              <a:rPr lang="zh-CN" altLang="en-US" dirty="0"/>
              <a:t>）、循环神经网络（</a:t>
            </a:r>
            <a:r>
              <a:rPr lang="en-US" altLang="zh-CN" dirty="0"/>
              <a:t>RNN</a:t>
            </a:r>
            <a:r>
              <a:rPr lang="zh-CN" altLang="en-US" dirty="0"/>
              <a:t>），再到近年来的</a:t>
            </a:r>
            <a:r>
              <a:rPr lang="en-US" altLang="zh-CN" dirty="0"/>
              <a:t>Transformer</a:t>
            </a:r>
            <a:r>
              <a:rPr lang="zh-CN" altLang="en-US" dirty="0"/>
              <a:t>架构，深度学习技术的不断演进为构建更强大的模型提供了理论支持。</a:t>
            </a:r>
          </a:p>
          <a:p>
            <a:r>
              <a:rPr lang="zh-CN" altLang="en-US" dirty="0"/>
              <a:t>预训练与迁移学习：预训练技术的出现使得模型可以在大规模通用数据上先进行训练，然后再针对特定任务进行微调，大幅提高了模型的泛化能力和效率。</a:t>
            </a:r>
          </a:p>
          <a:p>
            <a:r>
              <a:rPr lang="zh-CN" altLang="en-US" dirty="0"/>
              <a:t>社会与经济因素</a:t>
            </a:r>
          </a:p>
          <a:p>
            <a:r>
              <a:rPr lang="zh-CN" altLang="en-US" dirty="0"/>
              <a:t>开放科学文化：开源软件运动的成功经验激励了</a:t>
            </a:r>
            <a:r>
              <a:rPr lang="en-US" altLang="zh-CN" dirty="0"/>
              <a:t>AI</a:t>
            </a:r>
            <a:r>
              <a:rPr lang="zh-CN" altLang="en-US" dirty="0"/>
              <a:t>领域的开放共享精神，越来越多的研究者倾向于将自己的成果以开源形式发布。</a:t>
            </a:r>
          </a:p>
          <a:p>
            <a:r>
              <a:rPr lang="zh-CN" altLang="en-US" dirty="0"/>
              <a:t>市场需求：企业对于高效、准确的</a:t>
            </a:r>
            <a:r>
              <a:rPr lang="en-US" altLang="zh-CN" dirty="0"/>
              <a:t>AI</a:t>
            </a:r>
            <a:r>
              <a:rPr lang="zh-CN" altLang="en-US" dirty="0"/>
              <a:t>解决方案的需求日益增长，推动了开源大模型在商业场景中的广泛应用。</a:t>
            </a:r>
          </a:p>
          <a:p>
            <a:r>
              <a:rPr lang="zh-CN" altLang="en-US" dirty="0"/>
              <a:t>政策支持：各国政府对科技创新的重视和支持，也为开源大模型的发展创造了良好的外部环境。</a:t>
            </a:r>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7</a:t>
            </a:fld>
            <a:endParaRPr lang="zh-CN" altLang="en-US" dirty="0"/>
          </a:p>
        </p:txBody>
      </p:sp>
    </p:spTree>
    <p:extLst>
      <p:ext uri="{BB962C8B-B14F-4D97-AF65-F5344CB8AC3E}">
        <p14:creationId xmlns:p14="http://schemas.microsoft.com/office/powerpoint/2010/main" val="868983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开源大模型其实已经</a:t>
            </a:r>
            <a:endParaRPr lang="en-US" altLang="zh-CN" dirty="0"/>
          </a:p>
          <a:p>
            <a:r>
              <a:rPr lang="en-US" altLang="zh-CN" dirty="0"/>
              <a:t>1.B</a:t>
            </a:r>
            <a:r>
              <a:rPr lang="zh-CN" altLang="en-US" dirty="0"/>
              <a:t>站，抖音等平台还多知识类博主，通过大模型等工具，将晦涩难懂的知识简单化，平民化，有利的促进了知识的分享</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2.</a:t>
            </a:r>
            <a:r>
              <a:rPr lang="zh-CN" altLang="en-US" dirty="0"/>
              <a:t>现在一些工具可以快速的将论文的知识点进行总结，比如</a:t>
            </a:r>
            <a:r>
              <a:rPr lang="en-US" altLang="zh-CN" b="1" i="0" dirty="0">
                <a:solidFill>
                  <a:srgbClr val="000000"/>
                </a:solidFill>
                <a:effectLst/>
                <a:latin typeface="MicrosoftYaHei-Bold"/>
              </a:rPr>
              <a:t>AI</a:t>
            </a:r>
            <a:r>
              <a:rPr lang="zh-CN" altLang="en-US" b="1" i="0" dirty="0">
                <a:solidFill>
                  <a:srgbClr val="000000"/>
                </a:solidFill>
                <a:effectLst/>
                <a:latin typeface="MicrosoftYaHei-Bold"/>
              </a:rPr>
              <a:t>精准预测蛋白质结构，极大的加速了生物蛋白领域的研究进度</a:t>
            </a:r>
            <a:endParaRPr lang="en-US" altLang="zh-CN" b="1" i="0" dirty="0">
              <a:solidFill>
                <a:srgbClr val="000000"/>
              </a:solidFill>
              <a:effectLst/>
              <a:latin typeface="MicrosoftYaHei-Bold"/>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1" i="0" dirty="0">
                <a:solidFill>
                  <a:srgbClr val="000000"/>
                </a:solidFill>
                <a:effectLst/>
                <a:latin typeface="MicrosoftYaHei-Bold"/>
              </a:rPr>
              <a:t>3.</a:t>
            </a:r>
            <a:r>
              <a:rPr lang="zh-CN" altLang="en-US" b="1" i="0" dirty="0">
                <a:solidFill>
                  <a:srgbClr val="000000"/>
                </a:solidFill>
                <a:effectLst/>
                <a:latin typeface="MicrosoftYaHei-Bold"/>
              </a:rPr>
              <a:t>人工智能实用化，落地的过程中自然而然要将其他专业领域与计算机领域结合起来，这几年教育部也开设了不少的智能</a:t>
            </a:r>
            <a:r>
              <a:rPr lang="en-US" altLang="zh-CN" b="1" i="0" dirty="0">
                <a:solidFill>
                  <a:srgbClr val="000000"/>
                </a:solidFill>
                <a:effectLst/>
                <a:latin typeface="MicrosoftYaHei-Bold"/>
              </a:rPr>
              <a:t>+</a:t>
            </a:r>
            <a:r>
              <a:rPr lang="zh-CN" altLang="en-US" b="1" i="0" dirty="0">
                <a:solidFill>
                  <a:srgbClr val="000000"/>
                </a:solidFill>
                <a:effectLst/>
                <a:latin typeface="MicrosoftYaHei-Bold"/>
              </a:rPr>
              <a:t>的专业。</a:t>
            </a:r>
            <a:endParaRPr lang="en-US" altLang="zh-CN" b="1" i="0" dirty="0">
              <a:solidFill>
                <a:srgbClr val="000000"/>
              </a:solidFill>
              <a:effectLst/>
              <a:latin typeface="MicrosoftYaHei-Bold"/>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1" i="0" dirty="0">
                <a:solidFill>
                  <a:srgbClr val="000000"/>
                </a:solidFill>
                <a:effectLst/>
                <a:latin typeface="MicrosoftYaHei-Bold"/>
              </a:rPr>
              <a:t>4.</a:t>
            </a:r>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8</a:t>
            </a:fld>
            <a:endParaRPr lang="zh-CN" altLang="en-US" dirty="0"/>
          </a:p>
        </p:txBody>
      </p:sp>
    </p:spTree>
    <p:extLst>
      <p:ext uri="{BB962C8B-B14F-4D97-AF65-F5344CB8AC3E}">
        <p14:creationId xmlns:p14="http://schemas.microsoft.com/office/powerpoint/2010/main" val="611161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9</a:t>
            </a:fld>
            <a:endParaRPr lang="zh-CN" altLang="en-US" dirty="0"/>
          </a:p>
        </p:txBody>
      </p:sp>
    </p:spTree>
    <p:extLst>
      <p:ext uri="{BB962C8B-B14F-4D97-AF65-F5344CB8AC3E}">
        <p14:creationId xmlns:p14="http://schemas.microsoft.com/office/powerpoint/2010/main" val="3798620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C3528-8BBA-1EDB-486A-20B7D4EC3C7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91B7567-D53D-7D88-F4CA-AC92F693796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A27C799-946E-CC45-648F-997534BEEBC7}"/>
              </a:ext>
            </a:extLst>
          </p:cNvPr>
          <p:cNvSpPr>
            <a:spLocks noGrp="1"/>
          </p:cNvSpPr>
          <p:nvPr>
            <p:ph type="body" idx="1"/>
          </p:nvPr>
        </p:nvSpPr>
        <p:spPr/>
        <p:txBody>
          <a:bodyPr/>
          <a:lstStyle/>
          <a:p>
            <a:r>
              <a:rPr lang="zh-CN" altLang="en-US" b="0" i="0" dirty="0">
                <a:solidFill>
                  <a:srgbClr val="000000"/>
                </a:solidFill>
                <a:effectLst/>
                <a:latin typeface="rival-sans"/>
              </a:rPr>
              <a:t>这是</a:t>
            </a:r>
            <a:r>
              <a:rPr lang="en-US" altLang="zh-CN" b="0" i="0" dirty="0">
                <a:solidFill>
                  <a:srgbClr val="000000"/>
                </a:solidFill>
                <a:effectLst/>
                <a:latin typeface="rival-sans"/>
              </a:rPr>
              <a:t>19</a:t>
            </a:r>
            <a:r>
              <a:rPr lang="zh-CN" altLang="en-US" b="0" i="0" dirty="0">
                <a:solidFill>
                  <a:srgbClr val="000000"/>
                </a:solidFill>
                <a:effectLst/>
                <a:latin typeface="rival-sans"/>
              </a:rPr>
              <a:t>年以来现有大型语言模型（大小大于 </a:t>
            </a:r>
            <a:r>
              <a:rPr lang="en-US" altLang="zh-CN" b="0" i="0" dirty="0">
                <a:solidFill>
                  <a:srgbClr val="000000"/>
                </a:solidFill>
                <a:effectLst/>
                <a:latin typeface="rival-sans"/>
              </a:rPr>
              <a:t>10B</a:t>
            </a:r>
            <a:r>
              <a:rPr lang="zh-CN" altLang="en-US" b="0" i="0" dirty="0">
                <a:solidFill>
                  <a:srgbClr val="000000"/>
                </a:solidFill>
                <a:effectLst/>
                <a:latin typeface="rival-sans"/>
              </a:rPr>
              <a:t>）的发展历程，随着</a:t>
            </a:r>
            <a:r>
              <a:rPr lang="en-US" altLang="zh-CN" b="0" i="0" dirty="0">
                <a:solidFill>
                  <a:srgbClr val="000000"/>
                </a:solidFill>
                <a:effectLst/>
                <a:latin typeface="rival-sans"/>
              </a:rPr>
              <a:t>transform</a:t>
            </a:r>
            <a:r>
              <a:rPr lang="zh-CN" altLang="en-US" b="0" i="0" dirty="0">
                <a:solidFill>
                  <a:srgbClr val="000000"/>
                </a:solidFill>
                <a:effectLst/>
                <a:latin typeface="rival-sans"/>
              </a:rPr>
              <a:t>模型的出现，大模型如雨后春笋般涌现，其中标黄的是开源大模型，可以看到，近</a:t>
            </a:r>
            <a:r>
              <a:rPr lang="en-US" altLang="zh-CN" b="0" i="0" dirty="0">
                <a:solidFill>
                  <a:srgbClr val="000000"/>
                </a:solidFill>
                <a:effectLst/>
                <a:latin typeface="rival-sans"/>
              </a:rPr>
              <a:t>3</a:t>
            </a:r>
            <a:r>
              <a:rPr lang="zh-CN" altLang="en-US" b="0" i="0" dirty="0">
                <a:solidFill>
                  <a:srgbClr val="000000"/>
                </a:solidFill>
                <a:effectLst/>
                <a:latin typeface="rival-sans"/>
              </a:rPr>
              <a:t>年来，开源大模型的比例远超闭源的。</a:t>
            </a:r>
            <a:endParaRPr lang="zh-CN" altLang="en-US" dirty="0"/>
          </a:p>
        </p:txBody>
      </p:sp>
      <p:sp>
        <p:nvSpPr>
          <p:cNvPr id="4" name="灯片编号占位符 3">
            <a:extLst>
              <a:ext uri="{FF2B5EF4-FFF2-40B4-BE49-F238E27FC236}">
                <a16:creationId xmlns:a16="http://schemas.microsoft.com/office/drawing/2014/main" id="{75FBD326-B56A-9AC4-8E60-FB9B5283F99D}"/>
              </a:ext>
            </a:extLst>
          </p:cNvPr>
          <p:cNvSpPr>
            <a:spLocks noGrp="1"/>
          </p:cNvSpPr>
          <p:nvPr>
            <p:ph type="sldNum" sz="quarter" idx="10"/>
          </p:nvPr>
        </p:nvSpPr>
        <p:spPr/>
        <p:txBody>
          <a:bodyPr/>
          <a:lstStyle/>
          <a:p>
            <a:pPr>
              <a:defRPr/>
            </a:pPr>
            <a:fld id="{CD7A2CCA-E5D5-4859-8035-B358016F08F8}" type="slidenum">
              <a:rPr lang="zh-CN" altLang="en-US" smtClean="0"/>
              <a:pPr>
                <a:defRPr/>
              </a:pPr>
              <a:t>10</a:t>
            </a:fld>
            <a:endParaRPr lang="zh-CN" altLang="en-US" dirty="0"/>
          </a:p>
        </p:txBody>
      </p:sp>
    </p:spTree>
    <p:extLst>
      <p:ext uri="{BB962C8B-B14F-4D97-AF65-F5344CB8AC3E}">
        <p14:creationId xmlns:p14="http://schemas.microsoft.com/office/powerpoint/2010/main" val="226891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spc="300" dirty="0">
                <a:solidFill>
                  <a:schemeClr val="tx1">
                    <a:lumMod val="85000"/>
                    <a:lumOff val="15000"/>
                  </a:schemeClr>
                </a:solidFill>
                <a:latin typeface="+mn-ea"/>
                <a:ea typeface="+mn-ea"/>
                <a:cs typeface="+mn-cs"/>
              </a:rPr>
              <a:t>三足鼎立外加异军突起</a:t>
            </a:r>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11</a:t>
            </a:fld>
            <a:endParaRPr lang="zh-CN" altLang="en-US" dirty="0"/>
          </a:p>
        </p:txBody>
      </p:sp>
    </p:spTree>
    <p:extLst>
      <p:ext uri="{BB962C8B-B14F-4D97-AF65-F5344CB8AC3E}">
        <p14:creationId xmlns:p14="http://schemas.microsoft.com/office/powerpoint/2010/main" val="2564603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12</a:t>
            </a:fld>
            <a:endParaRPr lang="zh-CN" altLang="en-US" dirty="0"/>
          </a:p>
        </p:txBody>
      </p:sp>
    </p:spTree>
    <p:extLst>
      <p:ext uri="{BB962C8B-B14F-4D97-AF65-F5344CB8AC3E}">
        <p14:creationId xmlns:p14="http://schemas.microsoft.com/office/powerpoint/2010/main" val="354397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417091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74582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隐藏层维度</a:t>
            </a:r>
            <a:endParaRPr lang="en-US" altLang="zh-CN" dirty="0"/>
          </a:p>
          <a:p>
            <a:r>
              <a:rPr lang="en-US" altLang="zh-CN" dirty="0"/>
              <a:t>transformer</a:t>
            </a:r>
            <a:r>
              <a:rPr lang="zh-CN" altLang="en-US" dirty="0"/>
              <a:t>块数</a:t>
            </a:r>
            <a:endParaRPr lang="en-US" altLang="zh-CN" dirty="0"/>
          </a:p>
          <a:p>
            <a:r>
              <a:rPr lang="en-US" altLang="zh-CN" dirty="0"/>
              <a:t>transformer</a:t>
            </a:r>
            <a:r>
              <a:rPr lang="zh-CN" altLang="en-US" dirty="0"/>
              <a:t>块中全连接层块数</a:t>
            </a:r>
            <a:endParaRPr lang="en-US" altLang="zh-CN" dirty="0"/>
          </a:p>
          <a:p>
            <a:r>
              <a:rPr lang="zh-CN" altLang="en-US" dirty="0"/>
              <a:t>注意头数</a:t>
            </a:r>
            <a:endParaRPr lang="en-US" altLang="zh-CN" dirty="0"/>
          </a:p>
          <a:p>
            <a:r>
              <a:rPr lang="en-US" altLang="zh-CN" dirty="0"/>
              <a:t>KV</a:t>
            </a:r>
            <a:r>
              <a:rPr lang="zh-CN" altLang="en-US" dirty="0"/>
              <a:t>头数</a:t>
            </a:r>
            <a:endParaRPr lang="en-US" altLang="zh-CN" dirty="0"/>
          </a:p>
          <a:p>
            <a:r>
              <a:rPr lang="zh-CN" altLang="en-US" dirty="0"/>
              <a:t>头大小</a:t>
            </a:r>
            <a:endParaRPr lang="en-US" altLang="zh-CN" dirty="0"/>
          </a:p>
          <a:p>
            <a:r>
              <a:rPr lang="zh-CN" altLang="en-US" dirty="0"/>
              <a:t>词汇量</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147511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16</a:t>
            </a:fld>
            <a:endParaRPr lang="zh-CN" altLang="en-US" dirty="0"/>
          </a:p>
        </p:txBody>
      </p:sp>
    </p:spTree>
    <p:extLst>
      <p:ext uri="{BB962C8B-B14F-4D97-AF65-F5344CB8AC3E}">
        <p14:creationId xmlns:p14="http://schemas.microsoft.com/office/powerpoint/2010/main" val="41253552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17</a:t>
            </a:fld>
            <a:endParaRPr lang="zh-CN" altLang="en-US" dirty="0"/>
          </a:p>
        </p:txBody>
      </p:sp>
    </p:spTree>
    <p:extLst>
      <p:ext uri="{BB962C8B-B14F-4D97-AF65-F5344CB8AC3E}">
        <p14:creationId xmlns:p14="http://schemas.microsoft.com/office/powerpoint/2010/main" val="1322276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18</a:t>
            </a:fld>
            <a:endParaRPr lang="zh-CN" altLang="en-US" dirty="0"/>
          </a:p>
        </p:txBody>
      </p:sp>
    </p:spTree>
    <p:extLst>
      <p:ext uri="{BB962C8B-B14F-4D97-AF65-F5344CB8AC3E}">
        <p14:creationId xmlns:p14="http://schemas.microsoft.com/office/powerpoint/2010/main" val="2110762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19</a:t>
            </a:fld>
            <a:endParaRPr lang="zh-CN" altLang="en-US" dirty="0"/>
          </a:p>
        </p:txBody>
      </p:sp>
    </p:spTree>
    <p:extLst>
      <p:ext uri="{BB962C8B-B14F-4D97-AF65-F5344CB8AC3E}">
        <p14:creationId xmlns:p14="http://schemas.microsoft.com/office/powerpoint/2010/main" val="3253019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20</a:t>
            </a:fld>
            <a:endParaRPr lang="zh-CN" altLang="en-US" dirty="0"/>
          </a:p>
        </p:txBody>
      </p:sp>
    </p:spTree>
    <p:extLst>
      <p:ext uri="{BB962C8B-B14F-4D97-AF65-F5344CB8AC3E}">
        <p14:creationId xmlns:p14="http://schemas.microsoft.com/office/powerpoint/2010/main" val="28648601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21</a:t>
            </a:fld>
            <a:endParaRPr lang="zh-CN" altLang="en-US" dirty="0"/>
          </a:p>
        </p:txBody>
      </p:sp>
    </p:spTree>
    <p:extLst>
      <p:ext uri="{BB962C8B-B14F-4D97-AF65-F5344CB8AC3E}">
        <p14:creationId xmlns:p14="http://schemas.microsoft.com/office/powerpoint/2010/main" val="2511157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22</a:t>
            </a:fld>
            <a:endParaRPr lang="zh-CN" altLang="en-US" dirty="0"/>
          </a:p>
        </p:txBody>
      </p:sp>
    </p:spTree>
    <p:extLst>
      <p:ext uri="{BB962C8B-B14F-4D97-AF65-F5344CB8AC3E}">
        <p14:creationId xmlns:p14="http://schemas.microsoft.com/office/powerpoint/2010/main" val="1661017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23</a:t>
            </a:fld>
            <a:endParaRPr lang="zh-CN" altLang="en-US" dirty="0"/>
          </a:p>
        </p:txBody>
      </p:sp>
    </p:spTree>
    <p:extLst>
      <p:ext uri="{BB962C8B-B14F-4D97-AF65-F5344CB8AC3E}">
        <p14:creationId xmlns:p14="http://schemas.microsoft.com/office/powerpoint/2010/main" val="12829269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24</a:t>
            </a:fld>
            <a:endParaRPr lang="zh-CN" altLang="en-US" dirty="0"/>
          </a:p>
        </p:txBody>
      </p:sp>
    </p:spTree>
    <p:extLst>
      <p:ext uri="{BB962C8B-B14F-4D97-AF65-F5344CB8AC3E}">
        <p14:creationId xmlns:p14="http://schemas.microsoft.com/office/powerpoint/2010/main" val="31757400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25</a:t>
            </a:fld>
            <a:endParaRPr lang="zh-CN" altLang="en-US" dirty="0"/>
          </a:p>
        </p:txBody>
      </p:sp>
    </p:spTree>
    <p:extLst>
      <p:ext uri="{BB962C8B-B14F-4D97-AF65-F5344CB8AC3E}">
        <p14:creationId xmlns:p14="http://schemas.microsoft.com/office/powerpoint/2010/main" val="39230671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26</a:t>
            </a:fld>
            <a:endParaRPr lang="zh-CN" altLang="en-US" dirty="0"/>
          </a:p>
        </p:txBody>
      </p:sp>
    </p:spTree>
    <p:extLst>
      <p:ext uri="{BB962C8B-B14F-4D97-AF65-F5344CB8AC3E}">
        <p14:creationId xmlns:p14="http://schemas.microsoft.com/office/powerpoint/2010/main" val="9594674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27</a:t>
            </a:fld>
            <a:endParaRPr lang="zh-CN" altLang="en-US" dirty="0"/>
          </a:p>
        </p:txBody>
      </p:sp>
    </p:spTree>
    <p:extLst>
      <p:ext uri="{BB962C8B-B14F-4D97-AF65-F5344CB8AC3E}">
        <p14:creationId xmlns:p14="http://schemas.microsoft.com/office/powerpoint/2010/main" val="771509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t>说明蒸馏技术在不同规模的模型中都能有效提升模型性能。</a:t>
            </a:r>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28</a:t>
            </a:fld>
            <a:endParaRPr lang="zh-CN" altLang="en-US" dirty="0"/>
          </a:p>
        </p:txBody>
      </p:sp>
    </p:spTree>
    <p:extLst>
      <p:ext uri="{BB962C8B-B14F-4D97-AF65-F5344CB8AC3E}">
        <p14:creationId xmlns:p14="http://schemas.microsoft.com/office/powerpoint/2010/main" val="4042809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29</a:t>
            </a:fld>
            <a:endParaRPr lang="zh-CN" altLang="en-US" dirty="0"/>
          </a:p>
        </p:txBody>
      </p:sp>
    </p:spTree>
    <p:extLst>
      <p:ext uri="{BB962C8B-B14F-4D97-AF65-F5344CB8AC3E}">
        <p14:creationId xmlns:p14="http://schemas.microsoft.com/office/powerpoint/2010/main" val="331222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0237080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31</a:t>
            </a:fld>
            <a:endParaRPr lang="zh-CN" altLang="en-US" dirty="0"/>
          </a:p>
        </p:txBody>
      </p:sp>
    </p:spTree>
    <p:extLst>
      <p:ext uri="{BB962C8B-B14F-4D97-AF65-F5344CB8AC3E}">
        <p14:creationId xmlns:p14="http://schemas.microsoft.com/office/powerpoint/2010/main" val="40528288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7222705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5210082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34</a:t>
            </a:fld>
            <a:endParaRPr lang="zh-CN" altLang="en-US" dirty="0"/>
          </a:p>
        </p:txBody>
      </p:sp>
    </p:spTree>
    <p:extLst>
      <p:ext uri="{BB962C8B-B14F-4D97-AF65-F5344CB8AC3E}">
        <p14:creationId xmlns:p14="http://schemas.microsoft.com/office/powerpoint/2010/main" val="42611377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35</a:t>
            </a:fld>
            <a:endParaRPr lang="zh-CN" altLang="en-US" dirty="0"/>
          </a:p>
        </p:txBody>
      </p:sp>
    </p:spTree>
    <p:extLst>
      <p:ext uri="{BB962C8B-B14F-4D97-AF65-F5344CB8AC3E}">
        <p14:creationId xmlns:p14="http://schemas.microsoft.com/office/powerpoint/2010/main" val="2583226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t>36</a:t>
            </a:fld>
            <a:endParaRPr lang="zh-CN"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t>37</a:t>
            </a:fld>
            <a:endParaRPr lang="zh-CN"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46</a:t>
            </a:fld>
            <a:endParaRPr lang="zh-CN" altLang="en-US" dirty="0"/>
          </a:p>
        </p:txBody>
      </p:sp>
    </p:spTree>
    <p:extLst>
      <p:ext uri="{BB962C8B-B14F-4D97-AF65-F5344CB8AC3E}">
        <p14:creationId xmlns:p14="http://schemas.microsoft.com/office/powerpoint/2010/main" val="9479136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t>47</a:t>
            </a:fld>
            <a:endParaRPr lang="zh-CN"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t>48</a:t>
            </a:fld>
            <a:endParaRPr lang="zh-CN" altLang="en-US" dirty="0"/>
          </a:p>
        </p:txBody>
      </p:sp>
    </p:spTree>
    <p:extLst>
      <p:ext uri="{BB962C8B-B14F-4D97-AF65-F5344CB8AC3E}">
        <p14:creationId xmlns:p14="http://schemas.microsoft.com/office/powerpoint/2010/main" val="33788874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t>49</a:t>
            </a:fld>
            <a:endParaRPr lang="zh-CN" altLang="en-US" dirty="0"/>
          </a:p>
        </p:txBody>
      </p:sp>
    </p:spTree>
    <p:extLst>
      <p:ext uri="{BB962C8B-B14F-4D97-AF65-F5344CB8AC3E}">
        <p14:creationId xmlns:p14="http://schemas.microsoft.com/office/powerpoint/2010/main" val="9881417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t>50</a:t>
            </a:fld>
            <a:endParaRPr lang="zh-CN" altLang="en-US" dirty="0"/>
          </a:p>
        </p:txBody>
      </p:sp>
    </p:spTree>
    <p:extLst>
      <p:ext uri="{BB962C8B-B14F-4D97-AF65-F5344CB8AC3E}">
        <p14:creationId xmlns:p14="http://schemas.microsoft.com/office/powerpoint/2010/main" val="7902859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t>51</a:t>
            </a:fld>
            <a:endParaRPr lang="zh-CN" altLang="en-US" dirty="0"/>
          </a:p>
        </p:txBody>
      </p:sp>
    </p:spTree>
    <p:extLst>
      <p:ext uri="{BB962C8B-B14F-4D97-AF65-F5344CB8AC3E}">
        <p14:creationId xmlns:p14="http://schemas.microsoft.com/office/powerpoint/2010/main" val="37287422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t>52</a:t>
            </a:fld>
            <a:endParaRPr lang="zh-CN" altLang="en-US" dirty="0"/>
          </a:p>
        </p:txBody>
      </p:sp>
    </p:spTree>
    <p:extLst>
      <p:ext uri="{BB962C8B-B14F-4D97-AF65-F5344CB8AC3E}">
        <p14:creationId xmlns:p14="http://schemas.microsoft.com/office/powerpoint/2010/main" val="24524568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t>53</a:t>
            </a:fld>
            <a:endParaRPr lang="zh-CN" altLang="en-US" dirty="0"/>
          </a:p>
        </p:txBody>
      </p:sp>
    </p:spTree>
    <p:extLst>
      <p:ext uri="{BB962C8B-B14F-4D97-AF65-F5344CB8AC3E}">
        <p14:creationId xmlns:p14="http://schemas.microsoft.com/office/powerpoint/2010/main" val="2882626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t>54</a:t>
            </a:fld>
            <a:endParaRPr lang="zh-CN" altLang="en-US" dirty="0"/>
          </a:p>
        </p:txBody>
      </p:sp>
    </p:spTree>
    <p:extLst>
      <p:ext uri="{BB962C8B-B14F-4D97-AF65-F5344CB8AC3E}">
        <p14:creationId xmlns:p14="http://schemas.microsoft.com/office/powerpoint/2010/main" val="5844551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t>55</a:t>
            </a:fld>
            <a:endParaRPr lang="zh-CN" altLang="en-US" dirty="0"/>
          </a:p>
        </p:txBody>
      </p:sp>
    </p:spTree>
    <p:extLst>
      <p:ext uri="{BB962C8B-B14F-4D97-AF65-F5344CB8AC3E}">
        <p14:creationId xmlns:p14="http://schemas.microsoft.com/office/powerpoint/2010/main" val="13923464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t>56</a:t>
            </a:fld>
            <a:endParaRPr lang="zh-CN" altLang="en-US" dirty="0"/>
          </a:p>
        </p:txBody>
      </p:sp>
    </p:spTree>
    <p:extLst>
      <p:ext uri="{BB962C8B-B14F-4D97-AF65-F5344CB8AC3E}">
        <p14:creationId xmlns:p14="http://schemas.microsoft.com/office/powerpoint/2010/main" val="34706369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57</a:t>
            </a:fld>
            <a:endParaRPr lang="zh-CN" altLang="en-US" dirty="0"/>
          </a:p>
        </p:txBody>
      </p:sp>
    </p:spTree>
    <p:extLst>
      <p:ext uri="{BB962C8B-B14F-4D97-AF65-F5344CB8AC3E}">
        <p14:creationId xmlns:p14="http://schemas.microsoft.com/office/powerpoint/2010/main" val="16223604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58</a:t>
            </a:fld>
            <a:endParaRPr lang="zh-CN" altLang="en-US" dirty="0"/>
          </a:p>
        </p:txBody>
      </p:sp>
    </p:spTree>
    <p:extLst>
      <p:ext uri="{BB962C8B-B14F-4D97-AF65-F5344CB8AC3E}">
        <p14:creationId xmlns:p14="http://schemas.microsoft.com/office/powerpoint/2010/main" val="27420326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551AF-BBE2-5A83-B623-17EB9963ACF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3C4362B-C112-42E6-F8EE-A27B62F46B6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9146B28-5149-45DF-1DA9-A760281021B3}"/>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16959DCB-C75F-6DED-E28E-2D063F2669B4}"/>
              </a:ext>
            </a:extLst>
          </p:cNvPr>
          <p:cNvSpPr>
            <a:spLocks noGrp="1"/>
          </p:cNvSpPr>
          <p:nvPr>
            <p:ph type="sldNum" sz="quarter" idx="10"/>
          </p:nvPr>
        </p:nvSpPr>
        <p:spPr/>
        <p:txBody>
          <a:bodyPr/>
          <a:lstStyle/>
          <a:p>
            <a:pPr>
              <a:defRPr/>
            </a:pPr>
            <a:fld id="{CD7A2CCA-E5D5-4859-8035-B358016F08F8}" type="slidenum">
              <a:rPr lang="zh-CN" altLang="en-US" smtClean="0"/>
              <a:pPr>
                <a:defRPr/>
              </a:pPr>
              <a:t>59</a:t>
            </a:fld>
            <a:endParaRPr lang="zh-CN" altLang="en-US" dirty="0"/>
          </a:p>
        </p:txBody>
      </p:sp>
    </p:spTree>
    <p:extLst>
      <p:ext uri="{BB962C8B-B14F-4D97-AF65-F5344CB8AC3E}">
        <p14:creationId xmlns:p14="http://schemas.microsoft.com/office/powerpoint/2010/main" val="36520356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9BA0D-A112-AB64-9EAB-E241C3CC3AE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83364EC-1078-CE07-C0F1-6592F0AAC5E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FD79353-3006-A1DC-2508-0D1D70FDE8DD}"/>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F9C1FCD8-B0A9-3E8D-0FC0-F1EECA7756E4}"/>
              </a:ext>
            </a:extLst>
          </p:cNvPr>
          <p:cNvSpPr>
            <a:spLocks noGrp="1"/>
          </p:cNvSpPr>
          <p:nvPr>
            <p:ph type="sldNum" sz="quarter" idx="10"/>
          </p:nvPr>
        </p:nvSpPr>
        <p:spPr/>
        <p:txBody>
          <a:bodyPr/>
          <a:lstStyle/>
          <a:p>
            <a:pPr>
              <a:defRPr/>
            </a:pPr>
            <a:fld id="{CD7A2CCA-E5D5-4859-8035-B358016F08F8}" type="slidenum">
              <a:rPr lang="zh-CN" altLang="en-US" smtClean="0"/>
              <a:pPr>
                <a:defRPr/>
              </a:pPr>
              <a:t>60</a:t>
            </a:fld>
            <a:endParaRPr lang="zh-CN" altLang="en-US" dirty="0"/>
          </a:p>
        </p:txBody>
      </p:sp>
    </p:spTree>
    <p:extLst>
      <p:ext uri="{BB962C8B-B14F-4D97-AF65-F5344CB8AC3E}">
        <p14:creationId xmlns:p14="http://schemas.microsoft.com/office/powerpoint/2010/main" val="41507790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8DEF9-832B-A7C8-D548-CC9F7971687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5C62CF9-A97D-39E1-FD58-CC687E62C8C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BA738F2-624B-7B3B-5360-B018401E0964}"/>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F0602E54-7226-19AB-DB53-EC45F9AFE3EE}"/>
              </a:ext>
            </a:extLst>
          </p:cNvPr>
          <p:cNvSpPr>
            <a:spLocks noGrp="1"/>
          </p:cNvSpPr>
          <p:nvPr>
            <p:ph type="sldNum" sz="quarter" idx="10"/>
          </p:nvPr>
        </p:nvSpPr>
        <p:spPr/>
        <p:txBody>
          <a:bodyPr/>
          <a:lstStyle/>
          <a:p>
            <a:pPr>
              <a:defRPr/>
            </a:pPr>
            <a:fld id="{CD7A2CCA-E5D5-4859-8035-B358016F08F8}" type="slidenum">
              <a:rPr lang="zh-CN" altLang="en-US" smtClean="0"/>
              <a:pPr>
                <a:defRPr/>
              </a:pPr>
              <a:t>61</a:t>
            </a:fld>
            <a:endParaRPr lang="zh-CN" altLang="en-US" dirty="0"/>
          </a:p>
        </p:txBody>
      </p:sp>
    </p:spTree>
    <p:extLst>
      <p:ext uri="{BB962C8B-B14F-4D97-AF65-F5344CB8AC3E}">
        <p14:creationId xmlns:p14="http://schemas.microsoft.com/office/powerpoint/2010/main" val="39498769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E599F-F81B-05BA-B657-8FE90F2D212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15C58DD-3525-BCD4-92E3-20DD699CA35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6787F3F-D335-C525-AF1D-CF338633E411}"/>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D3D2CCB1-0C9E-5DBD-8DC7-CCB8EC1B826A}"/>
              </a:ext>
            </a:extLst>
          </p:cNvPr>
          <p:cNvSpPr>
            <a:spLocks noGrp="1"/>
          </p:cNvSpPr>
          <p:nvPr>
            <p:ph type="sldNum" sz="quarter" idx="10"/>
          </p:nvPr>
        </p:nvSpPr>
        <p:spPr/>
        <p:txBody>
          <a:bodyPr/>
          <a:lstStyle/>
          <a:p>
            <a:pPr>
              <a:defRPr/>
            </a:pPr>
            <a:fld id="{CD7A2CCA-E5D5-4859-8035-B358016F08F8}" type="slidenum">
              <a:rPr lang="zh-CN" altLang="en-US" smtClean="0"/>
              <a:pPr>
                <a:defRPr/>
              </a:pPr>
              <a:t>62</a:t>
            </a:fld>
            <a:endParaRPr lang="zh-CN" altLang="en-US" dirty="0"/>
          </a:p>
        </p:txBody>
      </p:sp>
    </p:spTree>
    <p:extLst>
      <p:ext uri="{BB962C8B-B14F-4D97-AF65-F5344CB8AC3E}">
        <p14:creationId xmlns:p14="http://schemas.microsoft.com/office/powerpoint/2010/main" val="39273204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3BDDF-0E9C-B44A-0022-1D43CE64BC9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420B34C-EA0C-3E53-1228-37DCAECE8B0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4B07D06-A34A-4BD2-A8B2-AF54A7825EBD}"/>
              </a:ext>
            </a:extLst>
          </p:cNvPr>
          <p:cNvSpPr>
            <a:spLocks noGrp="1"/>
          </p:cNvSpPr>
          <p:nvPr>
            <p:ph type="body" idx="1"/>
          </p:nvPr>
        </p:nvSpPr>
        <p:spPr/>
        <p:txBody>
          <a:bodyPr/>
          <a:lstStyle/>
          <a:p>
            <a:pPr algn="l"/>
            <a:r>
              <a:rPr lang="en-US" altLang="zh-CN" dirty="0">
                <a:solidFill>
                  <a:srgbClr val="CFD0D0"/>
                </a:solidFill>
                <a:effectLst/>
                <a:latin typeface="KaiTi" panose="02010609060101010101" pitchFamily="49" charset="-122"/>
              </a:rPr>
              <a:t>Qwen </a:t>
            </a:r>
            <a:r>
              <a:rPr lang="zh-CN" altLang="en-US" dirty="0">
                <a:solidFill>
                  <a:srgbClr val="CFD0D0"/>
                </a:solidFill>
                <a:effectLst/>
                <a:latin typeface="KaiTi" panose="02010609060101010101" pitchFamily="49" charset="-122"/>
              </a:rPr>
              <a:t>使用基于字节的</a:t>
            </a:r>
            <a:r>
              <a:rPr lang="en-US" altLang="zh-CN" dirty="0">
                <a:solidFill>
                  <a:srgbClr val="CFD0D0"/>
                </a:solidFill>
                <a:effectLst/>
                <a:latin typeface="KaiTi" panose="02010609060101010101" pitchFamily="49" charset="-122"/>
              </a:rPr>
              <a:t>BPE (BBPE) </a:t>
            </a:r>
            <a:r>
              <a:rPr lang="zh-CN" altLang="en-US" dirty="0">
                <a:solidFill>
                  <a:srgbClr val="CFD0D0"/>
                </a:solidFill>
                <a:effectLst/>
                <a:latin typeface="KaiTi" panose="02010609060101010101" pitchFamily="49" charset="-122"/>
              </a:rPr>
              <a:t>对</a:t>
            </a:r>
            <a:r>
              <a:rPr lang="en-US" altLang="zh-CN" dirty="0">
                <a:solidFill>
                  <a:srgbClr val="CFD0D0"/>
                </a:solidFill>
                <a:effectLst/>
                <a:latin typeface="KaiTi" panose="02010609060101010101" pitchFamily="49" charset="-122"/>
              </a:rPr>
              <a:t>UTF-8</a:t>
            </a:r>
            <a:r>
              <a:rPr lang="zh-CN" altLang="en-US" dirty="0">
                <a:solidFill>
                  <a:srgbClr val="CFD0D0"/>
                </a:solidFill>
                <a:effectLst/>
                <a:latin typeface="KaiTi" panose="02010609060101010101" pitchFamily="49" charset="-122"/>
              </a:rPr>
              <a:t>编码的文本进行处理。它开始时将每个字节视为一个 </a:t>
            </a:r>
            <a:r>
              <a:rPr lang="en-US" altLang="zh-CN" dirty="0">
                <a:solidFill>
                  <a:srgbClr val="CFD0D0"/>
                </a:solidFill>
                <a:effectLst/>
                <a:latin typeface="KaiTi" panose="02010609060101010101" pitchFamily="49" charset="-122"/>
              </a:rPr>
              <a:t>token </a:t>
            </a:r>
            <a:r>
              <a:rPr lang="zh-CN" altLang="en-US" dirty="0">
                <a:solidFill>
                  <a:srgbClr val="CFD0D0"/>
                </a:solidFill>
                <a:effectLst/>
                <a:latin typeface="KaiTi" panose="02010609060101010101" pitchFamily="49" charset="-122"/>
              </a:rPr>
              <a:t>，然后迭代地将文本中最频繁出现的 </a:t>
            </a:r>
            <a:r>
              <a:rPr lang="en-US" altLang="zh-CN" dirty="0">
                <a:solidFill>
                  <a:srgbClr val="CFD0D0"/>
                </a:solidFill>
                <a:effectLst/>
                <a:latin typeface="KaiTi" panose="02010609060101010101" pitchFamily="49" charset="-122"/>
              </a:rPr>
              <a:t>token </a:t>
            </a:r>
            <a:r>
              <a:rPr lang="zh-CN" altLang="en-US" dirty="0">
                <a:solidFill>
                  <a:srgbClr val="CFD0D0"/>
                </a:solidFill>
                <a:effectLst/>
                <a:latin typeface="KaiTi" panose="02010609060101010101" pitchFamily="49" charset="-122"/>
              </a:rPr>
              <a:t>对合并成更大的 </a:t>
            </a:r>
            <a:r>
              <a:rPr lang="en-US" altLang="zh-CN" dirty="0">
                <a:solidFill>
                  <a:srgbClr val="CFD0D0"/>
                </a:solidFill>
                <a:effectLst/>
                <a:latin typeface="KaiTi" panose="02010609060101010101" pitchFamily="49" charset="-122"/>
              </a:rPr>
              <a:t>token</a:t>
            </a:r>
            <a:r>
              <a:rPr lang="zh-CN" altLang="en-US" dirty="0">
                <a:solidFill>
                  <a:srgbClr val="CFD0D0"/>
                </a:solidFill>
                <a:effectLst/>
                <a:latin typeface="KaiTi" panose="02010609060101010101" pitchFamily="49" charset="-122"/>
              </a:rPr>
              <a:t>，直到达到所需的词表大小。</a:t>
            </a:r>
            <a:endParaRPr lang="en-US" altLang="zh-CN" dirty="0">
              <a:solidFill>
                <a:srgbClr val="CFD0D0"/>
              </a:solidFill>
              <a:effectLst/>
              <a:latin typeface="KaiTi" panose="02010609060101010101" pitchFamily="49" charset="-122"/>
            </a:endParaRPr>
          </a:p>
          <a:p>
            <a:pPr algn="l"/>
            <a:endParaRPr lang="zh-CN" altLang="en-US" dirty="0">
              <a:solidFill>
                <a:srgbClr val="CFD0D0"/>
              </a:solidFill>
              <a:effectLst/>
              <a:latin typeface="KaiTi" panose="02010609060101010101" pitchFamily="49" charset="-122"/>
            </a:endParaRPr>
          </a:p>
          <a:p>
            <a:pPr algn="l"/>
            <a:r>
              <a:rPr lang="zh-CN" altLang="en-US" dirty="0">
                <a:solidFill>
                  <a:srgbClr val="CFD0D0"/>
                </a:solidFill>
                <a:effectLst/>
                <a:latin typeface="KaiTi" panose="02010609060101010101" pitchFamily="49" charset="-122"/>
              </a:rPr>
              <a:t>在基于字节的</a:t>
            </a:r>
            <a:r>
              <a:rPr lang="en-US" altLang="zh-CN" dirty="0">
                <a:solidFill>
                  <a:srgbClr val="CFD0D0"/>
                </a:solidFill>
                <a:effectLst/>
                <a:latin typeface="KaiTi" panose="02010609060101010101" pitchFamily="49" charset="-122"/>
              </a:rPr>
              <a:t>BPE</a:t>
            </a:r>
            <a:r>
              <a:rPr lang="zh-CN" altLang="en-US" dirty="0">
                <a:solidFill>
                  <a:srgbClr val="CFD0D0"/>
                </a:solidFill>
                <a:effectLst/>
                <a:latin typeface="KaiTi" panose="02010609060101010101" pitchFamily="49" charset="-122"/>
              </a:rPr>
              <a:t>中，至少需要</a:t>
            </a:r>
            <a:r>
              <a:rPr lang="en-US" altLang="zh-CN" dirty="0">
                <a:solidFill>
                  <a:srgbClr val="CFD0D0"/>
                </a:solidFill>
                <a:effectLst/>
                <a:latin typeface="KaiTi" panose="02010609060101010101" pitchFamily="49" charset="-122"/>
              </a:rPr>
              <a:t>256</a:t>
            </a:r>
            <a:r>
              <a:rPr lang="zh-CN" altLang="en-US" dirty="0">
                <a:solidFill>
                  <a:srgbClr val="CFD0D0"/>
                </a:solidFill>
                <a:effectLst/>
                <a:latin typeface="KaiTi" panose="02010609060101010101" pitchFamily="49" charset="-122"/>
              </a:rPr>
              <a:t>个 </a:t>
            </a:r>
            <a:r>
              <a:rPr lang="en-US" altLang="zh-CN" dirty="0">
                <a:solidFill>
                  <a:srgbClr val="CFD0D0"/>
                </a:solidFill>
                <a:effectLst/>
                <a:latin typeface="KaiTi" panose="02010609060101010101" pitchFamily="49" charset="-122"/>
              </a:rPr>
              <a:t>token </a:t>
            </a:r>
            <a:r>
              <a:rPr lang="zh-CN" altLang="en-US" dirty="0">
                <a:solidFill>
                  <a:srgbClr val="CFD0D0"/>
                </a:solidFill>
                <a:effectLst/>
                <a:latin typeface="KaiTi" panose="02010609060101010101" pitchFamily="49" charset="-122"/>
              </a:rPr>
              <a:t>来对每段文本进行 </a:t>
            </a:r>
            <a:r>
              <a:rPr lang="en-US" altLang="zh-CN" dirty="0">
                <a:solidFill>
                  <a:srgbClr val="CFD0D0"/>
                </a:solidFill>
                <a:effectLst/>
                <a:latin typeface="KaiTi" panose="02010609060101010101" pitchFamily="49" charset="-122"/>
              </a:rPr>
              <a:t>tokenization</a:t>
            </a:r>
            <a:r>
              <a:rPr lang="zh-CN" altLang="en-US" dirty="0">
                <a:solidFill>
                  <a:srgbClr val="CFD0D0"/>
                </a:solidFill>
                <a:effectLst/>
                <a:latin typeface="KaiTi" panose="02010609060101010101" pitchFamily="49" charset="-122"/>
              </a:rPr>
              <a:t>，并避免未登录词（</a:t>
            </a:r>
            <a:r>
              <a:rPr lang="en-US" altLang="zh-CN" dirty="0">
                <a:solidFill>
                  <a:srgbClr val="CFD0D0"/>
                </a:solidFill>
                <a:effectLst/>
                <a:latin typeface="KaiTi" panose="02010609060101010101" pitchFamily="49" charset="-122"/>
              </a:rPr>
              <a:t>out of vocabulary, OOV</a:t>
            </a:r>
            <a:r>
              <a:rPr lang="zh-CN" altLang="en-US" dirty="0">
                <a:solidFill>
                  <a:srgbClr val="CFD0D0"/>
                </a:solidFill>
                <a:effectLst/>
                <a:latin typeface="KaiTi" panose="02010609060101010101" pitchFamily="49" charset="-122"/>
              </a:rPr>
              <a:t>）问题。相比之下，基于字符的 </a:t>
            </a:r>
            <a:r>
              <a:rPr lang="en-US" altLang="zh-CN" dirty="0">
                <a:solidFill>
                  <a:srgbClr val="CFD0D0"/>
                </a:solidFill>
                <a:effectLst/>
                <a:latin typeface="KaiTi" panose="02010609060101010101" pitchFamily="49" charset="-122"/>
              </a:rPr>
              <a:t>BPE </a:t>
            </a:r>
            <a:r>
              <a:rPr lang="zh-CN" altLang="en-US" dirty="0">
                <a:solidFill>
                  <a:srgbClr val="CFD0D0"/>
                </a:solidFill>
                <a:effectLst/>
                <a:latin typeface="KaiTi" panose="02010609060101010101" pitchFamily="49" charset="-122"/>
              </a:rPr>
              <a:t>需要其词表中包含所有 </a:t>
            </a:r>
            <a:r>
              <a:rPr lang="en-US" altLang="zh-CN" dirty="0">
                <a:solidFill>
                  <a:srgbClr val="CFD0D0"/>
                </a:solidFill>
                <a:effectLst/>
                <a:latin typeface="KaiTi" panose="02010609060101010101" pitchFamily="49" charset="-122"/>
              </a:rPr>
              <a:t>Unicode </a:t>
            </a:r>
            <a:r>
              <a:rPr lang="zh-CN" altLang="en-US" dirty="0">
                <a:solidFill>
                  <a:srgbClr val="CFD0D0"/>
                </a:solidFill>
                <a:effectLst/>
                <a:latin typeface="KaiTi" panose="02010609060101010101" pitchFamily="49" charset="-122"/>
              </a:rPr>
              <a:t>字符以避免未登录词，而截至 </a:t>
            </a:r>
            <a:r>
              <a:rPr lang="en-US" altLang="zh-CN" dirty="0">
                <a:solidFill>
                  <a:srgbClr val="CFD0D0"/>
                </a:solidFill>
                <a:effectLst/>
                <a:latin typeface="KaiTi" panose="02010609060101010101" pitchFamily="49" charset="-122"/>
              </a:rPr>
              <a:t>Unicode </a:t>
            </a:r>
            <a:r>
              <a:rPr lang="zh-CN" altLang="en-US" dirty="0">
                <a:solidFill>
                  <a:srgbClr val="CFD0D0"/>
                </a:solidFill>
                <a:effectLst/>
                <a:latin typeface="KaiTi" panose="02010609060101010101" pitchFamily="49" charset="-122"/>
              </a:rPr>
              <a:t>版本</a:t>
            </a:r>
            <a:r>
              <a:rPr lang="en-US" altLang="zh-CN" dirty="0">
                <a:solidFill>
                  <a:srgbClr val="CFD0D0"/>
                </a:solidFill>
                <a:effectLst/>
                <a:latin typeface="KaiTi" panose="02010609060101010101" pitchFamily="49" charset="-122"/>
              </a:rPr>
              <a:t>16.0</a:t>
            </a:r>
            <a:r>
              <a:rPr lang="zh-CN" altLang="en-US" dirty="0">
                <a:solidFill>
                  <a:srgbClr val="CFD0D0"/>
                </a:solidFill>
                <a:effectLst/>
                <a:latin typeface="KaiTi" panose="02010609060101010101" pitchFamily="49" charset="-122"/>
              </a:rPr>
              <a:t>，</a:t>
            </a:r>
            <a:r>
              <a:rPr lang="en-US" altLang="zh-CN" dirty="0">
                <a:solidFill>
                  <a:srgbClr val="CFD0D0"/>
                </a:solidFill>
                <a:effectLst/>
                <a:latin typeface="KaiTi" panose="02010609060101010101" pitchFamily="49" charset="-122"/>
              </a:rPr>
              <a:t>Unicode</a:t>
            </a:r>
            <a:r>
              <a:rPr lang="zh-CN" altLang="en-US" dirty="0">
                <a:solidFill>
                  <a:srgbClr val="CFD0D0"/>
                </a:solidFill>
                <a:effectLst/>
                <a:latin typeface="KaiTi" panose="02010609060101010101" pitchFamily="49" charset="-122"/>
              </a:rPr>
              <a:t>标准包含 </a:t>
            </a:r>
            <a:r>
              <a:rPr lang="en-US" altLang="zh-CN" dirty="0">
                <a:solidFill>
                  <a:srgbClr val="CFD0D0"/>
                </a:solidFill>
                <a:effectLst/>
                <a:latin typeface="KaiTi" panose="02010609060101010101" pitchFamily="49" charset="-122"/>
              </a:rPr>
              <a:t>15 4998 </a:t>
            </a:r>
            <a:r>
              <a:rPr lang="zh-CN" altLang="en-US" dirty="0">
                <a:solidFill>
                  <a:srgbClr val="CFD0D0"/>
                </a:solidFill>
                <a:effectLst/>
                <a:latin typeface="KaiTi" panose="02010609060101010101" pitchFamily="49" charset="-122"/>
              </a:rPr>
              <a:t>个字符。</a:t>
            </a:r>
          </a:p>
          <a:p>
            <a:endParaRPr lang="en-US" altLang="zh-CN" dirty="0"/>
          </a:p>
          <a:p>
            <a:endParaRPr lang="zh-CN" altLang="en-US" dirty="0"/>
          </a:p>
        </p:txBody>
      </p:sp>
      <p:sp>
        <p:nvSpPr>
          <p:cNvPr id="4" name="灯片编号占位符 3">
            <a:extLst>
              <a:ext uri="{FF2B5EF4-FFF2-40B4-BE49-F238E27FC236}">
                <a16:creationId xmlns:a16="http://schemas.microsoft.com/office/drawing/2014/main" id="{E23D8220-E65E-6E99-1BF5-3CEC34DBCF93}"/>
              </a:ext>
            </a:extLst>
          </p:cNvPr>
          <p:cNvSpPr>
            <a:spLocks noGrp="1"/>
          </p:cNvSpPr>
          <p:nvPr>
            <p:ph type="sldNum" sz="quarter" idx="10"/>
          </p:nvPr>
        </p:nvSpPr>
        <p:spPr/>
        <p:txBody>
          <a:bodyPr/>
          <a:lstStyle/>
          <a:p>
            <a:pPr>
              <a:defRPr/>
            </a:pPr>
            <a:fld id="{CD7A2CCA-E5D5-4859-8035-B358016F08F8}" type="slidenum">
              <a:rPr lang="zh-CN" altLang="en-US" smtClean="0"/>
              <a:pPr>
                <a:defRPr/>
              </a:pPr>
              <a:t>63</a:t>
            </a:fld>
            <a:endParaRPr lang="zh-CN" altLang="en-US" dirty="0"/>
          </a:p>
        </p:txBody>
      </p:sp>
    </p:spTree>
    <p:extLst>
      <p:ext uri="{BB962C8B-B14F-4D97-AF65-F5344CB8AC3E}">
        <p14:creationId xmlns:p14="http://schemas.microsoft.com/office/powerpoint/2010/main" val="39024040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89ADC-CF27-BFC2-7EA1-10D6C592DB1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08064D0-7C98-BECA-D9CF-F7448CF8C9D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BEE815B-2D18-A555-1202-B44169B2EF3C}"/>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92C7934C-0E45-F92E-DDF1-C75900D4919E}"/>
              </a:ext>
            </a:extLst>
          </p:cNvPr>
          <p:cNvSpPr>
            <a:spLocks noGrp="1"/>
          </p:cNvSpPr>
          <p:nvPr>
            <p:ph type="sldNum" sz="quarter" idx="10"/>
          </p:nvPr>
        </p:nvSpPr>
        <p:spPr/>
        <p:txBody>
          <a:bodyPr/>
          <a:lstStyle/>
          <a:p>
            <a:pPr>
              <a:defRPr/>
            </a:pPr>
            <a:fld id="{CD7A2CCA-E5D5-4859-8035-B358016F08F8}" type="slidenum">
              <a:rPr lang="zh-CN" altLang="en-US" smtClean="0"/>
              <a:pPr>
                <a:defRPr/>
              </a:pPr>
              <a:t>64</a:t>
            </a:fld>
            <a:endParaRPr lang="zh-CN" altLang="en-US" dirty="0"/>
          </a:p>
        </p:txBody>
      </p:sp>
    </p:spTree>
    <p:extLst>
      <p:ext uri="{BB962C8B-B14F-4D97-AF65-F5344CB8AC3E}">
        <p14:creationId xmlns:p14="http://schemas.microsoft.com/office/powerpoint/2010/main" val="41638047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89ADC-CF27-BFC2-7EA1-10D6C592DB1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08064D0-7C98-BECA-D9CF-F7448CF8C9D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BEE815B-2D18-A555-1202-B44169B2EF3C}"/>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92C7934C-0E45-F92E-DDF1-C75900D4919E}"/>
              </a:ext>
            </a:extLst>
          </p:cNvPr>
          <p:cNvSpPr>
            <a:spLocks noGrp="1"/>
          </p:cNvSpPr>
          <p:nvPr>
            <p:ph type="sldNum" sz="quarter" idx="10"/>
          </p:nvPr>
        </p:nvSpPr>
        <p:spPr/>
        <p:txBody>
          <a:bodyPr/>
          <a:lstStyle/>
          <a:p>
            <a:pPr>
              <a:defRPr/>
            </a:pPr>
            <a:fld id="{CD7A2CCA-E5D5-4859-8035-B358016F08F8}" type="slidenum">
              <a:rPr lang="zh-CN" altLang="en-US" smtClean="0"/>
              <a:pPr>
                <a:defRPr/>
              </a:pPr>
              <a:t>65</a:t>
            </a:fld>
            <a:endParaRPr lang="zh-CN" altLang="en-US" dirty="0"/>
          </a:p>
        </p:txBody>
      </p:sp>
    </p:spTree>
    <p:extLst>
      <p:ext uri="{BB962C8B-B14F-4D97-AF65-F5344CB8AC3E}">
        <p14:creationId xmlns:p14="http://schemas.microsoft.com/office/powerpoint/2010/main" val="418973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6B43A-3931-1200-24FF-BF90D18DFAB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3833D1C-FFF2-573E-274C-CD3A3C5E109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FFC94DC-1BC7-3ADD-8777-B68550CB04DF}"/>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B574DC35-5772-C18B-7540-E962DA812A6F}"/>
              </a:ext>
            </a:extLst>
          </p:cNvPr>
          <p:cNvSpPr>
            <a:spLocks noGrp="1"/>
          </p:cNvSpPr>
          <p:nvPr>
            <p:ph type="sldNum" sz="quarter" idx="10"/>
          </p:nvPr>
        </p:nvSpPr>
        <p:spPr/>
        <p:txBody>
          <a:bodyPr/>
          <a:lstStyle/>
          <a:p>
            <a:pPr>
              <a:defRPr/>
            </a:pPr>
            <a:fld id="{CD7A2CCA-E5D5-4859-8035-B358016F08F8}" type="slidenum">
              <a:rPr lang="zh-CN" altLang="en-US" smtClean="0"/>
              <a:pPr>
                <a:defRPr/>
              </a:pPr>
              <a:t>66</a:t>
            </a:fld>
            <a:endParaRPr lang="zh-CN" altLang="en-US" dirty="0"/>
          </a:p>
        </p:txBody>
      </p:sp>
    </p:spTree>
    <p:extLst>
      <p:ext uri="{BB962C8B-B14F-4D97-AF65-F5344CB8AC3E}">
        <p14:creationId xmlns:p14="http://schemas.microsoft.com/office/powerpoint/2010/main" val="19701751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67</a:t>
            </a:fld>
            <a:endParaRPr lang="zh-CN" altLang="en-US" dirty="0"/>
          </a:p>
        </p:txBody>
      </p:sp>
    </p:spTree>
    <p:extLst>
      <p:ext uri="{BB962C8B-B14F-4D97-AF65-F5344CB8AC3E}">
        <p14:creationId xmlns:p14="http://schemas.microsoft.com/office/powerpoint/2010/main" val="73848130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E8895-DFED-2E50-766B-36083E33324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07B8B07-5B8C-45F6-6137-40F5B0A55C3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89A4CAB-7062-E84B-27F4-3831562B857C}"/>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19D2258C-987B-C583-4806-F3D8D4780958}"/>
              </a:ext>
            </a:extLst>
          </p:cNvPr>
          <p:cNvSpPr>
            <a:spLocks noGrp="1"/>
          </p:cNvSpPr>
          <p:nvPr>
            <p:ph type="sldNum" sz="quarter" idx="10"/>
          </p:nvPr>
        </p:nvSpPr>
        <p:spPr/>
        <p:txBody>
          <a:bodyPr/>
          <a:lstStyle/>
          <a:p>
            <a:pPr>
              <a:defRPr/>
            </a:pPr>
            <a:fld id="{CD7A2CCA-E5D5-4859-8035-B358016F08F8}" type="slidenum">
              <a:rPr lang="zh-CN" altLang="en-US" smtClean="0"/>
              <a:pPr>
                <a:defRPr/>
              </a:pPr>
              <a:t>68</a:t>
            </a:fld>
            <a:endParaRPr lang="zh-CN" altLang="en-US" dirty="0"/>
          </a:p>
        </p:txBody>
      </p:sp>
    </p:spTree>
    <p:extLst>
      <p:ext uri="{BB962C8B-B14F-4D97-AF65-F5344CB8AC3E}">
        <p14:creationId xmlns:p14="http://schemas.microsoft.com/office/powerpoint/2010/main" val="1902904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69</a:t>
            </a:fld>
            <a:endParaRPr lang="zh-CN" altLang="en-US" dirty="0"/>
          </a:p>
        </p:txBody>
      </p:sp>
    </p:spTree>
    <p:extLst>
      <p:ext uri="{BB962C8B-B14F-4D97-AF65-F5344CB8AC3E}">
        <p14:creationId xmlns:p14="http://schemas.microsoft.com/office/powerpoint/2010/main" val="39625494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1D428-25B8-518E-B48F-470B4EEE93C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063A891-57EB-C41B-DDEF-972F25B6278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CAFAB74-4353-92E8-630B-07ACECA8AB06}"/>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D7ACF52D-6256-AF84-1E76-594DE5011117}"/>
              </a:ext>
            </a:extLst>
          </p:cNvPr>
          <p:cNvSpPr>
            <a:spLocks noGrp="1"/>
          </p:cNvSpPr>
          <p:nvPr>
            <p:ph type="sldNum" sz="quarter" idx="10"/>
          </p:nvPr>
        </p:nvSpPr>
        <p:spPr/>
        <p:txBody>
          <a:bodyPr/>
          <a:lstStyle/>
          <a:p>
            <a:pPr>
              <a:defRPr/>
            </a:pPr>
            <a:fld id="{CD7A2CCA-E5D5-4859-8035-B358016F08F8}" type="slidenum">
              <a:rPr lang="zh-CN" altLang="en-US" smtClean="0"/>
              <a:pPr>
                <a:defRPr/>
              </a:pPr>
              <a:t>70</a:t>
            </a:fld>
            <a:endParaRPr lang="zh-CN" altLang="en-US" dirty="0"/>
          </a:p>
        </p:txBody>
      </p:sp>
    </p:spTree>
    <p:extLst>
      <p:ext uri="{BB962C8B-B14F-4D97-AF65-F5344CB8AC3E}">
        <p14:creationId xmlns:p14="http://schemas.microsoft.com/office/powerpoint/2010/main" val="14254195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BA1F0-9A36-0256-9DAD-051D1B0723F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41522BC-A21C-8960-FF40-D16592B6A3E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5DD4A9A-F3B4-66E1-73C7-3E78F31E3089}"/>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858FE7A8-FC20-35E1-53C1-BD7FDE7F5FB5}"/>
              </a:ext>
            </a:extLst>
          </p:cNvPr>
          <p:cNvSpPr>
            <a:spLocks noGrp="1"/>
          </p:cNvSpPr>
          <p:nvPr>
            <p:ph type="sldNum" sz="quarter" idx="10"/>
          </p:nvPr>
        </p:nvSpPr>
        <p:spPr/>
        <p:txBody>
          <a:bodyPr/>
          <a:lstStyle/>
          <a:p>
            <a:pPr>
              <a:defRPr/>
            </a:pPr>
            <a:fld id="{CD7A2CCA-E5D5-4859-8035-B358016F08F8}" type="slidenum">
              <a:rPr lang="zh-CN" altLang="en-US" smtClean="0"/>
              <a:pPr>
                <a:defRPr/>
              </a:pPr>
              <a:t>71</a:t>
            </a:fld>
            <a:endParaRPr lang="zh-CN" altLang="en-US" dirty="0"/>
          </a:p>
        </p:txBody>
      </p:sp>
    </p:spTree>
    <p:extLst>
      <p:ext uri="{BB962C8B-B14F-4D97-AF65-F5344CB8AC3E}">
        <p14:creationId xmlns:p14="http://schemas.microsoft.com/office/powerpoint/2010/main" val="15662921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pPr>
                <a:defRPr/>
              </a:pPr>
              <a:t>72</a:t>
            </a:fld>
            <a:endParaRPr lang="zh-CN" altLang="en-US" dirty="0"/>
          </a:p>
        </p:txBody>
      </p:sp>
    </p:spTree>
    <p:extLst>
      <p:ext uri="{BB962C8B-B14F-4D97-AF65-F5344CB8AC3E}">
        <p14:creationId xmlns:p14="http://schemas.microsoft.com/office/powerpoint/2010/main" val="4148049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824454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slideMaster" Target="../slideMasters/slideMaster2.xml"/><Relationship Id="rId5" Type="http://schemas.openxmlformats.org/officeDocument/2006/relationships/tags" Target="../tags/tag7.xml"/><Relationship Id="rId4" Type="http://schemas.openxmlformats.org/officeDocument/2006/relationships/tags" Target="../tags/tag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6F4CB1A-BDAE-44DF-AE0F-8AF317250BC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7035DEC0-A3D6-4166-8AF4-0317B88DA4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91CE2F72-A66D-43BB-9473-27D305C6CC9A}"/>
              </a:ext>
            </a:extLst>
          </p:cNvPr>
          <p:cNvSpPr>
            <a:spLocks noGrp="1"/>
          </p:cNvSpPr>
          <p:nvPr>
            <p:ph type="dt" sz="half" idx="10"/>
          </p:nvPr>
        </p:nvSpPr>
        <p:spPr/>
        <p:txBody>
          <a:bodyPr/>
          <a:lstStyle/>
          <a:p>
            <a:fld id="{9581D597-49FE-4ADE-8B1E-22522204B2AB}" type="datetimeFigureOut">
              <a:rPr lang="zh-CN" altLang="en-US" smtClean="0"/>
              <a:t>2024/11/14</a:t>
            </a:fld>
            <a:endParaRPr lang="zh-CN" altLang="en-US"/>
          </a:p>
        </p:txBody>
      </p:sp>
      <p:sp>
        <p:nvSpPr>
          <p:cNvPr id="5" name="页脚占位符 4">
            <a:extLst>
              <a:ext uri="{FF2B5EF4-FFF2-40B4-BE49-F238E27FC236}">
                <a16:creationId xmlns:a16="http://schemas.microsoft.com/office/drawing/2014/main" id="{22FAA1EF-DE1B-45D5-B996-29A6A63D216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0F6721F-4CC5-479F-B810-F088800E15F9}"/>
              </a:ext>
            </a:extLst>
          </p:cNvPr>
          <p:cNvSpPr>
            <a:spLocks noGrp="1"/>
          </p:cNvSpPr>
          <p:nvPr>
            <p:ph type="sldNum" sz="quarter" idx="12"/>
          </p:nvPr>
        </p:nvSpPr>
        <p:spPr/>
        <p:txBody>
          <a:bodyPr/>
          <a:lstStyle/>
          <a:p>
            <a:fld id="{2DBE6C32-D096-459A-B844-9DF73888A4C6}" type="slidenum">
              <a:rPr lang="zh-CN" altLang="en-US" smtClean="0"/>
              <a:t>‹#›</a:t>
            </a:fld>
            <a:endParaRPr lang="zh-CN" altLang="en-US"/>
          </a:p>
        </p:txBody>
      </p:sp>
    </p:spTree>
    <p:extLst>
      <p:ext uri="{BB962C8B-B14F-4D97-AF65-F5344CB8AC3E}">
        <p14:creationId xmlns:p14="http://schemas.microsoft.com/office/powerpoint/2010/main" val="2336695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AD87D2-8E1F-4DC0-B2DD-B53A406C36C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D70B489-2EE4-436D-846F-19111CB3B8DF}"/>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80AFD499-2196-4F83-85B7-A81D1318F3B6}"/>
              </a:ext>
            </a:extLst>
          </p:cNvPr>
          <p:cNvSpPr>
            <a:spLocks noGrp="1"/>
          </p:cNvSpPr>
          <p:nvPr>
            <p:ph type="dt" sz="half" idx="10"/>
          </p:nvPr>
        </p:nvSpPr>
        <p:spPr/>
        <p:txBody>
          <a:bodyPr/>
          <a:lstStyle/>
          <a:p>
            <a:fld id="{9581D597-49FE-4ADE-8B1E-22522204B2AB}" type="datetimeFigureOut">
              <a:rPr lang="zh-CN" altLang="en-US" smtClean="0"/>
              <a:t>2024/11/14</a:t>
            </a:fld>
            <a:endParaRPr lang="zh-CN" altLang="en-US"/>
          </a:p>
        </p:txBody>
      </p:sp>
      <p:sp>
        <p:nvSpPr>
          <p:cNvPr id="5" name="页脚占位符 4">
            <a:extLst>
              <a:ext uri="{FF2B5EF4-FFF2-40B4-BE49-F238E27FC236}">
                <a16:creationId xmlns:a16="http://schemas.microsoft.com/office/drawing/2014/main" id="{4338F031-708A-4A16-AC3B-5DEFC170B7D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1D5C167-A5EC-4932-8155-AA492F15E7FB}"/>
              </a:ext>
            </a:extLst>
          </p:cNvPr>
          <p:cNvSpPr>
            <a:spLocks noGrp="1"/>
          </p:cNvSpPr>
          <p:nvPr>
            <p:ph type="sldNum" sz="quarter" idx="12"/>
          </p:nvPr>
        </p:nvSpPr>
        <p:spPr/>
        <p:txBody>
          <a:bodyPr/>
          <a:lstStyle/>
          <a:p>
            <a:fld id="{2DBE6C32-D096-459A-B844-9DF73888A4C6}" type="slidenum">
              <a:rPr lang="zh-CN" altLang="en-US" smtClean="0"/>
              <a:t>‹#›</a:t>
            </a:fld>
            <a:endParaRPr lang="zh-CN" altLang="en-US"/>
          </a:p>
        </p:txBody>
      </p:sp>
    </p:spTree>
    <p:extLst>
      <p:ext uri="{BB962C8B-B14F-4D97-AF65-F5344CB8AC3E}">
        <p14:creationId xmlns:p14="http://schemas.microsoft.com/office/powerpoint/2010/main" val="3054757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2F8A13-A2BB-4765-BEEA-CFF310050F30}"/>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CCC9AED7-12F1-47C1-8C39-9777986E21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A09E1745-0C36-405B-BAB3-4581324B83C8}"/>
              </a:ext>
            </a:extLst>
          </p:cNvPr>
          <p:cNvSpPr>
            <a:spLocks noGrp="1"/>
          </p:cNvSpPr>
          <p:nvPr>
            <p:ph type="dt" sz="half" idx="10"/>
          </p:nvPr>
        </p:nvSpPr>
        <p:spPr/>
        <p:txBody>
          <a:bodyPr/>
          <a:lstStyle/>
          <a:p>
            <a:fld id="{9581D597-49FE-4ADE-8B1E-22522204B2AB}" type="datetimeFigureOut">
              <a:rPr lang="zh-CN" altLang="en-US" smtClean="0"/>
              <a:t>2024/11/14</a:t>
            </a:fld>
            <a:endParaRPr lang="zh-CN" altLang="en-US"/>
          </a:p>
        </p:txBody>
      </p:sp>
      <p:sp>
        <p:nvSpPr>
          <p:cNvPr id="5" name="页脚占位符 4">
            <a:extLst>
              <a:ext uri="{FF2B5EF4-FFF2-40B4-BE49-F238E27FC236}">
                <a16:creationId xmlns:a16="http://schemas.microsoft.com/office/drawing/2014/main" id="{B3D5D28D-9872-456F-881C-4C6D4BC3931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349BE26-E533-4AD6-AB94-9B7957863486}"/>
              </a:ext>
            </a:extLst>
          </p:cNvPr>
          <p:cNvSpPr>
            <a:spLocks noGrp="1"/>
          </p:cNvSpPr>
          <p:nvPr>
            <p:ph type="sldNum" sz="quarter" idx="12"/>
          </p:nvPr>
        </p:nvSpPr>
        <p:spPr/>
        <p:txBody>
          <a:bodyPr/>
          <a:lstStyle/>
          <a:p>
            <a:fld id="{2DBE6C32-D096-459A-B844-9DF73888A4C6}" type="slidenum">
              <a:rPr lang="zh-CN" altLang="en-US" smtClean="0"/>
              <a:t>‹#›</a:t>
            </a:fld>
            <a:endParaRPr lang="zh-CN" altLang="en-US"/>
          </a:p>
        </p:txBody>
      </p:sp>
    </p:spTree>
    <p:extLst>
      <p:ext uri="{BB962C8B-B14F-4D97-AF65-F5344CB8AC3E}">
        <p14:creationId xmlns:p14="http://schemas.microsoft.com/office/powerpoint/2010/main" val="3172891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0D3F14-51E2-4BF6-807B-3BC8C2A603A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C0468D1-5932-4429-81B4-DB09BECACC3D}"/>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C1711115-3435-4607-94C1-F4C12E2BC5C7}"/>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FB63E8F4-3458-4870-8EE1-37E0B11877C7}"/>
              </a:ext>
            </a:extLst>
          </p:cNvPr>
          <p:cNvSpPr>
            <a:spLocks noGrp="1"/>
          </p:cNvSpPr>
          <p:nvPr>
            <p:ph type="dt" sz="half" idx="10"/>
          </p:nvPr>
        </p:nvSpPr>
        <p:spPr/>
        <p:txBody>
          <a:bodyPr/>
          <a:lstStyle/>
          <a:p>
            <a:fld id="{9581D597-49FE-4ADE-8B1E-22522204B2AB}" type="datetimeFigureOut">
              <a:rPr lang="zh-CN" altLang="en-US" smtClean="0"/>
              <a:t>2024/11/14</a:t>
            </a:fld>
            <a:endParaRPr lang="zh-CN" altLang="en-US"/>
          </a:p>
        </p:txBody>
      </p:sp>
      <p:sp>
        <p:nvSpPr>
          <p:cNvPr id="6" name="页脚占位符 5">
            <a:extLst>
              <a:ext uri="{FF2B5EF4-FFF2-40B4-BE49-F238E27FC236}">
                <a16:creationId xmlns:a16="http://schemas.microsoft.com/office/drawing/2014/main" id="{7CEFF899-4F79-463B-BD7F-98E3BE5F34A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6FCE5C9-558E-4285-BAE0-8FEC9E324CE3}"/>
              </a:ext>
            </a:extLst>
          </p:cNvPr>
          <p:cNvSpPr>
            <a:spLocks noGrp="1"/>
          </p:cNvSpPr>
          <p:nvPr>
            <p:ph type="sldNum" sz="quarter" idx="12"/>
          </p:nvPr>
        </p:nvSpPr>
        <p:spPr/>
        <p:txBody>
          <a:bodyPr/>
          <a:lstStyle/>
          <a:p>
            <a:fld id="{2DBE6C32-D096-459A-B844-9DF73888A4C6}" type="slidenum">
              <a:rPr lang="zh-CN" altLang="en-US" smtClean="0"/>
              <a:t>‹#›</a:t>
            </a:fld>
            <a:endParaRPr lang="zh-CN" altLang="en-US"/>
          </a:p>
        </p:txBody>
      </p:sp>
    </p:spTree>
    <p:extLst>
      <p:ext uri="{BB962C8B-B14F-4D97-AF65-F5344CB8AC3E}">
        <p14:creationId xmlns:p14="http://schemas.microsoft.com/office/powerpoint/2010/main" val="3941009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AE17AD-4F51-436C-A912-00D2AAAA2F4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2A95EE1C-C94C-425C-8860-1AAFE6EB46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052C5309-21E4-4B68-A198-72C580B3D202}"/>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9F29D604-2DF2-4D91-B05D-F4A3D494F5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D084EB6B-ABC6-432E-939B-F6FD9F015D7C}"/>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85584B3-176B-461F-A2EF-8EFD84F846DF}"/>
              </a:ext>
            </a:extLst>
          </p:cNvPr>
          <p:cNvSpPr>
            <a:spLocks noGrp="1"/>
          </p:cNvSpPr>
          <p:nvPr>
            <p:ph type="dt" sz="half" idx="10"/>
          </p:nvPr>
        </p:nvSpPr>
        <p:spPr/>
        <p:txBody>
          <a:bodyPr/>
          <a:lstStyle/>
          <a:p>
            <a:fld id="{9581D597-49FE-4ADE-8B1E-22522204B2AB}" type="datetimeFigureOut">
              <a:rPr lang="zh-CN" altLang="en-US" smtClean="0"/>
              <a:t>2024/11/14</a:t>
            </a:fld>
            <a:endParaRPr lang="zh-CN" altLang="en-US"/>
          </a:p>
        </p:txBody>
      </p:sp>
      <p:sp>
        <p:nvSpPr>
          <p:cNvPr id="8" name="页脚占位符 7">
            <a:extLst>
              <a:ext uri="{FF2B5EF4-FFF2-40B4-BE49-F238E27FC236}">
                <a16:creationId xmlns:a16="http://schemas.microsoft.com/office/drawing/2014/main" id="{D43D928F-0B6E-456B-A206-138DDC080E3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A4C2D709-CF91-43BB-8F8D-A318855F6B34}"/>
              </a:ext>
            </a:extLst>
          </p:cNvPr>
          <p:cNvSpPr>
            <a:spLocks noGrp="1"/>
          </p:cNvSpPr>
          <p:nvPr>
            <p:ph type="sldNum" sz="quarter" idx="12"/>
          </p:nvPr>
        </p:nvSpPr>
        <p:spPr/>
        <p:txBody>
          <a:bodyPr/>
          <a:lstStyle/>
          <a:p>
            <a:fld id="{2DBE6C32-D096-459A-B844-9DF73888A4C6}" type="slidenum">
              <a:rPr lang="zh-CN" altLang="en-US" smtClean="0"/>
              <a:t>‹#›</a:t>
            </a:fld>
            <a:endParaRPr lang="zh-CN" altLang="en-US"/>
          </a:p>
        </p:txBody>
      </p:sp>
    </p:spTree>
    <p:extLst>
      <p:ext uri="{BB962C8B-B14F-4D97-AF65-F5344CB8AC3E}">
        <p14:creationId xmlns:p14="http://schemas.microsoft.com/office/powerpoint/2010/main" val="1061805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70E722-1A0F-4BA8-A85B-59E76170221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C8A709D7-035E-48FE-BB9A-84163965162C}"/>
              </a:ext>
            </a:extLst>
          </p:cNvPr>
          <p:cNvSpPr>
            <a:spLocks noGrp="1"/>
          </p:cNvSpPr>
          <p:nvPr>
            <p:ph type="dt" sz="half" idx="10"/>
          </p:nvPr>
        </p:nvSpPr>
        <p:spPr/>
        <p:txBody>
          <a:bodyPr/>
          <a:lstStyle/>
          <a:p>
            <a:fld id="{9581D597-49FE-4ADE-8B1E-22522204B2AB}" type="datetimeFigureOut">
              <a:rPr lang="zh-CN" altLang="en-US" smtClean="0"/>
              <a:t>2024/11/14</a:t>
            </a:fld>
            <a:endParaRPr lang="zh-CN" altLang="en-US"/>
          </a:p>
        </p:txBody>
      </p:sp>
      <p:sp>
        <p:nvSpPr>
          <p:cNvPr id="4" name="页脚占位符 3">
            <a:extLst>
              <a:ext uri="{FF2B5EF4-FFF2-40B4-BE49-F238E27FC236}">
                <a16:creationId xmlns:a16="http://schemas.microsoft.com/office/drawing/2014/main" id="{6B5BD6AC-82F8-4EFB-B40C-735303B6A8D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45653BA-BBF9-497C-A306-CA1F016BBC7D}"/>
              </a:ext>
            </a:extLst>
          </p:cNvPr>
          <p:cNvSpPr>
            <a:spLocks noGrp="1"/>
          </p:cNvSpPr>
          <p:nvPr>
            <p:ph type="sldNum" sz="quarter" idx="12"/>
          </p:nvPr>
        </p:nvSpPr>
        <p:spPr/>
        <p:txBody>
          <a:bodyPr/>
          <a:lstStyle/>
          <a:p>
            <a:fld id="{2DBE6C32-D096-459A-B844-9DF73888A4C6}" type="slidenum">
              <a:rPr lang="zh-CN" altLang="en-US" smtClean="0"/>
              <a:t>‹#›</a:t>
            </a:fld>
            <a:endParaRPr lang="zh-CN" altLang="en-US"/>
          </a:p>
        </p:txBody>
      </p:sp>
    </p:spTree>
    <p:extLst>
      <p:ext uri="{BB962C8B-B14F-4D97-AF65-F5344CB8AC3E}">
        <p14:creationId xmlns:p14="http://schemas.microsoft.com/office/powerpoint/2010/main" val="4223871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BD4BD26-83C4-4D1A-998F-1CB35FF3C08A}"/>
              </a:ext>
            </a:extLst>
          </p:cNvPr>
          <p:cNvSpPr>
            <a:spLocks noGrp="1"/>
          </p:cNvSpPr>
          <p:nvPr>
            <p:ph type="dt" sz="half" idx="10"/>
          </p:nvPr>
        </p:nvSpPr>
        <p:spPr/>
        <p:txBody>
          <a:bodyPr/>
          <a:lstStyle/>
          <a:p>
            <a:fld id="{9581D597-49FE-4ADE-8B1E-22522204B2AB}" type="datetimeFigureOut">
              <a:rPr lang="zh-CN" altLang="en-US" smtClean="0"/>
              <a:t>2024/11/14</a:t>
            </a:fld>
            <a:endParaRPr lang="zh-CN" altLang="en-US"/>
          </a:p>
        </p:txBody>
      </p:sp>
      <p:sp>
        <p:nvSpPr>
          <p:cNvPr id="3" name="页脚占位符 2">
            <a:extLst>
              <a:ext uri="{FF2B5EF4-FFF2-40B4-BE49-F238E27FC236}">
                <a16:creationId xmlns:a16="http://schemas.microsoft.com/office/drawing/2014/main" id="{41FD0AC9-456F-4065-93E2-3124C4067E0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437C1122-9B4A-4FA8-8003-8A1210425D2A}"/>
              </a:ext>
            </a:extLst>
          </p:cNvPr>
          <p:cNvSpPr>
            <a:spLocks noGrp="1"/>
          </p:cNvSpPr>
          <p:nvPr>
            <p:ph type="sldNum" sz="quarter" idx="12"/>
          </p:nvPr>
        </p:nvSpPr>
        <p:spPr/>
        <p:txBody>
          <a:bodyPr/>
          <a:lstStyle/>
          <a:p>
            <a:fld id="{2DBE6C32-D096-459A-B844-9DF73888A4C6}" type="slidenum">
              <a:rPr lang="zh-CN" altLang="en-US" smtClean="0"/>
              <a:t>‹#›</a:t>
            </a:fld>
            <a:endParaRPr lang="zh-CN" altLang="en-US"/>
          </a:p>
        </p:txBody>
      </p:sp>
    </p:spTree>
    <p:extLst>
      <p:ext uri="{BB962C8B-B14F-4D97-AF65-F5344CB8AC3E}">
        <p14:creationId xmlns:p14="http://schemas.microsoft.com/office/powerpoint/2010/main" val="2238400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325DBB0-B5EB-41A2-A2AB-283E1090B35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3371EA47-F211-4827-BFC9-7EE57EB7A7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4A6A5CE4-1D88-4D79-98F9-E55B83377D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CF39C1D5-3D1E-4898-A0A8-DD4D8E1A5AAE}"/>
              </a:ext>
            </a:extLst>
          </p:cNvPr>
          <p:cNvSpPr>
            <a:spLocks noGrp="1"/>
          </p:cNvSpPr>
          <p:nvPr>
            <p:ph type="dt" sz="half" idx="10"/>
          </p:nvPr>
        </p:nvSpPr>
        <p:spPr/>
        <p:txBody>
          <a:bodyPr/>
          <a:lstStyle/>
          <a:p>
            <a:fld id="{9581D597-49FE-4ADE-8B1E-22522204B2AB}" type="datetimeFigureOut">
              <a:rPr lang="zh-CN" altLang="en-US" smtClean="0"/>
              <a:t>2024/11/14</a:t>
            </a:fld>
            <a:endParaRPr lang="zh-CN" altLang="en-US"/>
          </a:p>
        </p:txBody>
      </p:sp>
      <p:sp>
        <p:nvSpPr>
          <p:cNvPr id="6" name="页脚占位符 5">
            <a:extLst>
              <a:ext uri="{FF2B5EF4-FFF2-40B4-BE49-F238E27FC236}">
                <a16:creationId xmlns:a16="http://schemas.microsoft.com/office/drawing/2014/main" id="{749576FE-195F-4A84-BD8F-501AD9C9EB5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FD4A083-2D3D-4989-8A6F-D0AFC7B52414}"/>
              </a:ext>
            </a:extLst>
          </p:cNvPr>
          <p:cNvSpPr>
            <a:spLocks noGrp="1"/>
          </p:cNvSpPr>
          <p:nvPr>
            <p:ph type="sldNum" sz="quarter" idx="12"/>
          </p:nvPr>
        </p:nvSpPr>
        <p:spPr/>
        <p:txBody>
          <a:bodyPr/>
          <a:lstStyle/>
          <a:p>
            <a:fld id="{2DBE6C32-D096-459A-B844-9DF73888A4C6}" type="slidenum">
              <a:rPr lang="zh-CN" altLang="en-US" smtClean="0"/>
              <a:t>‹#›</a:t>
            </a:fld>
            <a:endParaRPr lang="zh-CN" altLang="en-US"/>
          </a:p>
        </p:txBody>
      </p:sp>
    </p:spTree>
    <p:extLst>
      <p:ext uri="{BB962C8B-B14F-4D97-AF65-F5344CB8AC3E}">
        <p14:creationId xmlns:p14="http://schemas.microsoft.com/office/powerpoint/2010/main" val="3867418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D520230-1727-4F70-9AFB-B9935931116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AECB91D3-E021-4651-A8AD-A34329272D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21C3378-502C-4AE2-BBF0-0CCF60253F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A7EF5F59-67AF-4C3A-9EBE-20707E76A6EE}"/>
              </a:ext>
            </a:extLst>
          </p:cNvPr>
          <p:cNvSpPr>
            <a:spLocks noGrp="1"/>
          </p:cNvSpPr>
          <p:nvPr>
            <p:ph type="dt" sz="half" idx="10"/>
          </p:nvPr>
        </p:nvSpPr>
        <p:spPr/>
        <p:txBody>
          <a:bodyPr/>
          <a:lstStyle/>
          <a:p>
            <a:fld id="{9581D597-49FE-4ADE-8B1E-22522204B2AB}" type="datetimeFigureOut">
              <a:rPr lang="zh-CN" altLang="en-US" smtClean="0"/>
              <a:t>2024/11/14</a:t>
            </a:fld>
            <a:endParaRPr lang="zh-CN" altLang="en-US"/>
          </a:p>
        </p:txBody>
      </p:sp>
      <p:sp>
        <p:nvSpPr>
          <p:cNvPr id="6" name="页脚占位符 5">
            <a:extLst>
              <a:ext uri="{FF2B5EF4-FFF2-40B4-BE49-F238E27FC236}">
                <a16:creationId xmlns:a16="http://schemas.microsoft.com/office/drawing/2014/main" id="{72EDBF2F-9876-4D8C-9D8C-9366814379D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678DC71-B50E-4D05-8685-2A8D4877ECFF}"/>
              </a:ext>
            </a:extLst>
          </p:cNvPr>
          <p:cNvSpPr>
            <a:spLocks noGrp="1"/>
          </p:cNvSpPr>
          <p:nvPr>
            <p:ph type="sldNum" sz="quarter" idx="12"/>
          </p:nvPr>
        </p:nvSpPr>
        <p:spPr/>
        <p:txBody>
          <a:bodyPr/>
          <a:lstStyle/>
          <a:p>
            <a:fld id="{2DBE6C32-D096-459A-B844-9DF73888A4C6}" type="slidenum">
              <a:rPr lang="zh-CN" altLang="en-US" smtClean="0"/>
              <a:t>‹#›</a:t>
            </a:fld>
            <a:endParaRPr lang="zh-CN" altLang="en-US"/>
          </a:p>
        </p:txBody>
      </p:sp>
    </p:spTree>
    <p:extLst>
      <p:ext uri="{BB962C8B-B14F-4D97-AF65-F5344CB8AC3E}">
        <p14:creationId xmlns:p14="http://schemas.microsoft.com/office/powerpoint/2010/main" val="3633122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6D47A2-C7D7-4381-9DCF-BC67D53666C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573927A-B2B4-41C8-8C46-6D879ABD1128}"/>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FECD1821-9B9F-44D7-BADB-950FFD6D85FD}"/>
              </a:ext>
            </a:extLst>
          </p:cNvPr>
          <p:cNvSpPr>
            <a:spLocks noGrp="1"/>
          </p:cNvSpPr>
          <p:nvPr>
            <p:ph type="dt" sz="half" idx="10"/>
          </p:nvPr>
        </p:nvSpPr>
        <p:spPr/>
        <p:txBody>
          <a:bodyPr/>
          <a:lstStyle/>
          <a:p>
            <a:fld id="{9581D597-49FE-4ADE-8B1E-22522204B2AB}" type="datetimeFigureOut">
              <a:rPr lang="zh-CN" altLang="en-US" smtClean="0"/>
              <a:t>2024/11/14</a:t>
            </a:fld>
            <a:endParaRPr lang="zh-CN" altLang="en-US"/>
          </a:p>
        </p:txBody>
      </p:sp>
      <p:sp>
        <p:nvSpPr>
          <p:cNvPr id="5" name="页脚占位符 4">
            <a:extLst>
              <a:ext uri="{FF2B5EF4-FFF2-40B4-BE49-F238E27FC236}">
                <a16:creationId xmlns:a16="http://schemas.microsoft.com/office/drawing/2014/main" id="{96AEBB91-AB4C-4317-8CF7-67BE72718A0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E5596C4-4009-425F-8CCA-64BE9B1B97A2}"/>
              </a:ext>
            </a:extLst>
          </p:cNvPr>
          <p:cNvSpPr>
            <a:spLocks noGrp="1"/>
          </p:cNvSpPr>
          <p:nvPr>
            <p:ph type="sldNum" sz="quarter" idx="12"/>
          </p:nvPr>
        </p:nvSpPr>
        <p:spPr/>
        <p:txBody>
          <a:bodyPr/>
          <a:lstStyle/>
          <a:p>
            <a:fld id="{2DBE6C32-D096-459A-B844-9DF73888A4C6}" type="slidenum">
              <a:rPr lang="zh-CN" altLang="en-US" smtClean="0"/>
              <a:t>‹#›</a:t>
            </a:fld>
            <a:endParaRPr lang="zh-CN" altLang="en-US"/>
          </a:p>
        </p:txBody>
      </p:sp>
    </p:spTree>
    <p:extLst>
      <p:ext uri="{BB962C8B-B14F-4D97-AF65-F5344CB8AC3E}">
        <p14:creationId xmlns:p14="http://schemas.microsoft.com/office/powerpoint/2010/main" val="164232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A867AEAD-8A2D-42EA-87F9-CCD2D7B2C4D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C1A1715D-F1CA-4771-B93C-C61293C5E4E3}"/>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D8A4F34C-CDAA-4BE1-A789-3820E7BAC5D7}"/>
              </a:ext>
            </a:extLst>
          </p:cNvPr>
          <p:cNvSpPr>
            <a:spLocks noGrp="1"/>
          </p:cNvSpPr>
          <p:nvPr>
            <p:ph type="dt" sz="half" idx="10"/>
          </p:nvPr>
        </p:nvSpPr>
        <p:spPr/>
        <p:txBody>
          <a:bodyPr/>
          <a:lstStyle/>
          <a:p>
            <a:fld id="{9581D597-49FE-4ADE-8B1E-22522204B2AB}" type="datetimeFigureOut">
              <a:rPr lang="zh-CN" altLang="en-US" smtClean="0"/>
              <a:t>2024/11/14</a:t>
            </a:fld>
            <a:endParaRPr lang="zh-CN" altLang="en-US"/>
          </a:p>
        </p:txBody>
      </p:sp>
      <p:sp>
        <p:nvSpPr>
          <p:cNvPr id="5" name="页脚占位符 4">
            <a:extLst>
              <a:ext uri="{FF2B5EF4-FFF2-40B4-BE49-F238E27FC236}">
                <a16:creationId xmlns:a16="http://schemas.microsoft.com/office/drawing/2014/main" id="{4DE2CDC6-B112-487D-AC81-EFDB9DA46F3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E04AD01-0C12-4B5A-B429-FE7B91059F3C}"/>
              </a:ext>
            </a:extLst>
          </p:cNvPr>
          <p:cNvSpPr>
            <a:spLocks noGrp="1"/>
          </p:cNvSpPr>
          <p:nvPr>
            <p:ph type="sldNum" sz="quarter" idx="12"/>
          </p:nvPr>
        </p:nvSpPr>
        <p:spPr/>
        <p:txBody>
          <a:bodyPr/>
          <a:lstStyle/>
          <a:p>
            <a:fld id="{2DBE6C32-D096-459A-B844-9DF73888A4C6}" type="slidenum">
              <a:rPr lang="zh-CN" altLang="en-US" smtClean="0"/>
              <a:t>‹#›</a:t>
            </a:fld>
            <a:endParaRPr lang="zh-CN" altLang="en-US"/>
          </a:p>
        </p:txBody>
      </p:sp>
    </p:spTree>
    <p:extLst>
      <p:ext uri="{BB962C8B-B14F-4D97-AF65-F5344CB8AC3E}">
        <p14:creationId xmlns:p14="http://schemas.microsoft.com/office/powerpoint/2010/main" val="18191092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封面样式9-首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81566"/>
            <a:ext cx="12192000" cy="3244934"/>
          </a:xfrm>
          <a:prstGeom prst="rect">
            <a:avLst/>
          </a:prstGeom>
        </p:spPr>
      </p:pic>
      <p:sp>
        <p:nvSpPr>
          <p:cNvPr id="3" name="矩形 2"/>
          <p:cNvSpPr/>
          <p:nvPr userDrawn="1"/>
        </p:nvSpPr>
        <p:spPr>
          <a:xfrm>
            <a:off x="0" y="3317875"/>
            <a:ext cx="12192000" cy="3540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pic>
        <p:nvPicPr>
          <p:cNvPr id="6" name="图片 6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auto">
          <a:xfrm>
            <a:off x="9790632" y="109143"/>
            <a:ext cx="2286546" cy="2975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224285" y="-494144"/>
            <a:ext cx="3165893" cy="4124368"/>
          </a:xfrm>
          <a:prstGeom prst="rect">
            <a:avLst/>
          </a:prstGeom>
        </p:spPr>
      </p:pic>
    </p:spTree>
    <p:extLst>
      <p:ext uri="{BB962C8B-B14F-4D97-AF65-F5344CB8AC3E}">
        <p14:creationId xmlns:p14="http://schemas.microsoft.com/office/powerpoint/2010/main" val="1870114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封面样式9-尾页">
    <p:spTree>
      <p:nvGrpSpPr>
        <p:cNvPr id="1" name=""/>
        <p:cNvGrpSpPr/>
        <p:nvPr/>
      </p:nvGrpSpPr>
      <p:grpSpPr>
        <a:xfrm>
          <a:off x="0" y="0"/>
          <a:ext cx="0" cy="0"/>
          <a:chOff x="0" y="0"/>
          <a:chExt cx="0" cy="0"/>
        </a:xfrm>
      </p:grpSpPr>
      <p:grpSp>
        <p:nvGrpSpPr>
          <p:cNvPr id="2" name="组合 1"/>
          <p:cNvGrpSpPr/>
          <p:nvPr userDrawn="1"/>
        </p:nvGrpSpPr>
        <p:grpSpPr>
          <a:xfrm>
            <a:off x="0" y="0"/>
            <a:ext cx="12192000" cy="5089582"/>
            <a:chOff x="0" y="0"/>
            <a:chExt cx="12192000" cy="5089582"/>
          </a:xfrm>
          <a:solidFill>
            <a:schemeClr val="accent1"/>
          </a:solidFill>
        </p:grpSpPr>
        <p:sp>
          <p:nvSpPr>
            <p:cNvPr id="3" name="等腰三角形 2"/>
            <p:cNvSpPr/>
            <p:nvPr/>
          </p:nvSpPr>
          <p:spPr>
            <a:xfrm flipV="1">
              <a:off x="0" y="4123423"/>
              <a:ext cx="12192000" cy="966159"/>
            </a:xfrm>
            <a:prstGeom prst="triangle">
              <a:avLst/>
            </a:prstGeom>
            <a:grpFill/>
            <a:ln>
              <a:noFill/>
            </a:ln>
            <a:effectLst>
              <a:outerShdw blurRad="76200" dist="12700" dir="5400000" sx="103000" sy="10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 name="矩形 3"/>
            <p:cNvSpPr/>
            <p:nvPr/>
          </p:nvSpPr>
          <p:spPr>
            <a:xfrm>
              <a:off x="0" y="0"/>
              <a:ext cx="12192000" cy="41234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9" name="组合 28"/>
          <p:cNvGrpSpPr/>
          <p:nvPr userDrawn="1"/>
        </p:nvGrpSpPr>
        <p:grpSpPr>
          <a:xfrm>
            <a:off x="2055967" y="1793453"/>
            <a:ext cx="8080066" cy="993775"/>
            <a:chOff x="671368" y="6061309"/>
            <a:chExt cx="2479573" cy="304965"/>
          </a:xfrm>
          <a:solidFill>
            <a:schemeClr val="bg1"/>
          </a:solidFill>
        </p:grpSpPr>
        <p:grpSp>
          <p:nvGrpSpPr>
            <p:cNvPr id="30" name="组合 29"/>
            <p:cNvGrpSpPr/>
            <p:nvPr userDrawn="1"/>
          </p:nvGrpSpPr>
          <p:grpSpPr>
            <a:xfrm>
              <a:off x="2098445" y="6064781"/>
              <a:ext cx="1052496" cy="298683"/>
              <a:chOff x="2373567" y="1096524"/>
              <a:chExt cx="2578404" cy="731714"/>
            </a:xfrm>
            <a:grpFill/>
          </p:grpSpPr>
          <p:sp>
            <p:nvSpPr>
              <p:cNvPr id="45" name="Freeform 5">
                <a:extLst>
                  <a:ext uri="{FF2B5EF4-FFF2-40B4-BE49-F238E27FC236}">
                    <a16:creationId xmlns:a16="http://schemas.microsoft.com/office/drawing/2014/main" id="{7EF8326A-A460-4F1F-A35E-22F6C0E02782}"/>
                  </a:ext>
                </a:extLst>
              </p:cNvPr>
              <p:cNvSpPr>
                <a:spLocks/>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46" name="Freeform 6">
                <a:extLst>
                  <a:ext uri="{FF2B5EF4-FFF2-40B4-BE49-F238E27FC236}">
                    <a16:creationId xmlns:a16="http://schemas.microsoft.com/office/drawing/2014/main" id="{CC1FA68D-3307-481A-8E89-D3CB2E8693F4}"/>
                  </a:ext>
                </a:extLst>
              </p:cNvPr>
              <p:cNvSpPr>
                <a:spLocks/>
              </p:cNvSpPr>
              <p:nvPr/>
            </p:nvSpPr>
            <p:spPr bwMode="auto">
              <a:xfrm>
                <a:off x="4620306" y="1254098"/>
                <a:ext cx="331665"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nvGrpSpPr>
              <p:cNvPr id="47" name="组合 46">
                <a:extLst>
                  <a:ext uri="{FF2B5EF4-FFF2-40B4-BE49-F238E27FC236}">
                    <a16:creationId xmlns:a16="http://schemas.microsoft.com/office/drawing/2014/main" id="{C7A6E3E5-9A1F-4E06-9E71-F1D7E5C11C32}"/>
                  </a:ext>
                </a:extLst>
              </p:cNvPr>
              <p:cNvGrpSpPr/>
              <p:nvPr/>
            </p:nvGrpSpPr>
            <p:grpSpPr>
              <a:xfrm>
                <a:off x="2373567" y="1096524"/>
                <a:ext cx="589817" cy="731714"/>
                <a:chOff x="5548313" y="2084388"/>
                <a:chExt cx="547688" cy="679451"/>
              </a:xfrm>
              <a:grpFill/>
            </p:grpSpPr>
            <p:sp>
              <p:nvSpPr>
                <p:cNvPr id="52" name="Freeform 7">
                  <a:extLst>
                    <a:ext uri="{FF2B5EF4-FFF2-40B4-BE49-F238E27FC236}">
                      <a16:creationId xmlns:a16="http://schemas.microsoft.com/office/drawing/2014/main" id="{02368C72-9CA0-44B0-93EC-F396645A3423}"/>
                    </a:ext>
                  </a:extLst>
                </p:cNvPr>
                <p:cNvSpPr>
                  <a:spLocks/>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53" name="Freeform 8">
                  <a:extLst>
                    <a:ext uri="{FF2B5EF4-FFF2-40B4-BE49-F238E27FC236}">
                      <a16:creationId xmlns:a16="http://schemas.microsoft.com/office/drawing/2014/main" id="{68AB8704-3F31-41E0-B209-31D0A83BAA2E}"/>
                    </a:ext>
                  </a:extLst>
                </p:cNvPr>
                <p:cNvSpPr>
                  <a:spLocks/>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48" name="组合 47">
                <a:extLst>
                  <a:ext uri="{FF2B5EF4-FFF2-40B4-BE49-F238E27FC236}">
                    <a16:creationId xmlns:a16="http://schemas.microsoft.com/office/drawing/2014/main" id="{B92E7EB9-3312-4310-B5FA-50F0FA6CFB99}"/>
                  </a:ext>
                </a:extLst>
              </p:cNvPr>
              <p:cNvGrpSpPr/>
              <p:nvPr/>
            </p:nvGrpSpPr>
            <p:grpSpPr>
              <a:xfrm>
                <a:off x="3194779" y="1296598"/>
                <a:ext cx="356817" cy="382445"/>
                <a:chOff x="3792874" y="3156423"/>
                <a:chExt cx="331330" cy="355128"/>
              </a:xfrm>
              <a:grpFill/>
            </p:grpSpPr>
            <p:sp>
              <p:nvSpPr>
                <p:cNvPr id="49" name="Freeform 15">
                  <a:extLst>
                    <a:ext uri="{FF2B5EF4-FFF2-40B4-BE49-F238E27FC236}">
                      <a16:creationId xmlns:a16="http://schemas.microsoft.com/office/drawing/2014/main" id="{4A24723D-38DD-4916-B1AF-76A903317407}"/>
                    </a:ext>
                  </a:extLst>
                </p:cNvPr>
                <p:cNvSpPr>
                  <a:spLocks/>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50" name="Freeform 16">
                  <a:extLst>
                    <a:ext uri="{FF2B5EF4-FFF2-40B4-BE49-F238E27FC236}">
                      <a16:creationId xmlns:a16="http://schemas.microsoft.com/office/drawing/2014/main" id="{FB4C6AFE-87EF-4FB7-829C-F7529116EE44}"/>
                    </a:ext>
                  </a:extLst>
                </p:cNvPr>
                <p:cNvSpPr>
                  <a:spLocks/>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51" name="Freeform 17">
                  <a:extLst>
                    <a:ext uri="{FF2B5EF4-FFF2-40B4-BE49-F238E27FC236}">
                      <a16:creationId xmlns:a16="http://schemas.microsoft.com/office/drawing/2014/main" id="{7BBE01C1-D3BA-489E-BE5E-C63059DA7AF9}"/>
                    </a:ext>
                  </a:extLst>
                </p:cNvPr>
                <p:cNvSpPr>
                  <a:spLocks/>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grpSp>
          <p:nvGrpSpPr>
            <p:cNvPr id="31" name="组合 30"/>
            <p:cNvGrpSpPr/>
            <p:nvPr userDrawn="1"/>
          </p:nvGrpSpPr>
          <p:grpSpPr>
            <a:xfrm>
              <a:off x="671368" y="6061309"/>
              <a:ext cx="1100339" cy="304965"/>
              <a:chOff x="2372715" y="161759"/>
              <a:chExt cx="2695608" cy="747103"/>
            </a:xfrm>
            <a:grpFill/>
          </p:grpSpPr>
          <p:grpSp>
            <p:nvGrpSpPr>
              <p:cNvPr id="32" name="组合 31">
                <a:extLst>
                  <a:ext uri="{FF2B5EF4-FFF2-40B4-BE49-F238E27FC236}">
                    <a16:creationId xmlns:a16="http://schemas.microsoft.com/office/drawing/2014/main" id="{4EB45816-40C4-4065-9181-C29D2BECD84E}"/>
                  </a:ext>
                </a:extLst>
              </p:cNvPr>
              <p:cNvGrpSpPr/>
              <p:nvPr/>
            </p:nvGrpSpPr>
            <p:grpSpPr>
              <a:xfrm>
                <a:off x="3804781" y="283376"/>
                <a:ext cx="521428" cy="548788"/>
                <a:chOff x="6113463" y="3541713"/>
                <a:chExt cx="484188" cy="509588"/>
              </a:xfrm>
              <a:grpFill/>
            </p:grpSpPr>
            <p:sp>
              <p:nvSpPr>
                <p:cNvPr id="43" name="Freeform 9">
                  <a:extLst>
                    <a:ext uri="{FF2B5EF4-FFF2-40B4-BE49-F238E27FC236}">
                      <a16:creationId xmlns:a16="http://schemas.microsoft.com/office/drawing/2014/main" id="{70888479-5294-457A-8111-462CE4F104F2}"/>
                    </a:ext>
                  </a:extLst>
                </p:cNvPr>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44" name="Freeform 10">
                  <a:extLst>
                    <a:ext uri="{FF2B5EF4-FFF2-40B4-BE49-F238E27FC236}">
                      <a16:creationId xmlns:a16="http://schemas.microsoft.com/office/drawing/2014/main" id="{3C581795-C09D-460E-9472-8181F266F0EF}"/>
                    </a:ext>
                  </a:extLst>
                </p:cNvPr>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33" name="组合 32">
                <a:extLst>
                  <a:ext uri="{FF2B5EF4-FFF2-40B4-BE49-F238E27FC236}">
                    <a16:creationId xmlns:a16="http://schemas.microsoft.com/office/drawing/2014/main" id="{C43281D5-D15F-4210-8FEF-5D0B83A54FD6}"/>
                  </a:ext>
                </a:extLst>
              </p:cNvPr>
              <p:cNvGrpSpPr/>
              <p:nvPr/>
            </p:nvGrpSpPr>
            <p:grpSpPr>
              <a:xfrm>
                <a:off x="2372715" y="161759"/>
                <a:ext cx="591521" cy="747103"/>
                <a:chOff x="6108700" y="2066926"/>
                <a:chExt cx="549275" cy="693738"/>
              </a:xfrm>
              <a:grpFill/>
            </p:grpSpPr>
            <p:sp>
              <p:nvSpPr>
                <p:cNvPr id="41" name="Freeform 13">
                  <a:extLst>
                    <a:ext uri="{FF2B5EF4-FFF2-40B4-BE49-F238E27FC236}">
                      <a16:creationId xmlns:a16="http://schemas.microsoft.com/office/drawing/2014/main" id="{0965091B-D712-42AC-844D-24578409DB9A}"/>
                    </a:ext>
                  </a:extLst>
                </p:cNvPr>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42" name="Freeform 14">
                  <a:extLst>
                    <a:ext uri="{FF2B5EF4-FFF2-40B4-BE49-F238E27FC236}">
                      <a16:creationId xmlns:a16="http://schemas.microsoft.com/office/drawing/2014/main" id="{EDF1A89C-87D3-4066-B020-1AF4B9A41344}"/>
                    </a:ext>
                  </a:extLst>
                </p:cNvPr>
                <p:cNvSpPr>
                  <a:spLocks/>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34" name="组合 33">
                <a:extLst>
                  <a:ext uri="{FF2B5EF4-FFF2-40B4-BE49-F238E27FC236}">
                    <a16:creationId xmlns:a16="http://schemas.microsoft.com/office/drawing/2014/main" id="{CD1C2EA2-DECB-4C4E-997D-8417E76BE944}"/>
                  </a:ext>
                </a:extLst>
              </p:cNvPr>
              <p:cNvGrpSpPr/>
              <p:nvPr/>
            </p:nvGrpSpPr>
            <p:grpSpPr>
              <a:xfrm>
                <a:off x="3173775" y="375308"/>
                <a:ext cx="396626" cy="341923"/>
                <a:chOff x="6186488" y="2930526"/>
                <a:chExt cx="368300" cy="317500"/>
              </a:xfrm>
              <a:grpFill/>
            </p:grpSpPr>
            <p:sp>
              <p:nvSpPr>
                <p:cNvPr id="38" name="Freeform 18">
                  <a:extLst>
                    <a:ext uri="{FF2B5EF4-FFF2-40B4-BE49-F238E27FC236}">
                      <a16:creationId xmlns:a16="http://schemas.microsoft.com/office/drawing/2014/main" id="{58E0037C-7932-4788-ADA9-47256329EEB7}"/>
                    </a:ext>
                  </a:extLst>
                </p:cNvPr>
                <p:cNvSpPr>
                  <a:spLocks/>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39" name="Freeform 19">
                  <a:extLst>
                    <a:ext uri="{FF2B5EF4-FFF2-40B4-BE49-F238E27FC236}">
                      <a16:creationId xmlns:a16="http://schemas.microsoft.com/office/drawing/2014/main" id="{B78F413E-1D51-491F-A6EC-02810949F837}"/>
                    </a:ext>
                  </a:extLst>
                </p:cNvPr>
                <p:cNvSpPr>
                  <a:spLocks/>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40" name="Freeform 20">
                  <a:extLst>
                    <a:ext uri="{FF2B5EF4-FFF2-40B4-BE49-F238E27FC236}">
                      <a16:creationId xmlns:a16="http://schemas.microsoft.com/office/drawing/2014/main" id="{28D425C4-CE02-4413-BBE1-2E9FA0CC0E90}"/>
                    </a:ext>
                  </a:extLst>
                </p:cNvPr>
                <p:cNvSpPr>
                  <a:spLocks/>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35" name="组合 34"/>
              <p:cNvGrpSpPr/>
              <p:nvPr/>
            </p:nvGrpSpPr>
            <p:grpSpPr>
              <a:xfrm>
                <a:off x="4613362" y="313351"/>
                <a:ext cx="454961" cy="453362"/>
                <a:chOff x="11893465" y="1994536"/>
                <a:chExt cx="274986" cy="274018"/>
              </a:xfrm>
              <a:grpFill/>
            </p:grpSpPr>
            <p:sp>
              <p:nvSpPr>
                <p:cNvPr id="36" name="Freeform 11">
                  <a:extLst>
                    <a:ext uri="{FF2B5EF4-FFF2-40B4-BE49-F238E27FC236}">
                      <a16:creationId xmlns:a16="http://schemas.microsoft.com/office/drawing/2014/main" id="{9E7CBDC3-9BA0-4307-8967-3267E5966ED9}"/>
                    </a:ext>
                  </a:extLst>
                </p:cNvPr>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37" name="Freeform 12">
                  <a:extLst>
                    <a:ext uri="{FF2B5EF4-FFF2-40B4-BE49-F238E27FC236}">
                      <a16:creationId xmlns:a16="http://schemas.microsoft.com/office/drawing/2014/main" id="{D88D9717-3185-4A77-8E18-2A8659D441F7}"/>
                    </a:ext>
                  </a:extLst>
                </p:cNvPr>
                <p:cNvSpPr>
                  <a:spLocks/>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grpSp>
    </p:spTree>
    <p:extLst>
      <p:ext uri="{BB962C8B-B14F-4D97-AF65-F5344CB8AC3E}">
        <p14:creationId xmlns:p14="http://schemas.microsoft.com/office/powerpoint/2010/main" val="3923212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目录样式2-1">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41C37BF7-CAE8-4F93-8BE5-229FC17201DA}"/>
              </a:ext>
            </a:extLst>
          </p:cNvPr>
          <p:cNvSpPr/>
          <p:nvPr userDrawn="1"/>
        </p:nvSpPr>
        <p:spPr>
          <a:xfrm>
            <a:off x="0" y="2289050"/>
            <a:ext cx="12192001" cy="1968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a:ext>
            </a:extLst>
          </a:blip>
          <a:srcRect t="15558" b="38705"/>
          <a:stretch/>
        </p:blipFill>
        <p:spPr>
          <a:xfrm>
            <a:off x="1" y="0"/>
            <a:ext cx="12192000" cy="2290219"/>
          </a:xfrm>
          <a:prstGeom prst="rect">
            <a:avLst/>
          </a:prstGeom>
        </p:spPr>
      </p:pic>
      <p:sp>
        <p:nvSpPr>
          <p:cNvPr id="10" name="矩形 9">
            <a:extLst>
              <a:ext uri="{FF2B5EF4-FFF2-40B4-BE49-F238E27FC236}">
                <a16:creationId xmlns:a16="http://schemas.microsoft.com/office/drawing/2014/main" id="{41C37BF7-CAE8-4F93-8BE5-229FC17201DA}"/>
              </a:ext>
            </a:extLst>
          </p:cNvPr>
          <p:cNvSpPr/>
          <p:nvPr userDrawn="1"/>
        </p:nvSpPr>
        <p:spPr>
          <a:xfrm>
            <a:off x="-1" y="-7884"/>
            <a:ext cx="12192001" cy="2298103"/>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pic>
        <p:nvPicPr>
          <p:cNvPr id="11" name="图片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024353" y="841210"/>
            <a:ext cx="2143294" cy="599913"/>
          </a:xfrm>
          <a:prstGeom prst="rect">
            <a:avLst/>
          </a:prstGeom>
        </p:spPr>
      </p:pic>
      <p:cxnSp>
        <p:nvCxnSpPr>
          <p:cNvPr id="4" name="直接连接符 3"/>
          <p:cNvCxnSpPr/>
          <p:nvPr userDrawn="1"/>
        </p:nvCxnSpPr>
        <p:spPr>
          <a:xfrm>
            <a:off x="-81481" y="2289050"/>
            <a:ext cx="1233987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525552"/>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目录样式2-2">
    <p:spTree>
      <p:nvGrpSpPr>
        <p:cNvPr id="1" name=""/>
        <p:cNvGrpSpPr/>
        <p:nvPr/>
      </p:nvGrpSpPr>
      <p:grpSpPr>
        <a:xfrm>
          <a:off x="0" y="0"/>
          <a:ext cx="0" cy="0"/>
          <a:chOff x="0" y="0"/>
          <a:chExt cx="0" cy="0"/>
        </a:xfrm>
      </p:grpSpPr>
      <p:sp>
        <p:nvSpPr>
          <p:cNvPr id="6" name="PA-矩形 7">
            <a:extLst>
              <a:ext uri="{FF2B5EF4-FFF2-40B4-BE49-F238E27FC236}">
                <a16:creationId xmlns:a16="http://schemas.microsoft.com/office/drawing/2014/main" id="{EEC7E5F7-20FD-444B-9E6C-FF353F66717A}"/>
              </a:ext>
            </a:extLst>
          </p:cNvPr>
          <p:cNvSpPr/>
          <p:nvPr userDrawn="1">
            <p:custDataLst>
              <p:tags r:id="rId1"/>
            </p:custData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7" name="PA-矩形 7">
            <a:extLst>
              <a:ext uri="{FF2B5EF4-FFF2-40B4-BE49-F238E27FC236}">
                <a16:creationId xmlns:a16="http://schemas.microsoft.com/office/drawing/2014/main" id="{59644A98-44CE-4FDE-8172-3327AAE72C45}"/>
              </a:ext>
            </a:extLst>
          </p:cNvPr>
          <p:cNvSpPr/>
          <p:nvPr userDrawn="1">
            <p:custDataLst>
              <p:tags r:id="rId2"/>
            </p:custDataLst>
          </p:nvPr>
        </p:nvSpPr>
        <p:spPr>
          <a:xfrm>
            <a:off x="0" y="0"/>
            <a:ext cx="12192000" cy="6858000"/>
          </a:xfrm>
          <a:prstGeom prst="rect">
            <a:avLst/>
          </a:prstGeom>
          <a:gradFill flip="none" rotWithShape="1">
            <a:gsLst>
              <a:gs pos="0">
                <a:schemeClr val="accent1">
                  <a:alpha val="0"/>
                </a:schemeClr>
              </a:gs>
              <a:gs pos="52200">
                <a:schemeClr val="accent1"/>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cxnSp>
        <p:nvCxnSpPr>
          <p:cNvPr id="4" name="直接连接符 3">
            <a:extLst>
              <a:ext uri="{FF2B5EF4-FFF2-40B4-BE49-F238E27FC236}">
                <a16:creationId xmlns:a16="http://schemas.microsoft.com/office/drawing/2014/main" id="{BC809FD0-A9F1-4139-8386-4A9BEBA1CE80}"/>
              </a:ext>
            </a:extLst>
          </p:cNvPr>
          <p:cNvCxnSpPr/>
          <p:nvPr userDrawn="1"/>
        </p:nvCxnSpPr>
        <p:spPr>
          <a:xfrm>
            <a:off x="5723340" y="1294827"/>
            <a:ext cx="74531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a16="http://schemas.microsoft.com/office/drawing/2014/main" id="{8D352C72-A8BD-49E0-9C6C-2C7B147AF3AE}"/>
              </a:ext>
            </a:extLst>
          </p:cNvPr>
          <p:cNvCxnSpPr/>
          <p:nvPr userDrawn="1"/>
        </p:nvCxnSpPr>
        <p:spPr>
          <a:xfrm>
            <a:off x="5723340" y="5613415"/>
            <a:ext cx="74531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图片 12"/>
          <p:cNvPicPr>
            <a:picLocks noChangeAspect="1"/>
          </p:cNvPicPr>
          <p:nvPr userDrawn="1"/>
        </p:nvPicPr>
        <p:blipFill rotWithShape="1">
          <a:blip r:embed="rId4" cstate="print">
            <a:extLst>
              <a:ext uri="{28A0092B-C50C-407E-A947-70E740481C1C}">
                <a14:useLocalDpi xmlns:a14="http://schemas.microsoft.com/office/drawing/2010/main"/>
              </a:ext>
            </a:extLst>
          </a:blip>
          <a:srcRect l="49471"/>
          <a:stretch/>
        </p:blipFill>
        <p:spPr>
          <a:xfrm>
            <a:off x="-34506" y="163259"/>
            <a:ext cx="3298317" cy="6531481"/>
          </a:xfrm>
          <a:prstGeom prst="rect">
            <a:avLst/>
          </a:prstGeom>
        </p:spPr>
      </p:pic>
      <p:pic>
        <p:nvPicPr>
          <p:cNvPr id="14" name="图片 13"/>
          <p:cNvPicPr>
            <a:picLocks noChangeAspect="1"/>
          </p:cNvPicPr>
          <p:nvPr userDrawn="1"/>
        </p:nvPicPr>
        <p:blipFill rotWithShape="1">
          <a:blip r:embed="rId4" cstate="print">
            <a:extLst>
              <a:ext uri="{28A0092B-C50C-407E-A947-70E740481C1C}">
                <a14:useLocalDpi xmlns:a14="http://schemas.microsoft.com/office/drawing/2010/main"/>
              </a:ext>
            </a:extLst>
          </a:blip>
          <a:srcRect r="49912"/>
          <a:stretch/>
        </p:blipFill>
        <p:spPr>
          <a:xfrm>
            <a:off x="8928190" y="163258"/>
            <a:ext cx="3269562" cy="6531481"/>
          </a:xfrm>
          <a:prstGeom prst="rect">
            <a:avLst/>
          </a:prstGeom>
        </p:spPr>
      </p:pic>
    </p:spTree>
    <p:extLst>
      <p:ext uri="{BB962C8B-B14F-4D97-AF65-F5344CB8AC3E}">
        <p14:creationId xmlns:p14="http://schemas.microsoft.com/office/powerpoint/2010/main" val="1930412165"/>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内页样式1-常规">
    <p:spTree>
      <p:nvGrpSpPr>
        <p:cNvPr id="1" name=""/>
        <p:cNvGrpSpPr/>
        <p:nvPr/>
      </p:nvGrpSpPr>
      <p:grpSpPr>
        <a:xfrm>
          <a:off x="0" y="0"/>
          <a:ext cx="0" cy="0"/>
          <a:chOff x="0" y="0"/>
          <a:chExt cx="0" cy="0"/>
        </a:xfrm>
      </p:grpSpPr>
      <p:cxnSp>
        <p:nvCxnSpPr>
          <p:cNvPr id="2" name="直接连接符 1"/>
          <p:cNvCxnSpPr/>
          <p:nvPr userDrawn="1"/>
        </p:nvCxnSpPr>
        <p:spPr>
          <a:xfrm>
            <a:off x="1550089" y="863157"/>
            <a:ext cx="10318623"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4" name="矩形 23">
            <a:extLst>
              <a:ext uri="{FF2B5EF4-FFF2-40B4-BE49-F238E27FC236}">
                <a16:creationId xmlns:a16="http://schemas.microsoft.com/office/drawing/2014/main" id="{6833366C-F485-4B9F-89F5-27A807162B12}"/>
              </a:ext>
            </a:extLst>
          </p:cNvPr>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矩形 2">
            <a:extLst>
              <a:ext uri="{FF2B5EF4-FFF2-40B4-BE49-F238E27FC236}">
                <a16:creationId xmlns:a16="http://schemas.microsoft.com/office/drawing/2014/main" id="{C10D966C-9DD4-4144-A316-29077EB905B4}"/>
              </a:ext>
            </a:extLst>
          </p:cNvPr>
          <p:cNvSpPr/>
          <p:nvPr userDrawn="1"/>
        </p:nvSpPr>
        <p:spPr>
          <a:xfrm>
            <a:off x="318632" y="0"/>
            <a:ext cx="1048735" cy="87312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2" name="标题 11"/>
          <p:cNvSpPr>
            <a:spLocks noGrp="1"/>
          </p:cNvSpPr>
          <p:nvPr>
            <p:ph type="title"/>
          </p:nvPr>
        </p:nvSpPr>
        <p:spPr>
          <a:xfrm>
            <a:off x="1606550" y="34431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p>
        </p:txBody>
      </p:sp>
      <p:sp>
        <p:nvSpPr>
          <p:cNvPr id="5" name="矩形 4">
            <a:extLst>
              <a:ext uri="{FF2B5EF4-FFF2-40B4-BE49-F238E27FC236}">
                <a16:creationId xmlns:a16="http://schemas.microsoft.com/office/drawing/2014/main" id="{6833366C-F485-4B9F-89F5-27A807162B12}"/>
              </a:ext>
            </a:extLst>
          </p:cNvPr>
          <p:cNvSpPr/>
          <p:nvPr userDrawn="1"/>
        </p:nvSpPr>
        <p:spPr>
          <a:xfrm>
            <a:off x="318631" y="6188075"/>
            <a:ext cx="10844339" cy="66992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pitchFamily="34" charset="-122"/>
              </a:rPr>
              <a:pPr algn="ctr" eaLnBrk="1" hangingPunct="1">
                <a:defRPr/>
              </a:pPr>
              <a:t>‹#›</a:t>
            </a:fld>
            <a:endParaRPr lang="zh-CN" altLang="en-US" sz="1600" dirty="0">
              <a:solidFill>
                <a:srgbClr val="F2F2F2"/>
              </a:solidFill>
              <a:latin typeface="微软雅黑" panose="020B0503020204020204" pitchFamily="34" charset="-122"/>
            </a:endParaRPr>
          </a:p>
        </p:txBody>
      </p:sp>
      <p:sp>
        <p:nvSpPr>
          <p:cNvPr id="25" name="矩形 24">
            <a:extLst>
              <a:ext uri="{FF2B5EF4-FFF2-40B4-BE49-F238E27FC236}">
                <a16:creationId xmlns:a16="http://schemas.microsoft.com/office/drawing/2014/main" id="{C10D966C-9DD4-4144-A316-29077EB905B4}"/>
              </a:ext>
            </a:extLst>
          </p:cNvPr>
          <p:cNvSpPr/>
          <p:nvPr userDrawn="1"/>
        </p:nvSpPr>
        <p:spPr>
          <a:xfrm>
            <a:off x="1378908" y="-1612"/>
            <a:ext cx="167082" cy="874737"/>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pic>
        <p:nvPicPr>
          <p:cNvPr id="57" name="图片 5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837818" y="347339"/>
            <a:ext cx="1969223" cy="432990"/>
          </a:xfrm>
          <a:prstGeom prst="rect">
            <a:avLst/>
          </a:prstGeom>
        </p:spPr>
      </p:pic>
      <p:cxnSp>
        <p:nvCxnSpPr>
          <p:cNvPr id="7" name="直接连接符 6"/>
          <p:cNvCxnSpPr/>
          <p:nvPr userDrawn="1"/>
        </p:nvCxnSpPr>
        <p:spPr>
          <a:xfrm>
            <a:off x="1366474" y="-17822"/>
            <a:ext cx="0" cy="10794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userDrawn="1"/>
        </p:nvCxnSpPr>
        <p:spPr>
          <a:xfrm>
            <a:off x="11155416" y="6119786"/>
            <a:ext cx="0" cy="76063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4" name="组合 83"/>
          <p:cNvGrpSpPr/>
          <p:nvPr userDrawn="1"/>
        </p:nvGrpSpPr>
        <p:grpSpPr>
          <a:xfrm>
            <a:off x="587288" y="6381747"/>
            <a:ext cx="2479573" cy="304965"/>
            <a:chOff x="671368" y="6061309"/>
            <a:chExt cx="2479573" cy="304965"/>
          </a:xfrm>
          <a:solidFill>
            <a:schemeClr val="bg1"/>
          </a:solidFill>
        </p:grpSpPr>
        <p:grpSp>
          <p:nvGrpSpPr>
            <p:cNvPr id="85" name="组合 84"/>
            <p:cNvGrpSpPr/>
            <p:nvPr userDrawn="1"/>
          </p:nvGrpSpPr>
          <p:grpSpPr>
            <a:xfrm>
              <a:off x="2098445" y="6064781"/>
              <a:ext cx="1052496" cy="298683"/>
              <a:chOff x="2373567" y="1096524"/>
              <a:chExt cx="2578404" cy="731714"/>
            </a:xfrm>
            <a:grpFill/>
          </p:grpSpPr>
          <p:sp>
            <p:nvSpPr>
              <p:cNvPr id="100" name="Freeform 5">
                <a:extLst>
                  <a:ext uri="{FF2B5EF4-FFF2-40B4-BE49-F238E27FC236}">
                    <a16:creationId xmlns:a16="http://schemas.microsoft.com/office/drawing/2014/main" id="{7EF8326A-A460-4F1F-A35E-22F6C0E02782}"/>
                  </a:ext>
                </a:extLst>
              </p:cNvPr>
              <p:cNvSpPr>
                <a:spLocks/>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6">
                <a:extLst>
                  <a:ext uri="{FF2B5EF4-FFF2-40B4-BE49-F238E27FC236}">
                    <a16:creationId xmlns:a16="http://schemas.microsoft.com/office/drawing/2014/main" id="{CC1FA68D-3307-481A-8E89-D3CB2E8693F4}"/>
                  </a:ext>
                </a:extLst>
              </p:cNvPr>
              <p:cNvSpPr>
                <a:spLocks/>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02" name="组合 101">
                <a:extLst>
                  <a:ext uri="{FF2B5EF4-FFF2-40B4-BE49-F238E27FC236}">
                    <a16:creationId xmlns:a16="http://schemas.microsoft.com/office/drawing/2014/main" id="{C7A6E3E5-9A1F-4E06-9E71-F1D7E5C11C32}"/>
                  </a:ext>
                </a:extLst>
              </p:cNvPr>
              <p:cNvGrpSpPr/>
              <p:nvPr/>
            </p:nvGrpSpPr>
            <p:grpSpPr>
              <a:xfrm>
                <a:off x="2373567" y="1096524"/>
                <a:ext cx="589817" cy="731714"/>
                <a:chOff x="5548313" y="2084388"/>
                <a:chExt cx="547688" cy="679451"/>
              </a:xfrm>
              <a:grpFill/>
            </p:grpSpPr>
            <p:sp>
              <p:nvSpPr>
                <p:cNvPr id="107" name="Freeform 7">
                  <a:extLst>
                    <a:ext uri="{FF2B5EF4-FFF2-40B4-BE49-F238E27FC236}">
                      <a16:creationId xmlns:a16="http://schemas.microsoft.com/office/drawing/2014/main" id="{02368C72-9CA0-44B0-93EC-F396645A3423}"/>
                    </a:ext>
                  </a:extLst>
                </p:cNvPr>
                <p:cNvSpPr>
                  <a:spLocks/>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8">
                  <a:extLst>
                    <a:ext uri="{FF2B5EF4-FFF2-40B4-BE49-F238E27FC236}">
                      <a16:creationId xmlns:a16="http://schemas.microsoft.com/office/drawing/2014/main" id="{68AB8704-3F31-41E0-B209-31D0A83BAA2E}"/>
                    </a:ext>
                  </a:extLst>
                </p:cNvPr>
                <p:cNvSpPr>
                  <a:spLocks/>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3" name="组合 102">
                <a:extLst>
                  <a:ext uri="{FF2B5EF4-FFF2-40B4-BE49-F238E27FC236}">
                    <a16:creationId xmlns:a16="http://schemas.microsoft.com/office/drawing/2014/main" id="{B92E7EB9-3312-4310-B5FA-50F0FA6CFB99}"/>
                  </a:ext>
                </a:extLst>
              </p:cNvPr>
              <p:cNvGrpSpPr/>
              <p:nvPr/>
            </p:nvGrpSpPr>
            <p:grpSpPr>
              <a:xfrm>
                <a:off x="3194779" y="1296598"/>
                <a:ext cx="356817" cy="382445"/>
                <a:chOff x="3792874" y="3156423"/>
                <a:chExt cx="331330" cy="355128"/>
              </a:xfrm>
              <a:grpFill/>
            </p:grpSpPr>
            <p:sp>
              <p:nvSpPr>
                <p:cNvPr id="104" name="Freeform 15">
                  <a:extLst>
                    <a:ext uri="{FF2B5EF4-FFF2-40B4-BE49-F238E27FC236}">
                      <a16:creationId xmlns:a16="http://schemas.microsoft.com/office/drawing/2014/main" id="{4A24723D-38DD-4916-B1AF-76A903317407}"/>
                    </a:ext>
                  </a:extLst>
                </p:cNvPr>
                <p:cNvSpPr>
                  <a:spLocks/>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6">
                  <a:extLst>
                    <a:ext uri="{FF2B5EF4-FFF2-40B4-BE49-F238E27FC236}">
                      <a16:creationId xmlns:a16="http://schemas.microsoft.com/office/drawing/2014/main" id="{FB4C6AFE-87EF-4FB7-829C-F7529116EE44}"/>
                    </a:ext>
                  </a:extLst>
                </p:cNvPr>
                <p:cNvSpPr>
                  <a:spLocks/>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7">
                  <a:extLst>
                    <a:ext uri="{FF2B5EF4-FFF2-40B4-BE49-F238E27FC236}">
                      <a16:creationId xmlns:a16="http://schemas.microsoft.com/office/drawing/2014/main" id="{7BBE01C1-D3BA-489E-BE5E-C63059DA7AF9}"/>
                    </a:ext>
                  </a:extLst>
                </p:cNvPr>
                <p:cNvSpPr>
                  <a:spLocks/>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6" name="组合 85"/>
            <p:cNvGrpSpPr/>
            <p:nvPr userDrawn="1"/>
          </p:nvGrpSpPr>
          <p:grpSpPr>
            <a:xfrm>
              <a:off x="671368" y="6061309"/>
              <a:ext cx="1100339" cy="304965"/>
              <a:chOff x="2372715" y="161759"/>
              <a:chExt cx="2695608" cy="747103"/>
            </a:xfrm>
            <a:grpFill/>
          </p:grpSpPr>
          <p:grpSp>
            <p:nvGrpSpPr>
              <p:cNvPr id="87" name="组合 86">
                <a:extLst>
                  <a:ext uri="{FF2B5EF4-FFF2-40B4-BE49-F238E27FC236}">
                    <a16:creationId xmlns:a16="http://schemas.microsoft.com/office/drawing/2014/main" id="{4EB45816-40C4-4065-9181-C29D2BECD84E}"/>
                  </a:ext>
                </a:extLst>
              </p:cNvPr>
              <p:cNvGrpSpPr/>
              <p:nvPr/>
            </p:nvGrpSpPr>
            <p:grpSpPr>
              <a:xfrm>
                <a:off x="3804781" y="283376"/>
                <a:ext cx="521428" cy="548788"/>
                <a:chOff x="6113463" y="3541713"/>
                <a:chExt cx="484188" cy="509588"/>
              </a:xfrm>
              <a:grpFill/>
            </p:grpSpPr>
            <p:sp>
              <p:nvSpPr>
                <p:cNvPr id="98" name="Freeform 9">
                  <a:extLst>
                    <a:ext uri="{FF2B5EF4-FFF2-40B4-BE49-F238E27FC236}">
                      <a16:creationId xmlns:a16="http://schemas.microsoft.com/office/drawing/2014/main" id="{70888479-5294-457A-8111-462CE4F104F2}"/>
                    </a:ext>
                  </a:extLst>
                </p:cNvPr>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0">
                  <a:extLst>
                    <a:ext uri="{FF2B5EF4-FFF2-40B4-BE49-F238E27FC236}">
                      <a16:creationId xmlns:a16="http://schemas.microsoft.com/office/drawing/2014/main" id="{3C581795-C09D-460E-9472-8181F266F0EF}"/>
                    </a:ext>
                  </a:extLst>
                </p:cNvPr>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8" name="组合 87">
                <a:extLst>
                  <a:ext uri="{FF2B5EF4-FFF2-40B4-BE49-F238E27FC236}">
                    <a16:creationId xmlns:a16="http://schemas.microsoft.com/office/drawing/2014/main" id="{C43281D5-D15F-4210-8FEF-5D0B83A54FD6}"/>
                  </a:ext>
                </a:extLst>
              </p:cNvPr>
              <p:cNvGrpSpPr/>
              <p:nvPr/>
            </p:nvGrpSpPr>
            <p:grpSpPr>
              <a:xfrm>
                <a:off x="2372715" y="161759"/>
                <a:ext cx="591521" cy="747103"/>
                <a:chOff x="6108700" y="2066926"/>
                <a:chExt cx="549275" cy="693738"/>
              </a:xfrm>
              <a:grpFill/>
            </p:grpSpPr>
            <p:sp>
              <p:nvSpPr>
                <p:cNvPr id="96" name="Freeform 13">
                  <a:extLst>
                    <a:ext uri="{FF2B5EF4-FFF2-40B4-BE49-F238E27FC236}">
                      <a16:creationId xmlns:a16="http://schemas.microsoft.com/office/drawing/2014/main" id="{0965091B-D712-42AC-844D-24578409DB9A}"/>
                    </a:ext>
                  </a:extLst>
                </p:cNvPr>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4">
                  <a:extLst>
                    <a:ext uri="{FF2B5EF4-FFF2-40B4-BE49-F238E27FC236}">
                      <a16:creationId xmlns:a16="http://schemas.microsoft.com/office/drawing/2014/main" id="{EDF1A89C-87D3-4066-B020-1AF4B9A41344}"/>
                    </a:ext>
                  </a:extLst>
                </p:cNvPr>
                <p:cNvSpPr>
                  <a:spLocks/>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9" name="组合 88">
                <a:extLst>
                  <a:ext uri="{FF2B5EF4-FFF2-40B4-BE49-F238E27FC236}">
                    <a16:creationId xmlns:a16="http://schemas.microsoft.com/office/drawing/2014/main" id="{CD1C2EA2-DECB-4C4E-997D-8417E76BE944}"/>
                  </a:ext>
                </a:extLst>
              </p:cNvPr>
              <p:cNvGrpSpPr/>
              <p:nvPr/>
            </p:nvGrpSpPr>
            <p:grpSpPr>
              <a:xfrm>
                <a:off x="3173775" y="375308"/>
                <a:ext cx="396626" cy="341923"/>
                <a:chOff x="6186488" y="2930526"/>
                <a:chExt cx="368300" cy="317500"/>
              </a:xfrm>
              <a:grpFill/>
            </p:grpSpPr>
            <p:sp>
              <p:nvSpPr>
                <p:cNvPr id="93" name="Freeform 18">
                  <a:extLst>
                    <a:ext uri="{FF2B5EF4-FFF2-40B4-BE49-F238E27FC236}">
                      <a16:creationId xmlns:a16="http://schemas.microsoft.com/office/drawing/2014/main" id="{58E0037C-7932-4788-ADA9-47256329EEB7}"/>
                    </a:ext>
                  </a:extLst>
                </p:cNvPr>
                <p:cNvSpPr>
                  <a:spLocks/>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9">
                  <a:extLst>
                    <a:ext uri="{FF2B5EF4-FFF2-40B4-BE49-F238E27FC236}">
                      <a16:creationId xmlns:a16="http://schemas.microsoft.com/office/drawing/2014/main" id="{B78F413E-1D51-491F-A6EC-02810949F837}"/>
                    </a:ext>
                  </a:extLst>
                </p:cNvPr>
                <p:cNvSpPr>
                  <a:spLocks/>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20">
                  <a:extLst>
                    <a:ext uri="{FF2B5EF4-FFF2-40B4-BE49-F238E27FC236}">
                      <a16:creationId xmlns:a16="http://schemas.microsoft.com/office/drawing/2014/main" id="{28D425C4-CE02-4413-BBE1-2E9FA0CC0E90}"/>
                    </a:ext>
                  </a:extLst>
                </p:cNvPr>
                <p:cNvSpPr>
                  <a:spLocks/>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0" name="组合 89"/>
              <p:cNvGrpSpPr/>
              <p:nvPr/>
            </p:nvGrpSpPr>
            <p:grpSpPr>
              <a:xfrm>
                <a:off x="4613362" y="313351"/>
                <a:ext cx="454961" cy="453362"/>
                <a:chOff x="11893465" y="1994536"/>
                <a:chExt cx="274986" cy="274018"/>
              </a:xfrm>
              <a:grpFill/>
            </p:grpSpPr>
            <p:sp>
              <p:nvSpPr>
                <p:cNvPr id="91" name="Freeform 11">
                  <a:extLst>
                    <a:ext uri="{FF2B5EF4-FFF2-40B4-BE49-F238E27FC236}">
                      <a16:creationId xmlns:a16="http://schemas.microsoft.com/office/drawing/2014/main" id="{9E7CBDC3-9BA0-4307-8967-3267E5966ED9}"/>
                    </a:ext>
                  </a:extLst>
                </p:cNvPr>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12">
                  <a:extLst>
                    <a:ext uri="{FF2B5EF4-FFF2-40B4-BE49-F238E27FC236}">
                      <a16:creationId xmlns:a16="http://schemas.microsoft.com/office/drawing/2014/main" id="{D88D9717-3185-4A77-8E18-2A8659D441F7}"/>
                    </a:ext>
                  </a:extLst>
                </p:cNvPr>
                <p:cNvSpPr>
                  <a:spLocks/>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spTree>
    <p:extLst>
      <p:ext uri="{BB962C8B-B14F-4D97-AF65-F5344CB8AC3E}">
        <p14:creationId xmlns:p14="http://schemas.microsoft.com/office/powerpoint/2010/main" val="2206174156"/>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2024/11/14</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extLst>
      <p:ext uri="{BB962C8B-B14F-4D97-AF65-F5344CB8AC3E}">
        <p14:creationId xmlns:p14="http://schemas.microsoft.com/office/powerpoint/2010/main" val="2843431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823D709-2A8F-46D0-A5BE-3C5234E6A7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CEF41E7-B17A-4498-9D96-B82706029D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3B5A6EB-3BEE-4556-8D50-90CA5CB1E4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81D597-49FE-4ADE-8B1E-22522204B2AB}" type="datetimeFigureOut">
              <a:rPr lang="zh-CN" altLang="en-US" smtClean="0"/>
              <a:t>2024/11/14</a:t>
            </a:fld>
            <a:endParaRPr lang="zh-CN" altLang="en-US"/>
          </a:p>
        </p:txBody>
      </p:sp>
      <p:sp>
        <p:nvSpPr>
          <p:cNvPr id="5" name="页脚占位符 4">
            <a:extLst>
              <a:ext uri="{FF2B5EF4-FFF2-40B4-BE49-F238E27FC236}">
                <a16:creationId xmlns:a16="http://schemas.microsoft.com/office/drawing/2014/main" id="{AC709F20-3E65-485C-B3A2-4055D010FB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7C66AEF-96E4-4804-9632-2AC27B5A2C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BE6C32-D096-459A-B844-9DF73888A4C6}" type="slidenum">
              <a:rPr lang="zh-CN" altLang="en-US" smtClean="0"/>
              <a:t>‹#›</a:t>
            </a:fld>
            <a:endParaRPr lang="zh-CN" altLang="en-US"/>
          </a:p>
        </p:txBody>
      </p:sp>
    </p:spTree>
    <p:extLst>
      <p:ext uri="{BB962C8B-B14F-4D97-AF65-F5344CB8AC3E}">
        <p14:creationId xmlns:p14="http://schemas.microsoft.com/office/powerpoint/2010/main" val="11890741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07D9317-7C4B-477D-9FCD-CD5482370328}" type="datetimeFigureOut">
              <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2024/11/14</a:t>
            </a:fld>
            <a:endPar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C0B3BC9-7090-482A-AB63-1945A9C9F1E4}" type="slidenum">
              <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endParaRPr>
          </a:p>
        </p:txBody>
      </p:sp>
    </p:spTree>
    <p:extLst>
      <p:ext uri="{BB962C8B-B14F-4D97-AF65-F5344CB8AC3E}">
        <p14:creationId xmlns:p14="http://schemas.microsoft.com/office/powerpoint/2010/main" val="20578317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7" r:id="rId6"/>
  </p:sldLayoutIdLst>
  <p:transition spd="med">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16.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25.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17.xml"/><Relationship Id="rId1" Type="http://schemas.openxmlformats.org/officeDocument/2006/relationships/tags" Target="../tags/tag10.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6.xml"/><Relationship Id="rId5" Type="http://schemas.openxmlformats.org/officeDocument/2006/relationships/image" Target="../media/image31.png"/><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1.xml"/><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6.xml"/><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3.xml"/><Relationship Id="rId1" Type="http://schemas.openxmlformats.org/officeDocument/2006/relationships/slideLayout" Target="../slideLayouts/slideLayout1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6.xml"/></Relationships>
</file>

<file path=ppt/slides/_rels/slide7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B6E67701-0ACE-4AF4-8EFB-5D0DB08701F8}"/>
              </a:ext>
            </a:extLst>
          </p:cNvPr>
          <p:cNvSpPr txBox="1"/>
          <p:nvPr/>
        </p:nvSpPr>
        <p:spPr>
          <a:xfrm>
            <a:off x="3947857" y="3551548"/>
            <a:ext cx="4288353" cy="923330"/>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5400" b="1" spc="1000" dirty="0">
                <a:solidFill>
                  <a:prstClr val="white"/>
                </a:solidFill>
                <a:latin typeface="微软雅黑"/>
                <a:ea typeface="微软雅黑"/>
              </a:rPr>
              <a:t>开源大模型</a:t>
            </a:r>
            <a:endParaRPr kumimoji="0" lang="zh-CN" altLang="en-US" sz="5400" b="1" i="0" u="none" strike="noStrike" kern="1200" cap="none" spc="1000" normalizeH="0" baseline="0" noProof="0" dirty="0">
              <a:ln>
                <a:noFill/>
              </a:ln>
              <a:solidFill>
                <a:prstClr val="white"/>
              </a:solidFill>
              <a:effectLst/>
              <a:uLnTx/>
              <a:uFillTx/>
              <a:latin typeface="微软雅黑"/>
              <a:ea typeface="微软雅黑"/>
              <a:cs typeface="+mn-cs"/>
            </a:endParaRPr>
          </a:p>
        </p:txBody>
      </p:sp>
      <p:sp>
        <p:nvSpPr>
          <p:cNvPr id="14" name="文本框 13">
            <a:extLst>
              <a:ext uri="{FF2B5EF4-FFF2-40B4-BE49-F238E27FC236}">
                <a16:creationId xmlns:a16="http://schemas.microsoft.com/office/drawing/2014/main" id="{10C4F67A-72B7-4A3B-A48F-237CD87309ED}"/>
              </a:ext>
            </a:extLst>
          </p:cNvPr>
          <p:cNvSpPr txBox="1"/>
          <p:nvPr/>
        </p:nvSpPr>
        <p:spPr>
          <a:xfrm>
            <a:off x="2609213" y="4948509"/>
            <a:ext cx="6973573" cy="1005788"/>
          </a:xfrm>
          <a:prstGeom prst="rect">
            <a:avLst/>
          </a:prstGeom>
          <a:noFill/>
        </p:spPr>
        <p:txBody>
          <a:bodyPr wrap="square" anchor="ctr" anchorCtr="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微软雅黑"/>
                <a:ea typeface="微软雅黑"/>
                <a:cs typeface="+mn-cs"/>
              </a:rPr>
              <a:t>答辩人：</a:t>
            </a:r>
            <a:r>
              <a:rPr lang="zh-CN" altLang="en-US" sz="2400" dirty="0">
                <a:solidFill>
                  <a:prstClr val="white"/>
                </a:solidFill>
                <a:latin typeface="微软雅黑"/>
                <a:ea typeface="微软雅黑"/>
              </a:rPr>
              <a:t>于敏，林宏鹏，袁至诚，梁津源，刘博文</a:t>
            </a:r>
            <a:endParaRPr lang="en-US" altLang="zh-CN" sz="2400" dirty="0">
              <a:solidFill>
                <a:prstClr val="white"/>
              </a:solidFill>
              <a:latin typeface="微软雅黑"/>
              <a:ea typeface="微软雅黑"/>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微软雅黑"/>
                <a:ea typeface="微软雅黑"/>
                <a:cs typeface="+mn-cs"/>
              </a:rPr>
              <a:t>时　间：</a:t>
            </a:r>
            <a:fld id="{7C913863-4CE9-4C23-B50F-69A814F8F0A4}" type="datetime5">
              <a:rPr kumimoji="0" lang="zh-CN" altLang="en-US" sz="2400" b="0" i="0" u="none" strike="noStrike" kern="1200" cap="none" spc="0" normalizeH="0" baseline="0" noProof="0" smtClean="0">
                <a:ln>
                  <a:noFill/>
                </a:ln>
                <a:solidFill>
                  <a:prstClr val="white"/>
                </a:solidFill>
                <a:effectLst/>
                <a:uLnTx/>
                <a:uFillTx/>
                <a:latin typeface="微软雅黑"/>
                <a:ea typeface="微软雅黑"/>
                <a:cs typeface="+mn-cs"/>
              </a:rPr>
              <a:pPr marL="0" marR="0" lvl="0" indent="0" algn="l" defTabSz="914400" rtl="0" eaLnBrk="1" fontAlgn="auto" latinLnBrk="0" hangingPunct="1">
                <a:lnSpc>
                  <a:spcPct val="130000"/>
                </a:lnSpc>
                <a:spcBef>
                  <a:spcPts val="0"/>
                </a:spcBef>
                <a:spcAft>
                  <a:spcPts val="0"/>
                </a:spcAft>
                <a:buClrTx/>
                <a:buSzTx/>
                <a:buFontTx/>
                <a:buNone/>
                <a:tabLst/>
                <a:defRPr/>
              </a:pPr>
              <a:t>2024/11/14</a:t>
            </a:fld>
            <a:endParaRPr kumimoji="0" lang="en-US" altLang="zh-CN" sz="24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 name="矩形 2"/>
          <p:cNvSpPr/>
          <p:nvPr/>
        </p:nvSpPr>
        <p:spPr>
          <a:xfrm>
            <a:off x="2414758" y="4813048"/>
            <a:ext cx="76502" cy="12767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Tree>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6135847" y="2924237"/>
            <a:ext cx="5844097" cy="511814"/>
            <a:chOff x="5181690" y="2820871"/>
            <a:chExt cx="6290318" cy="550893"/>
          </a:xfrm>
        </p:grpSpPr>
        <p:sp>
          <p:nvSpPr>
            <p:cNvPr id="4" name="椭圆 3">
              <a:extLst>
                <a:ext uri="{FF2B5EF4-FFF2-40B4-BE49-F238E27FC236}">
                  <a16:creationId xmlns:a16="http://schemas.microsoft.com/office/drawing/2014/main" id="{4E038620-75A5-4520-8E25-F9C7B2B6904E}"/>
                </a:ext>
              </a:extLst>
            </p:cNvPr>
            <p:cNvSpPr/>
            <p:nvPr/>
          </p:nvSpPr>
          <p:spPr>
            <a:xfrm>
              <a:off x="5181690" y="2820871"/>
              <a:ext cx="550893" cy="5508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Century Gothic" panose="020B0502020202020204" pitchFamily="34" charset="0"/>
                </a:rPr>
                <a:t>1</a:t>
              </a:r>
              <a:endParaRPr lang="zh-CN" altLang="en-US" sz="2400" dirty="0">
                <a:latin typeface="Century Gothic" panose="020B0502020202020204" pitchFamily="34" charset="0"/>
              </a:endParaRPr>
            </a:p>
          </p:txBody>
        </p:sp>
        <p:sp>
          <p:nvSpPr>
            <p:cNvPr id="8" name="文本框 7">
              <a:extLst>
                <a:ext uri="{FF2B5EF4-FFF2-40B4-BE49-F238E27FC236}">
                  <a16:creationId xmlns:a16="http://schemas.microsoft.com/office/drawing/2014/main" id="{7B507C22-58B8-463E-AFBC-7B1028DAA2A5}"/>
                </a:ext>
              </a:extLst>
            </p:cNvPr>
            <p:cNvSpPr txBox="1"/>
            <p:nvPr/>
          </p:nvSpPr>
          <p:spPr>
            <a:xfrm>
              <a:off x="6025662" y="2880873"/>
              <a:ext cx="5446346" cy="413080"/>
            </a:xfrm>
            <a:prstGeom prst="rect">
              <a:avLst/>
            </a:prstGeom>
            <a:noFill/>
          </p:spPr>
          <p:txBody>
            <a:bodyPr wrap="square" lIns="0" tIns="0" rIns="0" bIns="0" rtlCol="0">
              <a:spAutoFit/>
            </a:bodyPr>
            <a:lstStyle/>
            <a:p>
              <a:r>
                <a:rPr lang="zh-CN" altLang="en-US" sz="2400" b="1" spc="300" dirty="0">
                  <a:latin typeface="+mj-ea"/>
                  <a:ea typeface="+mj-ea"/>
                </a:rPr>
                <a:t>引言</a:t>
              </a:r>
              <a:endParaRPr lang="zh-CN" altLang="en-US" sz="2400" b="1" spc="300" dirty="0">
                <a:solidFill>
                  <a:schemeClr val="accent3"/>
                </a:solidFill>
              </a:endParaRPr>
            </a:p>
          </p:txBody>
        </p:sp>
      </p:grpSp>
      <p:grpSp>
        <p:nvGrpSpPr>
          <p:cNvPr id="18" name="组合 17"/>
          <p:cNvGrpSpPr/>
          <p:nvPr/>
        </p:nvGrpSpPr>
        <p:grpSpPr>
          <a:xfrm>
            <a:off x="6137763" y="3642259"/>
            <a:ext cx="5844097" cy="511814"/>
            <a:chOff x="5181690" y="3693789"/>
            <a:chExt cx="6290318" cy="550893"/>
          </a:xfrm>
        </p:grpSpPr>
        <p:sp>
          <p:nvSpPr>
            <p:cNvPr id="5" name="椭圆 4">
              <a:extLst>
                <a:ext uri="{FF2B5EF4-FFF2-40B4-BE49-F238E27FC236}">
                  <a16:creationId xmlns:a16="http://schemas.microsoft.com/office/drawing/2014/main" id="{856CB06E-E9F3-4F92-A312-20763F3CB8E7}"/>
                </a:ext>
              </a:extLst>
            </p:cNvPr>
            <p:cNvSpPr/>
            <p:nvPr/>
          </p:nvSpPr>
          <p:spPr>
            <a:xfrm>
              <a:off x="5181690" y="3693789"/>
              <a:ext cx="550893" cy="5508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Century Gothic" panose="020B0502020202020204" pitchFamily="34" charset="0"/>
                </a:rPr>
                <a:t>2</a:t>
              </a:r>
              <a:endParaRPr lang="zh-CN" altLang="en-US" sz="2400" dirty="0">
                <a:latin typeface="Century Gothic" panose="020B0502020202020204" pitchFamily="34" charset="0"/>
              </a:endParaRPr>
            </a:p>
          </p:txBody>
        </p:sp>
        <p:sp>
          <p:nvSpPr>
            <p:cNvPr id="10" name="文本框 9">
              <a:extLst>
                <a:ext uri="{FF2B5EF4-FFF2-40B4-BE49-F238E27FC236}">
                  <a16:creationId xmlns:a16="http://schemas.microsoft.com/office/drawing/2014/main" id="{B2FA74BE-E344-48C4-8EF0-E837820A0AC8}"/>
                </a:ext>
              </a:extLst>
            </p:cNvPr>
            <p:cNvSpPr txBox="1"/>
            <p:nvPr/>
          </p:nvSpPr>
          <p:spPr>
            <a:xfrm>
              <a:off x="6025662" y="3748369"/>
              <a:ext cx="5446346" cy="413080"/>
            </a:xfrm>
            <a:prstGeom prst="rect">
              <a:avLst/>
            </a:prstGeom>
            <a:noFill/>
          </p:spPr>
          <p:txBody>
            <a:bodyPr wrap="square" lIns="0" tIns="0" rIns="0" bIns="0" rtlCol="0">
              <a:spAutoFit/>
            </a:bodyPr>
            <a:lstStyle/>
            <a:p>
              <a:r>
                <a:rPr lang="en-US" altLang="zh-CN" sz="2400" b="1" spc="300" dirty="0">
                  <a:latin typeface="+mj-ea"/>
                  <a:ea typeface="+mj-ea"/>
                </a:rPr>
                <a:t>Gemma</a:t>
              </a:r>
              <a:endParaRPr lang="zh-CN" altLang="en-US" sz="2400" b="1" spc="300" dirty="0">
                <a:latin typeface="+mj-ea"/>
                <a:ea typeface="+mj-ea"/>
              </a:endParaRPr>
            </a:p>
          </p:txBody>
        </p:sp>
      </p:grpSp>
      <p:grpSp>
        <p:nvGrpSpPr>
          <p:cNvPr id="17" name="组合 16"/>
          <p:cNvGrpSpPr/>
          <p:nvPr/>
        </p:nvGrpSpPr>
        <p:grpSpPr>
          <a:xfrm>
            <a:off x="6135847" y="4361345"/>
            <a:ext cx="5853574" cy="511814"/>
            <a:chOff x="5184190" y="4548742"/>
            <a:chExt cx="6300518" cy="550893"/>
          </a:xfrm>
        </p:grpSpPr>
        <p:sp>
          <p:nvSpPr>
            <p:cNvPr id="6" name="椭圆 5">
              <a:extLst>
                <a:ext uri="{FF2B5EF4-FFF2-40B4-BE49-F238E27FC236}">
                  <a16:creationId xmlns:a16="http://schemas.microsoft.com/office/drawing/2014/main" id="{4595AA9B-38D0-46FD-A522-1C11B31079F7}"/>
                </a:ext>
              </a:extLst>
            </p:cNvPr>
            <p:cNvSpPr/>
            <p:nvPr/>
          </p:nvSpPr>
          <p:spPr>
            <a:xfrm>
              <a:off x="5184190" y="4548742"/>
              <a:ext cx="550893" cy="5508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Century Gothic" panose="020B0502020202020204" pitchFamily="34" charset="0"/>
                </a:rPr>
                <a:t>3</a:t>
              </a:r>
              <a:endParaRPr lang="zh-CN" altLang="en-US" sz="2400" dirty="0">
                <a:latin typeface="Century Gothic" panose="020B0502020202020204" pitchFamily="34" charset="0"/>
              </a:endParaRPr>
            </a:p>
          </p:txBody>
        </p:sp>
        <p:sp>
          <p:nvSpPr>
            <p:cNvPr id="12" name="文本框 11">
              <a:extLst>
                <a:ext uri="{FF2B5EF4-FFF2-40B4-BE49-F238E27FC236}">
                  <a16:creationId xmlns:a16="http://schemas.microsoft.com/office/drawing/2014/main" id="{93CC5F2B-0ED3-4692-A876-F7B76F8D8312}"/>
                </a:ext>
              </a:extLst>
            </p:cNvPr>
            <p:cNvSpPr txBox="1"/>
            <p:nvPr/>
          </p:nvSpPr>
          <p:spPr>
            <a:xfrm>
              <a:off x="6025662" y="4608744"/>
              <a:ext cx="5459046" cy="413080"/>
            </a:xfrm>
            <a:prstGeom prst="rect">
              <a:avLst/>
            </a:prstGeom>
            <a:noFill/>
          </p:spPr>
          <p:txBody>
            <a:bodyPr wrap="square" lIns="0" tIns="0" rIns="0" bIns="0" rtlCol="0">
              <a:spAutoFit/>
            </a:bodyPr>
            <a:lstStyle/>
            <a:p>
              <a:r>
                <a:rPr lang="en-US" altLang="zh-CN" sz="2400" b="1" spc="300" dirty="0">
                  <a:latin typeface="+mj-ea"/>
                  <a:ea typeface="+mj-ea"/>
                </a:rPr>
                <a:t>Llama</a:t>
              </a:r>
              <a:endParaRPr lang="zh-CN" altLang="en-US" sz="2400" b="1" spc="300" dirty="0">
                <a:solidFill>
                  <a:schemeClr val="accent3"/>
                </a:solidFill>
              </a:endParaRPr>
            </a:p>
          </p:txBody>
        </p:sp>
      </p:grpSp>
      <p:grpSp>
        <p:nvGrpSpPr>
          <p:cNvPr id="16" name="组合 15"/>
          <p:cNvGrpSpPr/>
          <p:nvPr/>
        </p:nvGrpSpPr>
        <p:grpSpPr>
          <a:xfrm>
            <a:off x="6135847" y="5077767"/>
            <a:ext cx="5844097" cy="511814"/>
            <a:chOff x="5181690" y="5404127"/>
            <a:chExt cx="6290318" cy="550893"/>
          </a:xfrm>
        </p:grpSpPr>
        <p:sp>
          <p:nvSpPr>
            <p:cNvPr id="7" name="椭圆 6">
              <a:extLst>
                <a:ext uri="{FF2B5EF4-FFF2-40B4-BE49-F238E27FC236}">
                  <a16:creationId xmlns:a16="http://schemas.microsoft.com/office/drawing/2014/main" id="{BC1540A9-C516-4101-B8E5-F2680A075844}"/>
                </a:ext>
              </a:extLst>
            </p:cNvPr>
            <p:cNvSpPr/>
            <p:nvPr/>
          </p:nvSpPr>
          <p:spPr>
            <a:xfrm>
              <a:off x="5181690" y="5404127"/>
              <a:ext cx="550893" cy="5508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Century Gothic" panose="020B0502020202020204" pitchFamily="34" charset="0"/>
                </a:rPr>
                <a:t>4</a:t>
              </a:r>
              <a:endParaRPr lang="zh-CN" altLang="en-US" sz="2400" dirty="0">
                <a:latin typeface="Century Gothic" panose="020B0502020202020204" pitchFamily="34" charset="0"/>
              </a:endParaRPr>
            </a:p>
          </p:txBody>
        </p:sp>
        <p:sp>
          <p:nvSpPr>
            <p:cNvPr id="14" name="文本框 13">
              <a:extLst>
                <a:ext uri="{FF2B5EF4-FFF2-40B4-BE49-F238E27FC236}">
                  <a16:creationId xmlns:a16="http://schemas.microsoft.com/office/drawing/2014/main" id="{6251B830-D03E-4AA6-96D0-40413DCE8882}"/>
                </a:ext>
              </a:extLst>
            </p:cNvPr>
            <p:cNvSpPr txBox="1"/>
            <p:nvPr/>
          </p:nvSpPr>
          <p:spPr>
            <a:xfrm>
              <a:off x="6025662" y="5469119"/>
              <a:ext cx="5446346" cy="413080"/>
            </a:xfrm>
            <a:prstGeom prst="rect">
              <a:avLst/>
            </a:prstGeom>
            <a:noFill/>
          </p:spPr>
          <p:txBody>
            <a:bodyPr wrap="square" lIns="0" tIns="0" rIns="0" bIns="0" rtlCol="0">
              <a:spAutoFit/>
            </a:bodyPr>
            <a:lstStyle/>
            <a:p>
              <a:r>
                <a:rPr lang="en-US" altLang="zh-CN" sz="2400" b="1" spc="300" dirty="0">
                  <a:latin typeface="+mj-ea"/>
                  <a:ea typeface="+mj-ea"/>
                </a:rPr>
                <a:t>Mistral</a:t>
              </a:r>
              <a:endParaRPr lang="zh-CN" altLang="en-US" sz="2400" b="1" spc="300" dirty="0">
                <a:solidFill>
                  <a:schemeClr val="accent3"/>
                </a:solidFill>
              </a:endParaRPr>
            </a:p>
          </p:txBody>
        </p:sp>
      </p:grpSp>
      <p:grpSp>
        <p:nvGrpSpPr>
          <p:cNvPr id="20" name="组合 19"/>
          <p:cNvGrpSpPr/>
          <p:nvPr/>
        </p:nvGrpSpPr>
        <p:grpSpPr>
          <a:xfrm>
            <a:off x="6135847" y="5794189"/>
            <a:ext cx="5844097" cy="511814"/>
            <a:chOff x="5181690" y="5404127"/>
            <a:chExt cx="6290318" cy="550893"/>
          </a:xfrm>
        </p:grpSpPr>
        <p:sp>
          <p:nvSpPr>
            <p:cNvPr id="21" name="椭圆 20">
              <a:extLst>
                <a:ext uri="{FF2B5EF4-FFF2-40B4-BE49-F238E27FC236}">
                  <a16:creationId xmlns:a16="http://schemas.microsoft.com/office/drawing/2014/main" id="{BC1540A9-C516-4101-B8E5-F2680A075844}"/>
                </a:ext>
              </a:extLst>
            </p:cNvPr>
            <p:cNvSpPr/>
            <p:nvPr/>
          </p:nvSpPr>
          <p:spPr>
            <a:xfrm>
              <a:off x="5181690" y="5404127"/>
              <a:ext cx="550893" cy="5508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Century Gothic" panose="020B0502020202020204" pitchFamily="34" charset="0"/>
                </a:rPr>
                <a:t>5</a:t>
              </a:r>
              <a:endParaRPr lang="zh-CN" altLang="en-US" sz="2400" dirty="0">
                <a:latin typeface="Century Gothic" panose="020B0502020202020204" pitchFamily="34" charset="0"/>
              </a:endParaRPr>
            </a:p>
          </p:txBody>
        </p:sp>
        <p:sp>
          <p:nvSpPr>
            <p:cNvPr id="22" name="文本框 21">
              <a:extLst>
                <a:ext uri="{FF2B5EF4-FFF2-40B4-BE49-F238E27FC236}">
                  <a16:creationId xmlns:a16="http://schemas.microsoft.com/office/drawing/2014/main" id="{6251B830-D03E-4AA6-96D0-40413DCE8882}"/>
                </a:ext>
              </a:extLst>
            </p:cNvPr>
            <p:cNvSpPr txBox="1"/>
            <p:nvPr/>
          </p:nvSpPr>
          <p:spPr>
            <a:xfrm>
              <a:off x="6025662" y="5469119"/>
              <a:ext cx="5446346" cy="413080"/>
            </a:xfrm>
            <a:prstGeom prst="rect">
              <a:avLst/>
            </a:prstGeom>
            <a:noFill/>
          </p:spPr>
          <p:txBody>
            <a:bodyPr wrap="square" lIns="0" tIns="0" rIns="0" bIns="0" rtlCol="0">
              <a:spAutoFit/>
            </a:bodyPr>
            <a:lstStyle/>
            <a:p>
              <a:r>
                <a:rPr lang="en-US" altLang="zh-CN" sz="2400" b="1" spc="300" dirty="0">
                  <a:latin typeface="+mj-ea"/>
                  <a:ea typeface="+mj-ea"/>
                </a:rPr>
                <a:t>Qwen</a:t>
              </a:r>
              <a:endParaRPr lang="zh-CN" altLang="en-US" sz="2400" b="1" spc="300" dirty="0">
                <a:solidFill>
                  <a:schemeClr val="accent3"/>
                </a:solidFill>
              </a:endParaRPr>
            </a:p>
          </p:txBody>
        </p:sp>
      </p:grpSp>
      <p:sp>
        <p:nvSpPr>
          <p:cNvPr id="23" name="文本占位符 5">
            <a:extLst>
              <a:ext uri="{FF2B5EF4-FFF2-40B4-BE49-F238E27FC236}">
                <a16:creationId xmlns:a16="http://schemas.microsoft.com/office/drawing/2014/main" id="{E51A67F7-2D5D-449D-9AE5-2FF7DEEFA49F}"/>
              </a:ext>
            </a:extLst>
          </p:cNvPr>
          <p:cNvSpPr txBox="1">
            <a:spLocks/>
          </p:cNvSpPr>
          <p:nvPr/>
        </p:nvSpPr>
        <p:spPr>
          <a:xfrm>
            <a:off x="1678166" y="3775845"/>
            <a:ext cx="2762739" cy="914398"/>
          </a:xfrm>
          <a:prstGeom prst="rect">
            <a:avLst/>
          </a:prstGeom>
        </p:spPr>
        <p:txBody>
          <a:bodyPr>
            <a:noAutofit/>
          </a:bodyPr>
          <a:lstStyle>
            <a:lvl1pPr marL="0" indent="0" algn="ctr" rtl="0" eaLnBrk="0" fontAlgn="base" hangingPunct="0">
              <a:lnSpc>
                <a:spcPct val="90000"/>
              </a:lnSpc>
              <a:spcBef>
                <a:spcPts val="1000"/>
              </a:spcBef>
              <a:spcAft>
                <a:spcPct val="0"/>
              </a:spcAft>
              <a:buFont typeface="Arial" panose="020B0604020202020204" pitchFamily="34" charset="0"/>
              <a:buNone/>
              <a:defRPr sz="6000" b="1" kern="1200">
                <a:solidFill>
                  <a:schemeClr val="accent1"/>
                </a:solidFill>
                <a:latin typeface="微软雅黑" panose="020B0503020204020204" pitchFamily="34" charset="-122"/>
                <a:ea typeface="微软雅黑" panose="020B0503020204020204" pitchFamily="34" charset="-122"/>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目录</a:t>
            </a:r>
          </a:p>
        </p:txBody>
      </p:sp>
      <p:sp>
        <p:nvSpPr>
          <p:cNvPr id="24" name="文本占位符 8">
            <a:extLst>
              <a:ext uri="{FF2B5EF4-FFF2-40B4-BE49-F238E27FC236}">
                <a16:creationId xmlns:a16="http://schemas.microsoft.com/office/drawing/2014/main" id="{7239F040-8C2F-4B38-8A30-4607B537A64A}"/>
              </a:ext>
            </a:extLst>
          </p:cNvPr>
          <p:cNvSpPr txBox="1">
            <a:spLocks/>
          </p:cNvSpPr>
          <p:nvPr/>
        </p:nvSpPr>
        <p:spPr>
          <a:xfrm>
            <a:off x="2063073" y="4793977"/>
            <a:ext cx="1992924" cy="360850"/>
          </a:xfrm>
          <a:prstGeom prst="rect">
            <a:avLst/>
          </a:prstGeom>
        </p:spPr>
        <p:txBody>
          <a:bodyPr>
            <a:noAutofit/>
          </a:bodyPr>
          <a:lstStyle>
            <a:lvl1pPr marL="0" indent="0" algn="ctr" rtl="0" eaLnBrk="0" fontAlgn="base" hangingPunct="0">
              <a:lnSpc>
                <a:spcPct val="90000"/>
              </a:lnSpc>
              <a:spcBef>
                <a:spcPts val="1000"/>
              </a:spcBef>
              <a:spcAft>
                <a:spcPct val="0"/>
              </a:spcAft>
              <a:buFontTx/>
              <a:buNone/>
              <a:defRPr sz="2000" b="0" kern="1200" baseline="0">
                <a:solidFill>
                  <a:schemeClr val="accent2"/>
                </a:solidFill>
                <a:latin typeface="微软雅黑 Light" panose="020B0502040204020203" pitchFamily="34" charset="-122"/>
                <a:ea typeface="微软雅黑 Light" panose="020B0502040204020203" pitchFamily="34" charset="-122"/>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a:t>CONTENTS</a:t>
            </a:r>
            <a:endParaRPr lang="zh-CN" altLang="en-US" dirty="0"/>
          </a:p>
        </p:txBody>
      </p:sp>
      <p:sp>
        <p:nvSpPr>
          <p:cNvPr id="25" name="矩形 24"/>
          <p:cNvSpPr/>
          <p:nvPr/>
        </p:nvSpPr>
        <p:spPr>
          <a:xfrm>
            <a:off x="2767873" y="5369423"/>
            <a:ext cx="583324" cy="6179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64441344"/>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1">
            <a:extLst>
              <a:ext uri="{FF2B5EF4-FFF2-40B4-BE49-F238E27FC236}">
                <a16:creationId xmlns:a16="http://schemas.microsoft.com/office/drawing/2014/main" id="{3A9B4238-93F2-4EBC-92EA-A1D040BCAE7D}"/>
              </a:ext>
            </a:extLst>
          </p:cNvPr>
          <p:cNvSpPr txBox="1">
            <a:spLocks/>
          </p:cNvSpPr>
          <p:nvPr/>
        </p:nvSpPr>
        <p:spPr>
          <a:xfrm>
            <a:off x="4418011" y="1689433"/>
            <a:ext cx="3355975" cy="1157287"/>
          </a:xfrm>
          <a:prstGeom prst="rect">
            <a:avLst/>
          </a:prstGeom>
        </p:spPr>
        <p:txBody>
          <a:bodyPr vert="horz" lIns="0" tIns="0" rIns="0" bIns="0" rtlCol="0">
            <a:noAutofit/>
          </a:bodyPr>
          <a:lstStyle>
            <a:lvl1pPr marL="0" indent="0" algn="ctr" defTabSz="914400" rtl="0" eaLnBrk="1" latinLnBrk="0" hangingPunct="1">
              <a:lnSpc>
                <a:spcPct val="120000"/>
              </a:lnSpc>
              <a:spcBef>
                <a:spcPts val="1000"/>
              </a:spcBef>
              <a:buFontTx/>
              <a:buNone/>
              <a:defRPr lang="zh-CN" altLang="en-US" sz="7200" kern="1200" spc="300" dirty="0">
                <a:solidFill>
                  <a:schemeClr val="lt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Tx/>
              <a:buNone/>
              <a:tabLst/>
              <a:defRPr/>
            </a:pPr>
            <a:r>
              <a:rPr kumimoji="0" lang="en-US" altLang="zh-CN" sz="7200" b="0" i="0" u="none" strike="noStrike" kern="1200" cap="none" spc="300" normalizeH="0" baseline="0" noProof="0" dirty="0">
                <a:ln>
                  <a:noFill/>
                </a:ln>
                <a:solidFill>
                  <a:srgbClr val="FFFFFF"/>
                </a:solidFill>
                <a:effectLst/>
                <a:uLnTx/>
                <a:uFillTx/>
                <a:latin typeface="Century Gothic" panose="020B0502020202020204" pitchFamily="34" charset="0"/>
                <a:ea typeface="微软雅黑"/>
              </a:rPr>
              <a:t>01</a:t>
            </a:r>
            <a:endParaRPr kumimoji="0" lang="en-US" altLang="en-US" sz="7200" b="0" i="0" u="none" strike="noStrike" kern="1200" cap="none" spc="300" normalizeH="0" baseline="0" noProof="0" dirty="0">
              <a:ln>
                <a:noFill/>
              </a:ln>
              <a:solidFill>
                <a:srgbClr val="FFFFFF"/>
              </a:solidFill>
              <a:effectLst/>
              <a:uLnTx/>
              <a:uFillTx/>
              <a:latin typeface="Century Gothic" panose="020B0502020202020204" pitchFamily="34" charset="0"/>
              <a:ea typeface="微软雅黑"/>
            </a:endParaRPr>
          </a:p>
        </p:txBody>
      </p:sp>
      <p:sp>
        <p:nvSpPr>
          <p:cNvPr id="8" name="文本占位符 2">
            <a:extLst>
              <a:ext uri="{FF2B5EF4-FFF2-40B4-BE49-F238E27FC236}">
                <a16:creationId xmlns:a16="http://schemas.microsoft.com/office/drawing/2014/main" id="{E457EBA7-D96D-4F8F-AA98-EB75E8861C08}"/>
              </a:ext>
            </a:extLst>
          </p:cNvPr>
          <p:cNvSpPr txBox="1">
            <a:spLocks/>
          </p:cNvSpPr>
          <p:nvPr/>
        </p:nvSpPr>
        <p:spPr>
          <a:xfrm>
            <a:off x="2397746" y="2939737"/>
            <a:ext cx="7396504" cy="1296003"/>
          </a:xfrm>
          <a:prstGeom prst="rect">
            <a:avLst/>
          </a:prstGeom>
        </p:spPr>
        <p:txBody>
          <a:bodyPr vert="horz" lIns="0" tIns="0" rIns="0" bIns="0" rtlCol="0">
            <a:noAutofit/>
          </a:bodyPr>
          <a:lstStyle>
            <a:lvl1pPr marL="0" indent="0" algn="ctr" defTabSz="914400" rtl="0" eaLnBrk="1" latinLnBrk="0" hangingPunct="1">
              <a:lnSpc>
                <a:spcPct val="120000"/>
              </a:lnSpc>
              <a:spcBef>
                <a:spcPts val="1000"/>
              </a:spcBef>
              <a:buFontTx/>
              <a:buNone/>
              <a:defRPr lang="zh-CN" altLang="en-US" sz="8000" kern="1200" spc="300" dirty="0" smtClean="0">
                <a:solidFill>
                  <a:schemeClr val="bg1"/>
                </a:solidFill>
                <a:latin typeface="+mj-ea"/>
                <a:ea typeface="+mj-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Tx/>
              <a:buNone/>
              <a:tabLst/>
              <a:defRPr/>
            </a:pPr>
            <a:r>
              <a:rPr lang="zh-CN" altLang="en-US" sz="7200" dirty="0">
                <a:solidFill>
                  <a:srgbClr val="FFFFFF"/>
                </a:solidFill>
                <a:latin typeface="+mn-ea"/>
                <a:ea typeface="+mn-ea"/>
              </a:rPr>
              <a:t>引言</a:t>
            </a:r>
            <a:endParaRPr kumimoji="0" lang="zh-CN" altLang="en-US" sz="7200" b="0" i="0" u="none" strike="noStrike" kern="1200" cap="none" spc="300" normalizeH="0" baseline="0" noProof="0" dirty="0">
              <a:ln>
                <a:noFill/>
              </a:ln>
              <a:solidFill>
                <a:srgbClr val="FFFFFF"/>
              </a:solidFill>
              <a:effectLst/>
              <a:uLnTx/>
              <a:uFillTx/>
              <a:latin typeface="+mn-ea"/>
              <a:ea typeface="+mn-ea"/>
              <a:cs typeface="+mn-cs"/>
            </a:endParaRPr>
          </a:p>
        </p:txBody>
      </p:sp>
    </p:spTree>
    <p:extLst>
      <p:ext uri="{BB962C8B-B14F-4D97-AF65-F5344CB8AC3E}">
        <p14:creationId xmlns:p14="http://schemas.microsoft.com/office/powerpoint/2010/main" val="1866550018"/>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zh-CN" altLang="en-US" dirty="0"/>
              <a:t>概念</a:t>
            </a:r>
          </a:p>
        </p:txBody>
      </p:sp>
      <p:sp>
        <p:nvSpPr>
          <p:cNvPr id="11" name="内容占位符 1">
            <a:extLst>
              <a:ext uri="{FF2B5EF4-FFF2-40B4-BE49-F238E27FC236}">
                <a16:creationId xmlns:a16="http://schemas.microsoft.com/office/drawing/2014/main" id="{9220699B-30D4-4073-91F7-02313840C09E}"/>
              </a:ext>
            </a:extLst>
          </p:cNvPr>
          <p:cNvSpPr txBox="1">
            <a:spLocks/>
          </p:cNvSpPr>
          <p:nvPr/>
        </p:nvSpPr>
        <p:spPr>
          <a:xfrm>
            <a:off x="1539631" y="1700198"/>
            <a:ext cx="9100038" cy="3610708"/>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3200" b="1" i="0" u="none" strike="noStrike" kern="1200" cap="none" spc="300" normalizeH="0" baseline="0" noProof="0" dirty="0">
                <a:ln>
                  <a:noFill/>
                </a:ln>
                <a:solidFill>
                  <a:srgbClr val="000000"/>
                </a:solidFill>
                <a:effectLst/>
                <a:uLnTx/>
                <a:uFillTx/>
                <a:latin typeface="微软雅黑"/>
                <a:ea typeface="微软雅黑"/>
                <a:cs typeface="+mn-cs"/>
              </a:rPr>
              <a:t>开源大模型</a:t>
            </a:r>
            <a:r>
              <a:rPr kumimoji="0" lang="zh-CN" altLang="en-US" sz="2800" b="0" i="0" u="none" strike="noStrike" kern="1200" cap="none" spc="300" normalizeH="0" baseline="0" noProof="0" dirty="0">
                <a:ln>
                  <a:noFill/>
                </a:ln>
                <a:solidFill>
                  <a:srgbClr val="000000"/>
                </a:solidFill>
                <a:effectLst/>
                <a:uLnTx/>
                <a:uFillTx/>
                <a:latin typeface="微软雅黑"/>
                <a:ea typeface="微软雅黑"/>
                <a:cs typeface="+mn-cs"/>
              </a:rPr>
              <a:t>（</a:t>
            </a:r>
            <a:r>
              <a:rPr kumimoji="0" lang="en-US" altLang="zh-CN" sz="2800" b="0" i="0" u="none" strike="noStrike" kern="1200" cap="none" spc="300" normalizeH="0" baseline="0" noProof="0" dirty="0">
                <a:ln>
                  <a:noFill/>
                </a:ln>
                <a:solidFill>
                  <a:srgbClr val="000000"/>
                </a:solidFill>
                <a:effectLst/>
                <a:uLnTx/>
                <a:uFillTx/>
                <a:latin typeface="微软雅黑"/>
                <a:ea typeface="微软雅黑"/>
                <a:cs typeface="+mn-cs"/>
              </a:rPr>
              <a:t>Open-source large model</a:t>
            </a:r>
            <a:r>
              <a:rPr kumimoji="0" lang="zh-CN" altLang="en-US" sz="2800" b="0" i="0" u="none" strike="noStrike" kern="1200" cap="none" spc="300" normalizeH="0" baseline="0" noProof="0" dirty="0">
                <a:ln>
                  <a:noFill/>
                </a:ln>
                <a:solidFill>
                  <a:srgbClr val="000000"/>
                </a:solidFill>
                <a:effectLst/>
                <a:uLnTx/>
                <a:uFillTx/>
                <a:latin typeface="微软雅黑"/>
                <a:ea typeface="微软雅黑"/>
                <a:cs typeface="+mn-cs"/>
              </a:rPr>
              <a:t>）是指那些源代码、训练数据和技术文档公开的人工智能大模型。这种开放性允许任何人查看、修改和分发模型，从而促进技术的共享和创新。通常基于深度学习技术，具有大量参数和复杂结构，能够完成自然语言处理、语音识别、图像处理与生成等各类复杂任务。</a:t>
            </a:r>
          </a:p>
        </p:txBody>
      </p:sp>
      <p:sp>
        <p:nvSpPr>
          <p:cNvPr id="12" name="半闭框 11">
            <a:extLst>
              <a:ext uri="{FF2B5EF4-FFF2-40B4-BE49-F238E27FC236}">
                <a16:creationId xmlns:a16="http://schemas.microsoft.com/office/drawing/2014/main" id="{0D90A06A-B605-4CDB-9B13-1BB6C4658928}"/>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13" name="半闭框 12">
            <a:extLst>
              <a:ext uri="{FF2B5EF4-FFF2-40B4-BE49-F238E27FC236}">
                <a16:creationId xmlns:a16="http://schemas.microsoft.com/office/drawing/2014/main" id="{F77F212D-4F59-4957-9187-E73A42BE8E9D}"/>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Tree>
    <p:extLst>
      <p:ext uri="{BB962C8B-B14F-4D97-AF65-F5344CB8AC3E}">
        <p14:creationId xmlns:p14="http://schemas.microsoft.com/office/powerpoint/2010/main" val="370043850"/>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zh-CN" altLang="en-US" dirty="0"/>
              <a:t>开源的魅力</a:t>
            </a:r>
          </a:p>
        </p:txBody>
      </p:sp>
      <p:sp>
        <p:nvSpPr>
          <p:cNvPr id="32" name="矩形 31">
            <a:extLst>
              <a:ext uri="{FF2B5EF4-FFF2-40B4-BE49-F238E27FC236}">
                <a16:creationId xmlns:a16="http://schemas.microsoft.com/office/drawing/2014/main" id="{8A020E80-10D1-4402-8327-9B3F62D05115}"/>
              </a:ext>
            </a:extLst>
          </p:cNvPr>
          <p:cNvSpPr/>
          <p:nvPr/>
        </p:nvSpPr>
        <p:spPr>
          <a:xfrm>
            <a:off x="829851" y="1236220"/>
            <a:ext cx="5195669"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3" name="矩形 32">
            <a:extLst>
              <a:ext uri="{FF2B5EF4-FFF2-40B4-BE49-F238E27FC236}">
                <a16:creationId xmlns:a16="http://schemas.microsoft.com/office/drawing/2014/main" id="{98CF06C0-692B-4D4E-BA33-107C2002214D}"/>
              </a:ext>
            </a:extLst>
          </p:cNvPr>
          <p:cNvSpPr/>
          <p:nvPr/>
        </p:nvSpPr>
        <p:spPr>
          <a:xfrm>
            <a:off x="829850" y="3598525"/>
            <a:ext cx="5195670"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4" name="矩形 33">
            <a:extLst>
              <a:ext uri="{FF2B5EF4-FFF2-40B4-BE49-F238E27FC236}">
                <a16:creationId xmlns:a16="http://schemas.microsoft.com/office/drawing/2014/main" id="{8890A8C1-6CA3-4B08-A8DF-65A1B7D624CD}"/>
              </a:ext>
            </a:extLst>
          </p:cNvPr>
          <p:cNvSpPr/>
          <p:nvPr/>
        </p:nvSpPr>
        <p:spPr>
          <a:xfrm>
            <a:off x="6182079" y="1236220"/>
            <a:ext cx="5195669"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5" name="矩形 34">
            <a:extLst>
              <a:ext uri="{FF2B5EF4-FFF2-40B4-BE49-F238E27FC236}">
                <a16:creationId xmlns:a16="http://schemas.microsoft.com/office/drawing/2014/main" id="{2A22D4A5-B20A-42E1-BFFA-A008154A7137}"/>
              </a:ext>
            </a:extLst>
          </p:cNvPr>
          <p:cNvSpPr/>
          <p:nvPr/>
        </p:nvSpPr>
        <p:spPr>
          <a:xfrm>
            <a:off x="6182079" y="3598525"/>
            <a:ext cx="5195668"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6" name="文本框 35">
            <a:extLst>
              <a:ext uri="{FF2B5EF4-FFF2-40B4-BE49-F238E27FC236}">
                <a16:creationId xmlns:a16="http://schemas.microsoft.com/office/drawing/2014/main" id="{7E75133B-9FBA-4F15-8595-44A8ABA6E262}"/>
              </a:ext>
            </a:extLst>
          </p:cNvPr>
          <p:cNvSpPr txBox="1"/>
          <p:nvPr/>
        </p:nvSpPr>
        <p:spPr>
          <a:xfrm>
            <a:off x="1677675" y="1564093"/>
            <a:ext cx="3500020" cy="707886"/>
          </a:xfrm>
          <a:prstGeom prst="rect">
            <a:avLst/>
          </a:prstGeom>
          <a:noFill/>
        </p:spPr>
        <p:txBody>
          <a:bodyPr wrap="square" rtlCol="0">
            <a:spAutoFit/>
          </a:bodyPr>
          <a:lstStyle/>
          <a:p>
            <a:pPr algn="ctr" eaLnBrk="1" fontAlgn="auto" hangingPunct="1">
              <a:spcBef>
                <a:spcPts val="0"/>
              </a:spcBef>
              <a:spcAft>
                <a:spcPts val="0"/>
              </a:spcAft>
            </a:pPr>
            <a:r>
              <a:rPr lang="zh-CN" altLang="en-US" sz="4000" b="1" spc="300" dirty="0">
                <a:solidFill>
                  <a:schemeClr val="accent4"/>
                </a:solidFill>
                <a:latin typeface="微软雅黑"/>
                <a:ea typeface="微软雅黑"/>
              </a:rPr>
              <a:t>开放性</a:t>
            </a:r>
          </a:p>
        </p:txBody>
      </p:sp>
      <p:sp>
        <p:nvSpPr>
          <p:cNvPr id="37" name="文本框 36">
            <a:extLst>
              <a:ext uri="{FF2B5EF4-FFF2-40B4-BE49-F238E27FC236}">
                <a16:creationId xmlns:a16="http://schemas.microsoft.com/office/drawing/2014/main" id="{0DADE84C-BF07-43CD-9B22-5D6C876DC566}"/>
              </a:ext>
            </a:extLst>
          </p:cNvPr>
          <p:cNvSpPr txBox="1"/>
          <p:nvPr/>
        </p:nvSpPr>
        <p:spPr>
          <a:xfrm>
            <a:off x="1677675" y="3943450"/>
            <a:ext cx="3499200" cy="707886"/>
          </a:xfrm>
          <a:prstGeom prst="rect">
            <a:avLst/>
          </a:prstGeom>
          <a:noFill/>
        </p:spPr>
        <p:txBody>
          <a:bodyPr wrap="square" rtlCol="0">
            <a:spAutoFit/>
          </a:bodyPr>
          <a:lstStyle/>
          <a:p>
            <a:pPr algn="ctr" eaLnBrk="1" fontAlgn="auto" hangingPunct="1">
              <a:spcBef>
                <a:spcPts val="0"/>
              </a:spcBef>
              <a:spcAft>
                <a:spcPts val="0"/>
              </a:spcAft>
            </a:pPr>
            <a:r>
              <a:rPr lang="zh-CN" altLang="en-US" sz="4000" b="1" spc="300" dirty="0">
                <a:solidFill>
                  <a:schemeClr val="accent4"/>
                </a:solidFill>
                <a:latin typeface="微软雅黑"/>
                <a:ea typeface="微软雅黑"/>
              </a:rPr>
              <a:t>经济性</a:t>
            </a:r>
          </a:p>
        </p:txBody>
      </p:sp>
      <p:sp>
        <p:nvSpPr>
          <p:cNvPr id="38" name="文本框 37">
            <a:extLst>
              <a:ext uri="{FF2B5EF4-FFF2-40B4-BE49-F238E27FC236}">
                <a16:creationId xmlns:a16="http://schemas.microsoft.com/office/drawing/2014/main" id="{644C2A1E-7F72-4F95-85BD-F3197E768FF3}"/>
              </a:ext>
            </a:extLst>
          </p:cNvPr>
          <p:cNvSpPr txBox="1"/>
          <p:nvPr/>
        </p:nvSpPr>
        <p:spPr>
          <a:xfrm>
            <a:off x="7030313" y="1564093"/>
            <a:ext cx="3499200" cy="707886"/>
          </a:xfrm>
          <a:prstGeom prst="rect">
            <a:avLst/>
          </a:prstGeom>
          <a:noFill/>
        </p:spPr>
        <p:txBody>
          <a:bodyPr wrap="square" rtlCol="0">
            <a:spAutoFit/>
          </a:bodyPr>
          <a:lstStyle/>
          <a:p>
            <a:pPr algn="ctr" eaLnBrk="1" fontAlgn="auto" hangingPunct="1">
              <a:spcBef>
                <a:spcPts val="0"/>
              </a:spcBef>
              <a:spcAft>
                <a:spcPts val="0"/>
              </a:spcAft>
            </a:pPr>
            <a:r>
              <a:rPr lang="zh-CN" altLang="en-US" sz="4000" b="1" spc="300" dirty="0">
                <a:solidFill>
                  <a:schemeClr val="accent4"/>
                </a:solidFill>
                <a:latin typeface="微软雅黑"/>
                <a:ea typeface="微软雅黑"/>
              </a:rPr>
              <a:t>社区性</a:t>
            </a:r>
          </a:p>
        </p:txBody>
      </p:sp>
      <p:sp>
        <p:nvSpPr>
          <p:cNvPr id="39" name="文本框 38">
            <a:extLst>
              <a:ext uri="{FF2B5EF4-FFF2-40B4-BE49-F238E27FC236}">
                <a16:creationId xmlns:a16="http://schemas.microsoft.com/office/drawing/2014/main" id="{9DECFE70-E865-4F0E-91E9-40E496A53FCB}"/>
              </a:ext>
            </a:extLst>
          </p:cNvPr>
          <p:cNvSpPr txBox="1"/>
          <p:nvPr/>
        </p:nvSpPr>
        <p:spPr>
          <a:xfrm>
            <a:off x="7030313" y="3937360"/>
            <a:ext cx="3499200" cy="707886"/>
          </a:xfrm>
          <a:prstGeom prst="rect">
            <a:avLst/>
          </a:prstGeom>
          <a:noFill/>
        </p:spPr>
        <p:txBody>
          <a:bodyPr wrap="square" rtlCol="0">
            <a:spAutoFit/>
          </a:bodyPr>
          <a:lstStyle/>
          <a:p>
            <a:pPr algn="ctr" eaLnBrk="1" fontAlgn="auto" hangingPunct="1">
              <a:spcBef>
                <a:spcPts val="0"/>
              </a:spcBef>
              <a:spcAft>
                <a:spcPts val="0"/>
              </a:spcAft>
            </a:pPr>
            <a:r>
              <a:rPr lang="zh-CN" altLang="en-US" sz="4000" b="1" spc="300" dirty="0">
                <a:solidFill>
                  <a:schemeClr val="accent4"/>
                </a:solidFill>
                <a:latin typeface="微软雅黑"/>
                <a:ea typeface="微软雅黑"/>
              </a:rPr>
              <a:t>灵活性</a:t>
            </a:r>
          </a:p>
        </p:txBody>
      </p:sp>
      <p:sp>
        <p:nvSpPr>
          <p:cNvPr id="40" name="文本框 39">
            <a:extLst>
              <a:ext uri="{FF2B5EF4-FFF2-40B4-BE49-F238E27FC236}">
                <a16:creationId xmlns:a16="http://schemas.microsoft.com/office/drawing/2014/main" id="{D0786EE7-A4A7-4B54-AE46-757033EAAFBD}"/>
              </a:ext>
            </a:extLst>
          </p:cNvPr>
          <p:cNvSpPr txBox="1"/>
          <p:nvPr/>
        </p:nvSpPr>
        <p:spPr>
          <a:xfrm>
            <a:off x="1199262" y="2409316"/>
            <a:ext cx="4480435" cy="685124"/>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eaLnBrk="1" fontAlgn="auto" hangingPunct="1">
              <a:spcBef>
                <a:spcPts val="0"/>
              </a:spcBef>
              <a:spcAft>
                <a:spcPts val="0"/>
              </a:spcAft>
            </a:pPr>
            <a:r>
              <a:rPr lang="zh-CN" altLang="en-US" sz="1800" dirty="0">
                <a:solidFill>
                  <a:srgbClr val="000000">
                    <a:lumMod val="85000"/>
                    <a:lumOff val="15000"/>
                  </a:srgbClr>
                </a:solidFill>
                <a:latin typeface="微软雅黑"/>
                <a:ea typeface="微软雅黑"/>
              </a:rPr>
              <a:t>任何人都可以访问模型的源代码、训练数据和技术文档</a:t>
            </a:r>
          </a:p>
        </p:txBody>
      </p:sp>
      <p:sp>
        <p:nvSpPr>
          <p:cNvPr id="41" name="文本框 40">
            <a:extLst>
              <a:ext uri="{FF2B5EF4-FFF2-40B4-BE49-F238E27FC236}">
                <a16:creationId xmlns:a16="http://schemas.microsoft.com/office/drawing/2014/main" id="{1B704EE7-F10F-4DCE-A2A3-495FD7626CD8}"/>
              </a:ext>
            </a:extLst>
          </p:cNvPr>
          <p:cNvSpPr txBox="1"/>
          <p:nvPr/>
        </p:nvSpPr>
        <p:spPr>
          <a:xfrm>
            <a:off x="1199263" y="4775972"/>
            <a:ext cx="4480435" cy="68467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eaLnBrk="1" fontAlgn="auto" hangingPunct="1">
              <a:spcBef>
                <a:spcPts val="0"/>
              </a:spcBef>
              <a:spcAft>
                <a:spcPts val="0"/>
              </a:spcAft>
            </a:pPr>
            <a:r>
              <a:rPr lang="zh-CN" altLang="en-US" sz="1800" dirty="0">
                <a:solidFill>
                  <a:srgbClr val="000000">
                    <a:lumMod val="85000"/>
                    <a:lumOff val="15000"/>
                  </a:srgbClr>
                </a:solidFill>
                <a:latin typeface="微软雅黑"/>
                <a:ea typeface="微软雅黑"/>
              </a:rPr>
              <a:t>降低了个人和企业使用先进人工智能技术的门槛</a:t>
            </a:r>
          </a:p>
        </p:txBody>
      </p:sp>
      <p:sp>
        <p:nvSpPr>
          <p:cNvPr id="42" name="文本框 41">
            <a:extLst>
              <a:ext uri="{FF2B5EF4-FFF2-40B4-BE49-F238E27FC236}">
                <a16:creationId xmlns:a16="http://schemas.microsoft.com/office/drawing/2014/main" id="{D0786EE7-A4A7-4B54-AE46-757033EAAFBD}"/>
              </a:ext>
            </a:extLst>
          </p:cNvPr>
          <p:cNvSpPr txBox="1"/>
          <p:nvPr/>
        </p:nvSpPr>
        <p:spPr>
          <a:xfrm>
            <a:off x="6527521" y="2409316"/>
            <a:ext cx="4480435" cy="685124"/>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eaLnBrk="1" fontAlgn="auto" hangingPunct="1">
              <a:spcBef>
                <a:spcPts val="0"/>
              </a:spcBef>
              <a:spcAft>
                <a:spcPts val="0"/>
              </a:spcAft>
            </a:pPr>
            <a:r>
              <a:rPr lang="zh-CN" altLang="en-US" sz="1800" dirty="0">
                <a:solidFill>
                  <a:srgbClr val="000000">
                    <a:lumMod val="85000"/>
                    <a:lumOff val="15000"/>
                  </a:srgbClr>
                </a:solidFill>
                <a:latin typeface="微软雅黑"/>
                <a:ea typeface="微软雅黑"/>
              </a:rPr>
              <a:t>开发者可以通过协作来改进模型，增加新的功能，修复错误</a:t>
            </a:r>
          </a:p>
        </p:txBody>
      </p:sp>
      <p:sp>
        <p:nvSpPr>
          <p:cNvPr id="43" name="文本框 42">
            <a:extLst>
              <a:ext uri="{FF2B5EF4-FFF2-40B4-BE49-F238E27FC236}">
                <a16:creationId xmlns:a16="http://schemas.microsoft.com/office/drawing/2014/main" id="{1B704EE7-F10F-4DCE-A2A3-495FD7626CD8}"/>
              </a:ext>
            </a:extLst>
          </p:cNvPr>
          <p:cNvSpPr txBox="1"/>
          <p:nvPr/>
        </p:nvSpPr>
        <p:spPr>
          <a:xfrm>
            <a:off x="6527522" y="4775972"/>
            <a:ext cx="4480435" cy="68467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eaLnBrk="1" fontAlgn="auto" hangingPunct="1">
              <a:spcBef>
                <a:spcPts val="0"/>
              </a:spcBef>
              <a:spcAft>
                <a:spcPts val="0"/>
              </a:spcAft>
            </a:pPr>
            <a:r>
              <a:rPr lang="zh-CN" altLang="en-US" sz="1800" dirty="0">
                <a:solidFill>
                  <a:srgbClr val="000000">
                    <a:lumMod val="85000"/>
                    <a:lumOff val="15000"/>
                  </a:srgbClr>
                </a:solidFill>
                <a:latin typeface="微软雅黑"/>
                <a:ea typeface="微软雅黑"/>
              </a:rPr>
              <a:t>用户可以根据自己的需求对模型进行微调或扩展，以适应特定的应用场景</a:t>
            </a:r>
          </a:p>
        </p:txBody>
      </p:sp>
      <p:grpSp>
        <p:nvGrpSpPr>
          <p:cNvPr id="44" name="组合 43">
            <a:extLst>
              <a:ext uri="{FF2B5EF4-FFF2-40B4-BE49-F238E27FC236}">
                <a16:creationId xmlns:a16="http://schemas.microsoft.com/office/drawing/2014/main" id="{123E64B8-AD86-490F-8C36-FD3C37D8B598}"/>
              </a:ext>
            </a:extLst>
          </p:cNvPr>
          <p:cNvGrpSpPr/>
          <p:nvPr/>
        </p:nvGrpSpPr>
        <p:grpSpPr>
          <a:xfrm>
            <a:off x="10818521" y="3722761"/>
            <a:ext cx="468000" cy="468000"/>
            <a:chOff x="568325" y="5118109"/>
            <a:chExt cx="479425" cy="479426"/>
          </a:xfrm>
          <a:solidFill>
            <a:schemeClr val="accent4"/>
          </a:solidFill>
        </p:grpSpPr>
        <p:sp>
          <p:nvSpPr>
            <p:cNvPr id="53" name="Freeform 48">
              <a:extLst>
                <a:ext uri="{FF2B5EF4-FFF2-40B4-BE49-F238E27FC236}">
                  <a16:creationId xmlns:a16="http://schemas.microsoft.com/office/drawing/2014/main" id="{D3FD5FB4-EC44-4696-9222-D63F6566F3D4}"/>
                </a:ext>
              </a:extLst>
            </p:cNvPr>
            <p:cNvSpPr>
              <a:spLocks noEditPoints="1"/>
            </p:cNvSpPr>
            <p:nvPr/>
          </p:nvSpPr>
          <p:spPr bwMode="auto">
            <a:xfrm>
              <a:off x="568325" y="5118109"/>
              <a:ext cx="479425" cy="479426"/>
            </a:xfrm>
            <a:custGeom>
              <a:avLst/>
              <a:gdLst>
                <a:gd name="T0" fmla="*/ 116 w 128"/>
                <a:gd name="T1" fmla="*/ 77 h 128"/>
                <a:gd name="T2" fmla="*/ 128 w 128"/>
                <a:gd name="T3" fmla="*/ 50 h 128"/>
                <a:gd name="T4" fmla="*/ 116 w 128"/>
                <a:gd name="T5" fmla="*/ 49 h 128"/>
                <a:gd name="T6" fmla="*/ 111 w 128"/>
                <a:gd name="T7" fmla="*/ 36 h 128"/>
                <a:gd name="T8" fmla="*/ 100 w 128"/>
                <a:gd name="T9" fmla="*/ 9 h 128"/>
                <a:gd name="T10" fmla="*/ 91 w 128"/>
                <a:gd name="T11" fmla="*/ 16 h 128"/>
                <a:gd name="T12" fmla="*/ 77 w 128"/>
                <a:gd name="T13" fmla="*/ 11 h 128"/>
                <a:gd name="T14" fmla="*/ 51 w 128"/>
                <a:gd name="T15" fmla="*/ 0 h 128"/>
                <a:gd name="T16" fmla="*/ 50 w 128"/>
                <a:gd name="T17" fmla="*/ 11 h 128"/>
                <a:gd name="T18" fmla="*/ 36 w 128"/>
                <a:gd name="T19" fmla="*/ 17 h 128"/>
                <a:gd name="T20" fmla="*/ 9 w 128"/>
                <a:gd name="T21" fmla="*/ 28 h 128"/>
                <a:gd name="T22" fmla="*/ 17 w 128"/>
                <a:gd name="T23" fmla="*/ 37 h 128"/>
                <a:gd name="T24" fmla="*/ 11 w 128"/>
                <a:gd name="T25" fmla="*/ 50 h 128"/>
                <a:gd name="T26" fmla="*/ 0 w 128"/>
                <a:gd name="T27" fmla="*/ 77 h 128"/>
                <a:gd name="T28" fmla="*/ 12 w 128"/>
                <a:gd name="T29" fmla="*/ 78 h 128"/>
                <a:gd name="T30" fmla="*/ 17 w 128"/>
                <a:gd name="T31" fmla="*/ 91 h 128"/>
                <a:gd name="T32" fmla="*/ 28 w 128"/>
                <a:gd name="T33" fmla="*/ 118 h 128"/>
                <a:gd name="T34" fmla="*/ 37 w 128"/>
                <a:gd name="T35" fmla="*/ 111 h 128"/>
                <a:gd name="T36" fmla="*/ 51 w 128"/>
                <a:gd name="T37" fmla="*/ 116 h 128"/>
                <a:gd name="T38" fmla="*/ 77 w 128"/>
                <a:gd name="T39" fmla="*/ 128 h 128"/>
                <a:gd name="T40" fmla="*/ 78 w 128"/>
                <a:gd name="T41" fmla="*/ 116 h 128"/>
                <a:gd name="T42" fmla="*/ 92 w 128"/>
                <a:gd name="T43" fmla="*/ 110 h 128"/>
                <a:gd name="T44" fmla="*/ 119 w 128"/>
                <a:gd name="T45" fmla="*/ 99 h 128"/>
                <a:gd name="T46" fmla="*/ 111 w 128"/>
                <a:gd name="T47" fmla="*/ 90 h 128"/>
                <a:gd name="T48" fmla="*/ 112 w 128"/>
                <a:gd name="T49" fmla="*/ 99 h 128"/>
                <a:gd name="T50" fmla="*/ 92 w 128"/>
                <a:gd name="T51" fmla="*/ 105 h 128"/>
                <a:gd name="T52" fmla="*/ 77 w 128"/>
                <a:gd name="T53" fmla="*/ 111 h 128"/>
                <a:gd name="T54" fmla="*/ 73 w 128"/>
                <a:gd name="T55" fmla="*/ 123 h 128"/>
                <a:gd name="T56" fmla="*/ 55 w 128"/>
                <a:gd name="T57" fmla="*/ 113 h 128"/>
                <a:gd name="T58" fmla="*/ 40 w 128"/>
                <a:gd name="T59" fmla="*/ 107 h 128"/>
                <a:gd name="T60" fmla="*/ 28 w 128"/>
                <a:gd name="T61" fmla="*/ 112 h 128"/>
                <a:gd name="T62" fmla="*/ 23 w 128"/>
                <a:gd name="T63" fmla="*/ 92 h 128"/>
                <a:gd name="T64" fmla="*/ 16 w 128"/>
                <a:gd name="T65" fmla="*/ 77 h 128"/>
                <a:gd name="T66" fmla="*/ 5 w 128"/>
                <a:gd name="T67" fmla="*/ 72 h 128"/>
                <a:gd name="T68" fmla="*/ 15 w 128"/>
                <a:gd name="T69" fmla="*/ 55 h 128"/>
                <a:gd name="T70" fmla="*/ 21 w 128"/>
                <a:gd name="T71" fmla="*/ 39 h 128"/>
                <a:gd name="T72" fmla="*/ 16 w 128"/>
                <a:gd name="T73" fmla="*/ 28 h 128"/>
                <a:gd name="T74" fmla="*/ 36 w 128"/>
                <a:gd name="T75" fmla="*/ 23 h 128"/>
                <a:gd name="T76" fmla="*/ 51 w 128"/>
                <a:gd name="T77" fmla="*/ 16 h 128"/>
                <a:gd name="T78" fmla="*/ 55 w 128"/>
                <a:gd name="T79" fmla="*/ 4 h 128"/>
                <a:gd name="T80" fmla="*/ 73 w 128"/>
                <a:gd name="T81" fmla="*/ 15 h 128"/>
                <a:gd name="T82" fmla="*/ 88 w 128"/>
                <a:gd name="T83" fmla="*/ 20 h 128"/>
                <a:gd name="T84" fmla="*/ 100 w 128"/>
                <a:gd name="T85" fmla="*/ 15 h 128"/>
                <a:gd name="T86" fmla="*/ 105 w 128"/>
                <a:gd name="T87" fmla="*/ 35 h 128"/>
                <a:gd name="T88" fmla="*/ 112 w 128"/>
                <a:gd name="T89" fmla="*/ 50 h 128"/>
                <a:gd name="T90" fmla="*/ 123 w 128"/>
                <a:gd name="T91" fmla="*/ 55 h 128"/>
                <a:gd name="T92" fmla="*/ 113 w 128"/>
                <a:gd name="T93" fmla="*/ 72 h 128"/>
                <a:gd name="T94" fmla="*/ 107 w 128"/>
                <a:gd name="T95" fmla="*/ 88 h 128"/>
                <a:gd name="T96" fmla="*/ 112 w 128"/>
                <a:gd name="T97" fmla="*/ 9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8">
                  <a:moveTo>
                    <a:pt x="116" y="78"/>
                  </a:moveTo>
                  <a:cubicBezTo>
                    <a:pt x="116" y="77"/>
                    <a:pt x="116" y="77"/>
                    <a:pt x="116" y="77"/>
                  </a:cubicBezTo>
                  <a:cubicBezTo>
                    <a:pt x="128" y="77"/>
                    <a:pt x="128" y="77"/>
                    <a:pt x="128" y="77"/>
                  </a:cubicBezTo>
                  <a:cubicBezTo>
                    <a:pt x="128" y="50"/>
                    <a:pt x="128" y="50"/>
                    <a:pt x="128" y="50"/>
                  </a:cubicBezTo>
                  <a:cubicBezTo>
                    <a:pt x="116" y="50"/>
                    <a:pt x="116" y="50"/>
                    <a:pt x="116" y="50"/>
                  </a:cubicBezTo>
                  <a:cubicBezTo>
                    <a:pt x="116" y="49"/>
                    <a:pt x="116" y="49"/>
                    <a:pt x="116" y="49"/>
                  </a:cubicBezTo>
                  <a:cubicBezTo>
                    <a:pt x="115" y="45"/>
                    <a:pt x="113" y="41"/>
                    <a:pt x="111" y="37"/>
                  </a:cubicBezTo>
                  <a:cubicBezTo>
                    <a:pt x="111" y="36"/>
                    <a:pt x="111" y="36"/>
                    <a:pt x="111" y="36"/>
                  </a:cubicBezTo>
                  <a:cubicBezTo>
                    <a:pt x="119" y="28"/>
                    <a:pt x="119" y="28"/>
                    <a:pt x="119" y="28"/>
                  </a:cubicBezTo>
                  <a:cubicBezTo>
                    <a:pt x="100" y="9"/>
                    <a:pt x="100" y="9"/>
                    <a:pt x="100" y="9"/>
                  </a:cubicBezTo>
                  <a:cubicBezTo>
                    <a:pt x="92" y="17"/>
                    <a:pt x="92" y="17"/>
                    <a:pt x="92" y="17"/>
                  </a:cubicBezTo>
                  <a:cubicBezTo>
                    <a:pt x="91" y="16"/>
                    <a:pt x="91" y="16"/>
                    <a:pt x="91" y="16"/>
                  </a:cubicBezTo>
                  <a:cubicBezTo>
                    <a:pt x="87" y="14"/>
                    <a:pt x="83" y="13"/>
                    <a:pt x="78" y="11"/>
                  </a:cubicBezTo>
                  <a:cubicBezTo>
                    <a:pt x="77" y="11"/>
                    <a:pt x="77" y="11"/>
                    <a:pt x="77" y="11"/>
                  </a:cubicBezTo>
                  <a:cubicBezTo>
                    <a:pt x="77" y="0"/>
                    <a:pt x="77" y="0"/>
                    <a:pt x="77" y="0"/>
                  </a:cubicBezTo>
                  <a:cubicBezTo>
                    <a:pt x="51" y="0"/>
                    <a:pt x="51" y="0"/>
                    <a:pt x="51" y="0"/>
                  </a:cubicBezTo>
                  <a:cubicBezTo>
                    <a:pt x="51" y="11"/>
                    <a:pt x="51" y="11"/>
                    <a:pt x="51" y="11"/>
                  </a:cubicBezTo>
                  <a:cubicBezTo>
                    <a:pt x="50" y="11"/>
                    <a:pt x="50" y="11"/>
                    <a:pt x="50" y="11"/>
                  </a:cubicBezTo>
                  <a:cubicBezTo>
                    <a:pt x="45" y="13"/>
                    <a:pt x="41" y="14"/>
                    <a:pt x="37" y="16"/>
                  </a:cubicBezTo>
                  <a:cubicBezTo>
                    <a:pt x="36" y="17"/>
                    <a:pt x="36" y="17"/>
                    <a:pt x="36" y="17"/>
                  </a:cubicBezTo>
                  <a:cubicBezTo>
                    <a:pt x="28" y="9"/>
                    <a:pt x="28" y="9"/>
                    <a:pt x="28" y="9"/>
                  </a:cubicBezTo>
                  <a:cubicBezTo>
                    <a:pt x="9" y="28"/>
                    <a:pt x="9" y="28"/>
                    <a:pt x="9" y="28"/>
                  </a:cubicBezTo>
                  <a:cubicBezTo>
                    <a:pt x="17" y="36"/>
                    <a:pt x="17" y="36"/>
                    <a:pt x="17" y="36"/>
                  </a:cubicBezTo>
                  <a:cubicBezTo>
                    <a:pt x="17" y="37"/>
                    <a:pt x="17" y="37"/>
                    <a:pt x="17" y="37"/>
                  </a:cubicBezTo>
                  <a:cubicBezTo>
                    <a:pt x="15" y="41"/>
                    <a:pt x="13" y="45"/>
                    <a:pt x="12" y="49"/>
                  </a:cubicBezTo>
                  <a:cubicBezTo>
                    <a:pt x="11" y="50"/>
                    <a:pt x="11" y="50"/>
                    <a:pt x="11" y="50"/>
                  </a:cubicBezTo>
                  <a:cubicBezTo>
                    <a:pt x="0" y="50"/>
                    <a:pt x="0" y="50"/>
                    <a:pt x="0" y="50"/>
                  </a:cubicBezTo>
                  <a:cubicBezTo>
                    <a:pt x="0" y="77"/>
                    <a:pt x="0" y="77"/>
                    <a:pt x="0" y="77"/>
                  </a:cubicBezTo>
                  <a:cubicBezTo>
                    <a:pt x="11" y="77"/>
                    <a:pt x="11" y="77"/>
                    <a:pt x="11" y="77"/>
                  </a:cubicBezTo>
                  <a:cubicBezTo>
                    <a:pt x="12" y="78"/>
                    <a:pt x="12" y="78"/>
                    <a:pt x="12" y="78"/>
                  </a:cubicBezTo>
                  <a:cubicBezTo>
                    <a:pt x="13" y="82"/>
                    <a:pt x="15" y="86"/>
                    <a:pt x="17" y="90"/>
                  </a:cubicBezTo>
                  <a:cubicBezTo>
                    <a:pt x="17" y="91"/>
                    <a:pt x="17" y="91"/>
                    <a:pt x="17" y="91"/>
                  </a:cubicBezTo>
                  <a:cubicBezTo>
                    <a:pt x="9" y="99"/>
                    <a:pt x="9" y="99"/>
                    <a:pt x="9" y="99"/>
                  </a:cubicBezTo>
                  <a:cubicBezTo>
                    <a:pt x="28" y="118"/>
                    <a:pt x="28" y="118"/>
                    <a:pt x="28" y="118"/>
                  </a:cubicBezTo>
                  <a:cubicBezTo>
                    <a:pt x="36" y="110"/>
                    <a:pt x="36" y="110"/>
                    <a:pt x="36" y="110"/>
                  </a:cubicBezTo>
                  <a:cubicBezTo>
                    <a:pt x="37" y="111"/>
                    <a:pt x="37" y="111"/>
                    <a:pt x="37" y="111"/>
                  </a:cubicBezTo>
                  <a:cubicBezTo>
                    <a:pt x="41" y="113"/>
                    <a:pt x="45" y="115"/>
                    <a:pt x="50" y="116"/>
                  </a:cubicBezTo>
                  <a:cubicBezTo>
                    <a:pt x="51" y="116"/>
                    <a:pt x="51" y="116"/>
                    <a:pt x="51" y="116"/>
                  </a:cubicBezTo>
                  <a:cubicBezTo>
                    <a:pt x="51" y="128"/>
                    <a:pt x="51" y="128"/>
                    <a:pt x="51" y="128"/>
                  </a:cubicBezTo>
                  <a:cubicBezTo>
                    <a:pt x="77" y="128"/>
                    <a:pt x="77" y="128"/>
                    <a:pt x="77" y="128"/>
                  </a:cubicBezTo>
                  <a:cubicBezTo>
                    <a:pt x="77" y="116"/>
                    <a:pt x="77" y="116"/>
                    <a:pt x="77" y="116"/>
                  </a:cubicBezTo>
                  <a:cubicBezTo>
                    <a:pt x="78" y="116"/>
                    <a:pt x="78" y="116"/>
                    <a:pt x="78" y="116"/>
                  </a:cubicBezTo>
                  <a:cubicBezTo>
                    <a:pt x="83" y="115"/>
                    <a:pt x="87" y="113"/>
                    <a:pt x="91" y="111"/>
                  </a:cubicBezTo>
                  <a:cubicBezTo>
                    <a:pt x="92" y="110"/>
                    <a:pt x="92" y="110"/>
                    <a:pt x="92" y="110"/>
                  </a:cubicBezTo>
                  <a:cubicBezTo>
                    <a:pt x="100" y="118"/>
                    <a:pt x="100" y="118"/>
                    <a:pt x="100" y="118"/>
                  </a:cubicBezTo>
                  <a:cubicBezTo>
                    <a:pt x="119" y="99"/>
                    <a:pt x="119" y="99"/>
                    <a:pt x="119" y="99"/>
                  </a:cubicBezTo>
                  <a:cubicBezTo>
                    <a:pt x="111" y="91"/>
                    <a:pt x="111" y="91"/>
                    <a:pt x="111" y="91"/>
                  </a:cubicBezTo>
                  <a:cubicBezTo>
                    <a:pt x="111" y="90"/>
                    <a:pt x="111" y="90"/>
                    <a:pt x="111" y="90"/>
                  </a:cubicBezTo>
                  <a:cubicBezTo>
                    <a:pt x="113" y="86"/>
                    <a:pt x="115" y="82"/>
                    <a:pt x="116" y="78"/>
                  </a:cubicBezTo>
                  <a:close/>
                  <a:moveTo>
                    <a:pt x="112" y="99"/>
                  </a:moveTo>
                  <a:cubicBezTo>
                    <a:pt x="100" y="112"/>
                    <a:pt x="100" y="112"/>
                    <a:pt x="100" y="112"/>
                  </a:cubicBezTo>
                  <a:cubicBezTo>
                    <a:pt x="92" y="105"/>
                    <a:pt x="92" y="105"/>
                    <a:pt x="92" y="105"/>
                  </a:cubicBezTo>
                  <a:cubicBezTo>
                    <a:pt x="88" y="107"/>
                    <a:pt x="88" y="107"/>
                    <a:pt x="88" y="107"/>
                  </a:cubicBezTo>
                  <a:cubicBezTo>
                    <a:pt x="85" y="109"/>
                    <a:pt x="81" y="110"/>
                    <a:pt x="77" y="111"/>
                  </a:cubicBezTo>
                  <a:cubicBezTo>
                    <a:pt x="73" y="113"/>
                    <a:pt x="73" y="113"/>
                    <a:pt x="73" y="113"/>
                  </a:cubicBezTo>
                  <a:cubicBezTo>
                    <a:pt x="73" y="123"/>
                    <a:pt x="73" y="123"/>
                    <a:pt x="73" y="123"/>
                  </a:cubicBezTo>
                  <a:cubicBezTo>
                    <a:pt x="55" y="123"/>
                    <a:pt x="55" y="123"/>
                    <a:pt x="55" y="123"/>
                  </a:cubicBezTo>
                  <a:cubicBezTo>
                    <a:pt x="55" y="113"/>
                    <a:pt x="55" y="113"/>
                    <a:pt x="55" y="113"/>
                  </a:cubicBezTo>
                  <a:cubicBezTo>
                    <a:pt x="51" y="111"/>
                    <a:pt x="51" y="111"/>
                    <a:pt x="51" y="111"/>
                  </a:cubicBezTo>
                  <a:cubicBezTo>
                    <a:pt x="47" y="110"/>
                    <a:pt x="43" y="109"/>
                    <a:pt x="40" y="107"/>
                  </a:cubicBezTo>
                  <a:cubicBezTo>
                    <a:pt x="36" y="105"/>
                    <a:pt x="36" y="105"/>
                    <a:pt x="36" y="105"/>
                  </a:cubicBezTo>
                  <a:cubicBezTo>
                    <a:pt x="28" y="112"/>
                    <a:pt x="28" y="112"/>
                    <a:pt x="28" y="112"/>
                  </a:cubicBezTo>
                  <a:cubicBezTo>
                    <a:pt x="16" y="99"/>
                    <a:pt x="16" y="99"/>
                    <a:pt x="16" y="99"/>
                  </a:cubicBezTo>
                  <a:cubicBezTo>
                    <a:pt x="23" y="92"/>
                    <a:pt x="23" y="92"/>
                    <a:pt x="23" y="92"/>
                  </a:cubicBezTo>
                  <a:cubicBezTo>
                    <a:pt x="21" y="88"/>
                    <a:pt x="21" y="88"/>
                    <a:pt x="21" y="88"/>
                  </a:cubicBezTo>
                  <a:cubicBezTo>
                    <a:pt x="19" y="85"/>
                    <a:pt x="17" y="81"/>
                    <a:pt x="16" y="77"/>
                  </a:cubicBezTo>
                  <a:cubicBezTo>
                    <a:pt x="15" y="72"/>
                    <a:pt x="15" y="72"/>
                    <a:pt x="15" y="72"/>
                  </a:cubicBezTo>
                  <a:cubicBezTo>
                    <a:pt x="5" y="72"/>
                    <a:pt x="5" y="72"/>
                    <a:pt x="5" y="72"/>
                  </a:cubicBezTo>
                  <a:cubicBezTo>
                    <a:pt x="5" y="55"/>
                    <a:pt x="5" y="55"/>
                    <a:pt x="5" y="55"/>
                  </a:cubicBezTo>
                  <a:cubicBezTo>
                    <a:pt x="15" y="55"/>
                    <a:pt x="15" y="55"/>
                    <a:pt x="15" y="55"/>
                  </a:cubicBezTo>
                  <a:cubicBezTo>
                    <a:pt x="16" y="50"/>
                    <a:pt x="16" y="50"/>
                    <a:pt x="16" y="50"/>
                  </a:cubicBezTo>
                  <a:cubicBezTo>
                    <a:pt x="17" y="46"/>
                    <a:pt x="19" y="43"/>
                    <a:pt x="21" y="39"/>
                  </a:cubicBezTo>
                  <a:cubicBezTo>
                    <a:pt x="23" y="35"/>
                    <a:pt x="23" y="35"/>
                    <a:pt x="23" y="35"/>
                  </a:cubicBezTo>
                  <a:cubicBezTo>
                    <a:pt x="16" y="28"/>
                    <a:pt x="16" y="28"/>
                    <a:pt x="16" y="28"/>
                  </a:cubicBezTo>
                  <a:cubicBezTo>
                    <a:pt x="28" y="15"/>
                    <a:pt x="28" y="15"/>
                    <a:pt x="28" y="15"/>
                  </a:cubicBezTo>
                  <a:cubicBezTo>
                    <a:pt x="36" y="23"/>
                    <a:pt x="36" y="23"/>
                    <a:pt x="36" y="23"/>
                  </a:cubicBezTo>
                  <a:cubicBezTo>
                    <a:pt x="40" y="20"/>
                    <a:pt x="40" y="20"/>
                    <a:pt x="40" y="20"/>
                  </a:cubicBezTo>
                  <a:cubicBezTo>
                    <a:pt x="43" y="18"/>
                    <a:pt x="47" y="17"/>
                    <a:pt x="51" y="16"/>
                  </a:cubicBezTo>
                  <a:cubicBezTo>
                    <a:pt x="55" y="15"/>
                    <a:pt x="55" y="15"/>
                    <a:pt x="55" y="15"/>
                  </a:cubicBezTo>
                  <a:cubicBezTo>
                    <a:pt x="55" y="4"/>
                    <a:pt x="55" y="4"/>
                    <a:pt x="55" y="4"/>
                  </a:cubicBezTo>
                  <a:cubicBezTo>
                    <a:pt x="73" y="4"/>
                    <a:pt x="73" y="4"/>
                    <a:pt x="73" y="4"/>
                  </a:cubicBezTo>
                  <a:cubicBezTo>
                    <a:pt x="73" y="15"/>
                    <a:pt x="73" y="15"/>
                    <a:pt x="73" y="15"/>
                  </a:cubicBezTo>
                  <a:cubicBezTo>
                    <a:pt x="77" y="16"/>
                    <a:pt x="77" y="16"/>
                    <a:pt x="77" y="16"/>
                  </a:cubicBezTo>
                  <a:cubicBezTo>
                    <a:pt x="81" y="17"/>
                    <a:pt x="85" y="18"/>
                    <a:pt x="88" y="20"/>
                  </a:cubicBezTo>
                  <a:cubicBezTo>
                    <a:pt x="92" y="23"/>
                    <a:pt x="92" y="23"/>
                    <a:pt x="92" y="23"/>
                  </a:cubicBezTo>
                  <a:cubicBezTo>
                    <a:pt x="100" y="15"/>
                    <a:pt x="100" y="15"/>
                    <a:pt x="100" y="15"/>
                  </a:cubicBezTo>
                  <a:cubicBezTo>
                    <a:pt x="112" y="28"/>
                    <a:pt x="112" y="28"/>
                    <a:pt x="112" y="28"/>
                  </a:cubicBezTo>
                  <a:cubicBezTo>
                    <a:pt x="105" y="35"/>
                    <a:pt x="105" y="35"/>
                    <a:pt x="105" y="35"/>
                  </a:cubicBezTo>
                  <a:cubicBezTo>
                    <a:pt x="107" y="39"/>
                    <a:pt x="107" y="39"/>
                    <a:pt x="107" y="39"/>
                  </a:cubicBezTo>
                  <a:cubicBezTo>
                    <a:pt x="109" y="43"/>
                    <a:pt x="111" y="46"/>
                    <a:pt x="112" y="50"/>
                  </a:cubicBezTo>
                  <a:cubicBezTo>
                    <a:pt x="113" y="55"/>
                    <a:pt x="113" y="55"/>
                    <a:pt x="113" y="55"/>
                  </a:cubicBezTo>
                  <a:cubicBezTo>
                    <a:pt x="123" y="55"/>
                    <a:pt x="123" y="55"/>
                    <a:pt x="123" y="55"/>
                  </a:cubicBezTo>
                  <a:cubicBezTo>
                    <a:pt x="123" y="72"/>
                    <a:pt x="123" y="72"/>
                    <a:pt x="123" y="72"/>
                  </a:cubicBezTo>
                  <a:cubicBezTo>
                    <a:pt x="113" y="72"/>
                    <a:pt x="113" y="72"/>
                    <a:pt x="113" y="72"/>
                  </a:cubicBezTo>
                  <a:cubicBezTo>
                    <a:pt x="112" y="77"/>
                    <a:pt x="112" y="77"/>
                    <a:pt x="112" y="77"/>
                  </a:cubicBezTo>
                  <a:cubicBezTo>
                    <a:pt x="111" y="81"/>
                    <a:pt x="109" y="85"/>
                    <a:pt x="107" y="88"/>
                  </a:cubicBezTo>
                  <a:cubicBezTo>
                    <a:pt x="105" y="92"/>
                    <a:pt x="105" y="92"/>
                    <a:pt x="105" y="92"/>
                  </a:cubicBezTo>
                  <a:lnTo>
                    <a:pt x="112" y="9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54" name="Freeform 49">
              <a:extLst>
                <a:ext uri="{FF2B5EF4-FFF2-40B4-BE49-F238E27FC236}">
                  <a16:creationId xmlns:a16="http://schemas.microsoft.com/office/drawing/2014/main" id="{73A1420C-2E8A-4C7E-BACD-CF38B3EE028A}"/>
                </a:ext>
              </a:extLst>
            </p:cNvPr>
            <p:cNvSpPr>
              <a:spLocks noEditPoints="1"/>
            </p:cNvSpPr>
            <p:nvPr/>
          </p:nvSpPr>
          <p:spPr bwMode="auto">
            <a:xfrm>
              <a:off x="714375" y="5264160"/>
              <a:ext cx="184150" cy="184150"/>
            </a:xfrm>
            <a:custGeom>
              <a:avLst/>
              <a:gdLst>
                <a:gd name="T0" fmla="*/ 25 w 49"/>
                <a:gd name="T1" fmla="*/ 0 h 49"/>
                <a:gd name="T2" fmla="*/ 0 w 49"/>
                <a:gd name="T3" fmla="*/ 25 h 49"/>
                <a:gd name="T4" fmla="*/ 25 w 49"/>
                <a:gd name="T5" fmla="*/ 49 h 49"/>
                <a:gd name="T6" fmla="*/ 49 w 49"/>
                <a:gd name="T7" fmla="*/ 25 h 49"/>
                <a:gd name="T8" fmla="*/ 25 w 49"/>
                <a:gd name="T9" fmla="*/ 0 h 49"/>
                <a:gd name="T10" fmla="*/ 39 w 49"/>
                <a:gd name="T11" fmla="*/ 39 h 49"/>
                <a:gd name="T12" fmla="*/ 25 w 49"/>
                <a:gd name="T13" fmla="*/ 45 h 49"/>
                <a:gd name="T14" fmla="*/ 11 w 49"/>
                <a:gd name="T15" fmla="*/ 39 h 49"/>
                <a:gd name="T16" fmla="*/ 5 w 49"/>
                <a:gd name="T17" fmla="*/ 25 h 49"/>
                <a:gd name="T18" fmla="*/ 11 w 49"/>
                <a:gd name="T19" fmla="*/ 10 h 49"/>
                <a:gd name="T20" fmla="*/ 25 w 49"/>
                <a:gd name="T21" fmla="*/ 5 h 49"/>
                <a:gd name="T22" fmla="*/ 39 w 49"/>
                <a:gd name="T23" fmla="*/ 10 h 49"/>
                <a:gd name="T24" fmla="*/ 45 w 49"/>
                <a:gd name="T25" fmla="*/ 25 h 49"/>
                <a:gd name="T26" fmla="*/ 39 w 49"/>
                <a:gd name="T27" fmla="*/ 3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49">
                  <a:moveTo>
                    <a:pt x="25" y="0"/>
                  </a:moveTo>
                  <a:cubicBezTo>
                    <a:pt x="11" y="0"/>
                    <a:pt x="0" y="11"/>
                    <a:pt x="0" y="25"/>
                  </a:cubicBezTo>
                  <a:cubicBezTo>
                    <a:pt x="0" y="38"/>
                    <a:pt x="11" y="49"/>
                    <a:pt x="25" y="49"/>
                  </a:cubicBezTo>
                  <a:cubicBezTo>
                    <a:pt x="38" y="49"/>
                    <a:pt x="49" y="38"/>
                    <a:pt x="49" y="25"/>
                  </a:cubicBezTo>
                  <a:cubicBezTo>
                    <a:pt x="49" y="11"/>
                    <a:pt x="38" y="0"/>
                    <a:pt x="25" y="0"/>
                  </a:cubicBezTo>
                  <a:close/>
                  <a:moveTo>
                    <a:pt x="39" y="39"/>
                  </a:moveTo>
                  <a:cubicBezTo>
                    <a:pt x="35" y="43"/>
                    <a:pt x="30" y="45"/>
                    <a:pt x="25" y="45"/>
                  </a:cubicBezTo>
                  <a:cubicBezTo>
                    <a:pt x="20" y="45"/>
                    <a:pt x="15" y="43"/>
                    <a:pt x="11" y="39"/>
                  </a:cubicBezTo>
                  <a:cubicBezTo>
                    <a:pt x="7" y="35"/>
                    <a:pt x="5" y="30"/>
                    <a:pt x="5" y="25"/>
                  </a:cubicBezTo>
                  <a:cubicBezTo>
                    <a:pt x="5" y="19"/>
                    <a:pt x="7" y="14"/>
                    <a:pt x="11" y="10"/>
                  </a:cubicBezTo>
                  <a:cubicBezTo>
                    <a:pt x="15" y="7"/>
                    <a:pt x="20" y="5"/>
                    <a:pt x="25" y="5"/>
                  </a:cubicBezTo>
                  <a:cubicBezTo>
                    <a:pt x="30" y="5"/>
                    <a:pt x="35" y="7"/>
                    <a:pt x="39" y="10"/>
                  </a:cubicBezTo>
                  <a:cubicBezTo>
                    <a:pt x="43" y="14"/>
                    <a:pt x="45" y="19"/>
                    <a:pt x="45" y="25"/>
                  </a:cubicBezTo>
                  <a:cubicBezTo>
                    <a:pt x="45" y="30"/>
                    <a:pt x="43" y="35"/>
                    <a:pt x="39"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grpSp>
      <p:grpSp>
        <p:nvGrpSpPr>
          <p:cNvPr id="55" name="组合 54">
            <a:extLst>
              <a:ext uri="{FF2B5EF4-FFF2-40B4-BE49-F238E27FC236}">
                <a16:creationId xmlns:a16="http://schemas.microsoft.com/office/drawing/2014/main" id="{8D4B2B73-99CD-49D7-8EC8-6EA2246559E3}"/>
              </a:ext>
            </a:extLst>
          </p:cNvPr>
          <p:cNvGrpSpPr/>
          <p:nvPr/>
        </p:nvGrpSpPr>
        <p:grpSpPr>
          <a:xfrm>
            <a:off x="5465260" y="1363240"/>
            <a:ext cx="468000" cy="468000"/>
            <a:chOff x="1528763" y="1266827"/>
            <a:chExt cx="481013" cy="481013"/>
          </a:xfrm>
          <a:solidFill>
            <a:schemeClr val="accent4"/>
          </a:solidFill>
        </p:grpSpPr>
        <p:sp>
          <p:nvSpPr>
            <p:cNvPr id="56" name="Freeform 146">
              <a:extLst>
                <a:ext uri="{FF2B5EF4-FFF2-40B4-BE49-F238E27FC236}">
                  <a16:creationId xmlns:a16="http://schemas.microsoft.com/office/drawing/2014/main" id="{E2547C51-D26C-420C-9DAF-8EF84EA51A25}"/>
                </a:ext>
              </a:extLst>
            </p:cNvPr>
            <p:cNvSpPr>
              <a:spLocks/>
            </p:cNvSpPr>
            <p:nvPr/>
          </p:nvSpPr>
          <p:spPr bwMode="auto">
            <a:xfrm>
              <a:off x="1762125" y="1620840"/>
              <a:ext cx="14288" cy="127000"/>
            </a:xfrm>
            <a:custGeom>
              <a:avLst/>
              <a:gdLst>
                <a:gd name="T0" fmla="*/ 2 w 4"/>
                <a:gd name="T1" fmla="*/ 0 h 34"/>
                <a:gd name="T2" fmla="*/ 0 w 4"/>
                <a:gd name="T3" fmla="*/ 2 h 34"/>
                <a:gd name="T4" fmla="*/ 0 w 4"/>
                <a:gd name="T5" fmla="*/ 32 h 34"/>
                <a:gd name="T6" fmla="*/ 2 w 4"/>
                <a:gd name="T7" fmla="*/ 34 h 34"/>
                <a:gd name="T8" fmla="*/ 4 w 4"/>
                <a:gd name="T9" fmla="*/ 32 h 34"/>
                <a:gd name="T10" fmla="*/ 4 w 4"/>
                <a:gd name="T11" fmla="*/ 2 h 34"/>
                <a:gd name="T12" fmla="*/ 2 w 4"/>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4" h="34">
                  <a:moveTo>
                    <a:pt x="2" y="0"/>
                  </a:moveTo>
                  <a:cubicBezTo>
                    <a:pt x="1" y="0"/>
                    <a:pt x="0" y="1"/>
                    <a:pt x="0" y="2"/>
                  </a:cubicBezTo>
                  <a:cubicBezTo>
                    <a:pt x="0" y="32"/>
                    <a:pt x="0" y="32"/>
                    <a:pt x="0" y="32"/>
                  </a:cubicBezTo>
                  <a:cubicBezTo>
                    <a:pt x="0" y="33"/>
                    <a:pt x="1" y="34"/>
                    <a:pt x="2" y="34"/>
                  </a:cubicBezTo>
                  <a:cubicBezTo>
                    <a:pt x="3" y="34"/>
                    <a:pt x="4" y="33"/>
                    <a:pt x="4" y="32"/>
                  </a:cubicBezTo>
                  <a:cubicBezTo>
                    <a:pt x="4" y="2"/>
                    <a:pt x="4" y="2"/>
                    <a:pt x="4" y="2"/>
                  </a:cubicBezTo>
                  <a:cubicBezTo>
                    <a:pt x="4" y="1"/>
                    <a:pt x="3"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57" name="Freeform 147">
              <a:extLst>
                <a:ext uri="{FF2B5EF4-FFF2-40B4-BE49-F238E27FC236}">
                  <a16:creationId xmlns:a16="http://schemas.microsoft.com/office/drawing/2014/main" id="{0294D24E-3396-410D-840D-73DE7D31FFC4}"/>
                </a:ext>
              </a:extLst>
            </p:cNvPr>
            <p:cNvSpPr>
              <a:spLocks/>
            </p:cNvSpPr>
            <p:nvPr/>
          </p:nvSpPr>
          <p:spPr bwMode="auto">
            <a:xfrm>
              <a:off x="1762125" y="1266827"/>
              <a:ext cx="14288" cy="128588"/>
            </a:xfrm>
            <a:custGeom>
              <a:avLst/>
              <a:gdLst>
                <a:gd name="T0" fmla="*/ 2 w 4"/>
                <a:gd name="T1" fmla="*/ 0 h 34"/>
                <a:gd name="T2" fmla="*/ 0 w 4"/>
                <a:gd name="T3" fmla="*/ 2 h 34"/>
                <a:gd name="T4" fmla="*/ 0 w 4"/>
                <a:gd name="T5" fmla="*/ 32 h 34"/>
                <a:gd name="T6" fmla="*/ 2 w 4"/>
                <a:gd name="T7" fmla="*/ 34 h 34"/>
                <a:gd name="T8" fmla="*/ 4 w 4"/>
                <a:gd name="T9" fmla="*/ 32 h 34"/>
                <a:gd name="T10" fmla="*/ 4 w 4"/>
                <a:gd name="T11" fmla="*/ 2 h 34"/>
                <a:gd name="T12" fmla="*/ 2 w 4"/>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4" h="34">
                  <a:moveTo>
                    <a:pt x="2" y="0"/>
                  </a:moveTo>
                  <a:cubicBezTo>
                    <a:pt x="1" y="0"/>
                    <a:pt x="0" y="1"/>
                    <a:pt x="0" y="2"/>
                  </a:cubicBezTo>
                  <a:cubicBezTo>
                    <a:pt x="0" y="32"/>
                    <a:pt x="0" y="32"/>
                    <a:pt x="0" y="32"/>
                  </a:cubicBezTo>
                  <a:cubicBezTo>
                    <a:pt x="0" y="33"/>
                    <a:pt x="1" y="34"/>
                    <a:pt x="2" y="34"/>
                  </a:cubicBezTo>
                  <a:cubicBezTo>
                    <a:pt x="3" y="34"/>
                    <a:pt x="4" y="33"/>
                    <a:pt x="4" y="32"/>
                  </a:cubicBezTo>
                  <a:cubicBezTo>
                    <a:pt x="4" y="2"/>
                    <a:pt x="4" y="2"/>
                    <a:pt x="4" y="2"/>
                  </a:cubicBezTo>
                  <a:cubicBezTo>
                    <a:pt x="4" y="1"/>
                    <a:pt x="3"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58" name="Freeform 148">
              <a:extLst>
                <a:ext uri="{FF2B5EF4-FFF2-40B4-BE49-F238E27FC236}">
                  <a16:creationId xmlns:a16="http://schemas.microsoft.com/office/drawing/2014/main" id="{59A9065F-A9F7-448E-AA73-7D6C795A83E2}"/>
                </a:ext>
              </a:extLst>
            </p:cNvPr>
            <p:cNvSpPr>
              <a:spLocks/>
            </p:cNvSpPr>
            <p:nvPr/>
          </p:nvSpPr>
          <p:spPr bwMode="auto">
            <a:xfrm>
              <a:off x="1528763" y="1500190"/>
              <a:ext cx="127000" cy="14288"/>
            </a:xfrm>
            <a:custGeom>
              <a:avLst/>
              <a:gdLst>
                <a:gd name="T0" fmla="*/ 34 w 34"/>
                <a:gd name="T1" fmla="*/ 2 h 4"/>
                <a:gd name="T2" fmla="*/ 32 w 34"/>
                <a:gd name="T3" fmla="*/ 0 h 4"/>
                <a:gd name="T4" fmla="*/ 2 w 34"/>
                <a:gd name="T5" fmla="*/ 0 h 4"/>
                <a:gd name="T6" fmla="*/ 0 w 34"/>
                <a:gd name="T7" fmla="*/ 2 h 4"/>
                <a:gd name="T8" fmla="*/ 2 w 34"/>
                <a:gd name="T9" fmla="*/ 4 h 4"/>
                <a:gd name="T10" fmla="*/ 32 w 34"/>
                <a:gd name="T11" fmla="*/ 4 h 4"/>
                <a:gd name="T12" fmla="*/ 34 w 3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34" h="4">
                  <a:moveTo>
                    <a:pt x="34" y="2"/>
                  </a:moveTo>
                  <a:cubicBezTo>
                    <a:pt x="34" y="1"/>
                    <a:pt x="33" y="0"/>
                    <a:pt x="32" y="0"/>
                  </a:cubicBezTo>
                  <a:cubicBezTo>
                    <a:pt x="2" y="0"/>
                    <a:pt x="2" y="0"/>
                    <a:pt x="2" y="0"/>
                  </a:cubicBezTo>
                  <a:cubicBezTo>
                    <a:pt x="1" y="0"/>
                    <a:pt x="0" y="1"/>
                    <a:pt x="0" y="2"/>
                  </a:cubicBezTo>
                  <a:cubicBezTo>
                    <a:pt x="0" y="3"/>
                    <a:pt x="1" y="4"/>
                    <a:pt x="2" y="4"/>
                  </a:cubicBezTo>
                  <a:cubicBezTo>
                    <a:pt x="32" y="4"/>
                    <a:pt x="32" y="4"/>
                    <a:pt x="32" y="4"/>
                  </a:cubicBezTo>
                  <a:cubicBezTo>
                    <a:pt x="33" y="4"/>
                    <a:pt x="34" y="3"/>
                    <a:pt x="34"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59" name="Freeform 149">
              <a:extLst>
                <a:ext uri="{FF2B5EF4-FFF2-40B4-BE49-F238E27FC236}">
                  <a16:creationId xmlns:a16="http://schemas.microsoft.com/office/drawing/2014/main" id="{43FC9395-FD03-4ABB-A32E-F887A21B8F5A}"/>
                </a:ext>
              </a:extLst>
            </p:cNvPr>
            <p:cNvSpPr>
              <a:spLocks/>
            </p:cNvSpPr>
            <p:nvPr/>
          </p:nvSpPr>
          <p:spPr bwMode="auto">
            <a:xfrm>
              <a:off x="1881188" y="1500190"/>
              <a:ext cx="128588" cy="14288"/>
            </a:xfrm>
            <a:custGeom>
              <a:avLst/>
              <a:gdLst>
                <a:gd name="T0" fmla="*/ 32 w 34"/>
                <a:gd name="T1" fmla="*/ 0 h 4"/>
                <a:gd name="T2" fmla="*/ 2 w 34"/>
                <a:gd name="T3" fmla="*/ 0 h 4"/>
                <a:gd name="T4" fmla="*/ 0 w 34"/>
                <a:gd name="T5" fmla="*/ 2 h 4"/>
                <a:gd name="T6" fmla="*/ 2 w 34"/>
                <a:gd name="T7" fmla="*/ 4 h 4"/>
                <a:gd name="T8" fmla="*/ 32 w 34"/>
                <a:gd name="T9" fmla="*/ 4 h 4"/>
                <a:gd name="T10" fmla="*/ 34 w 34"/>
                <a:gd name="T11" fmla="*/ 2 h 4"/>
                <a:gd name="T12" fmla="*/ 32 w 3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4" h="4">
                  <a:moveTo>
                    <a:pt x="32" y="0"/>
                  </a:moveTo>
                  <a:cubicBezTo>
                    <a:pt x="2" y="0"/>
                    <a:pt x="2" y="0"/>
                    <a:pt x="2" y="0"/>
                  </a:cubicBezTo>
                  <a:cubicBezTo>
                    <a:pt x="1" y="0"/>
                    <a:pt x="0" y="1"/>
                    <a:pt x="0" y="2"/>
                  </a:cubicBezTo>
                  <a:cubicBezTo>
                    <a:pt x="0" y="3"/>
                    <a:pt x="1" y="4"/>
                    <a:pt x="2" y="4"/>
                  </a:cubicBezTo>
                  <a:cubicBezTo>
                    <a:pt x="32" y="4"/>
                    <a:pt x="32" y="4"/>
                    <a:pt x="32" y="4"/>
                  </a:cubicBezTo>
                  <a:cubicBezTo>
                    <a:pt x="33" y="4"/>
                    <a:pt x="34" y="3"/>
                    <a:pt x="34" y="2"/>
                  </a:cubicBezTo>
                  <a:cubicBezTo>
                    <a:pt x="34" y="1"/>
                    <a:pt x="33" y="0"/>
                    <a:pt x="3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0" name="Freeform 150">
              <a:extLst>
                <a:ext uri="{FF2B5EF4-FFF2-40B4-BE49-F238E27FC236}">
                  <a16:creationId xmlns:a16="http://schemas.microsoft.com/office/drawing/2014/main" id="{CF5CB994-6A0E-494F-957D-1D85B873F74F}"/>
                </a:ext>
              </a:extLst>
            </p:cNvPr>
            <p:cNvSpPr>
              <a:spLocks/>
            </p:cNvSpPr>
            <p:nvPr/>
          </p:nvSpPr>
          <p:spPr bwMode="auto">
            <a:xfrm>
              <a:off x="1820863" y="1604965"/>
              <a:ext cx="71438" cy="112713"/>
            </a:xfrm>
            <a:custGeom>
              <a:avLst/>
              <a:gdLst>
                <a:gd name="T0" fmla="*/ 4 w 19"/>
                <a:gd name="T1" fmla="*/ 1 h 30"/>
                <a:gd name="T2" fmla="*/ 2 w 19"/>
                <a:gd name="T3" fmla="*/ 0 h 30"/>
                <a:gd name="T4" fmla="*/ 1 w 19"/>
                <a:gd name="T5" fmla="*/ 0 h 30"/>
                <a:gd name="T6" fmla="*/ 0 w 19"/>
                <a:gd name="T7" fmla="*/ 1 h 30"/>
                <a:gd name="T8" fmla="*/ 0 w 19"/>
                <a:gd name="T9" fmla="*/ 3 h 30"/>
                <a:gd name="T10" fmla="*/ 15 w 19"/>
                <a:gd name="T11" fmla="*/ 29 h 30"/>
                <a:gd name="T12" fmla="*/ 18 w 19"/>
                <a:gd name="T13" fmla="*/ 30 h 30"/>
                <a:gd name="T14" fmla="*/ 19 w 19"/>
                <a:gd name="T15" fmla="*/ 26 h 30"/>
                <a:gd name="T16" fmla="*/ 4 w 19"/>
                <a:gd name="T1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0">
                  <a:moveTo>
                    <a:pt x="4" y="1"/>
                  </a:moveTo>
                  <a:cubicBezTo>
                    <a:pt x="4" y="0"/>
                    <a:pt x="3" y="0"/>
                    <a:pt x="2" y="0"/>
                  </a:cubicBezTo>
                  <a:cubicBezTo>
                    <a:pt x="2" y="0"/>
                    <a:pt x="1" y="0"/>
                    <a:pt x="1" y="0"/>
                  </a:cubicBezTo>
                  <a:cubicBezTo>
                    <a:pt x="0" y="0"/>
                    <a:pt x="0" y="1"/>
                    <a:pt x="0" y="1"/>
                  </a:cubicBezTo>
                  <a:cubicBezTo>
                    <a:pt x="0" y="2"/>
                    <a:pt x="0" y="2"/>
                    <a:pt x="0" y="3"/>
                  </a:cubicBezTo>
                  <a:cubicBezTo>
                    <a:pt x="15" y="29"/>
                    <a:pt x="15" y="29"/>
                    <a:pt x="15" y="29"/>
                  </a:cubicBezTo>
                  <a:cubicBezTo>
                    <a:pt x="15" y="30"/>
                    <a:pt x="17" y="30"/>
                    <a:pt x="18" y="30"/>
                  </a:cubicBezTo>
                  <a:cubicBezTo>
                    <a:pt x="19" y="29"/>
                    <a:pt x="19" y="27"/>
                    <a:pt x="19" y="26"/>
                  </a:cubicBezTo>
                  <a:lnTo>
                    <a:pt x="4"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1" name="Freeform 151">
              <a:extLst>
                <a:ext uri="{FF2B5EF4-FFF2-40B4-BE49-F238E27FC236}">
                  <a16:creationId xmlns:a16="http://schemas.microsoft.com/office/drawing/2014/main" id="{2EBA7636-7ED6-46FA-AD0D-6934C3991C04}"/>
                </a:ext>
              </a:extLst>
            </p:cNvPr>
            <p:cNvSpPr>
              <a:spLocks/>
            </p:cNvSpPr>
            <p:nvPr/>
          </p:nvSpPr>
          <p:spPr bwMode="auto">
            <a:xfrm>
              <a:off x="1644650" y="1296989"/>
              <a:ext cx="76200" cy="115888"/>
            </a:xfrm>
            <a:custGeom>
              <a:avLst/>
              <a:gdLst>
                <a:gd name="T0" fmla="*/ 4 w 20"/>
                <a:gd name="T1" fmla="*/ 2 h 31"/>
                <a:gd name="T2" fmla="*/ 2 w 20"/>
                <a:gd name="T3" fmla="*/ 0 h 31"/>
                <a:gd name="T4" fmla="*/ 1 w 20"/>
                <a:gd name="T5" fmla="*/ 1 h 31"/>
                <a:gd name="T6" fmla="*/ 0 w 20"/>
                <a:gd name="T7" fmla="*/ 4 h 31"/>
                <a:gd name="T8" fmla="*/ 15 w 20"/>
                <a:gd name="T9" fmla="*/ 29 h 31"/>
                <a:gd name="T10" fmla="*/ 17 w 20"/>
                <a:gd name="T11" fmla="*/ 31 h 31"/>
                <a:gd name="T12" fmla="*/ 18 w 20"/>
                <a:gd name="T13" fmla="*/ 30 h 31"/>
                <a:gd name="T14" fmla="*/ 19 w 20"/>
                <a:gd name="T15" fmla="*/ 27 h 31"/>
                <a:gd name="T16" fmla="*/ 4 w 20"/>
                <a:gd name="T17"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1">
                  <a:moveTo>
                    <a:pt x="4" y="2"/>
                  </a:moveTo>
                  <a:cubicBezTo>
                    <a:pt x="4" y="1"/>
                    <a:pt x="3" y="0"/>
                    <a:pt x="2" y="0"/>
                  </a:cubicBezTo>
                  <a:cubicBezTo>
                    <a:pt x="2" y="0"/>
                    <a:pt x="1" y="0"/>
                    <a:pt x="1" y="1"/>
                  </a:cubicBezTo>
                  <a:cubicBezTo>
                    <a:pt x="0" y="1"/>
                    <a:pt x="0" y="3"/>
                    <a:pt x="0" y="4"/>
                  </a:cubicBezTo>
                  <a:cubicBezTo>
                    <a:pt x="15" y="29"/>
                    <a:pt x="15" y="29"/>
                    <a:pt x="15" y="29"/>
                  </a:cubicBezTo>
                  <a:cubicBezTo>
                    <a:pt x="15" y="30"/>
                    <a:pt x="16" y="31"/>
                    <a:pt x="17" y="31"/>
                  </a:cubicBezTo>
                  <a:cubicBezTo>
                    <a:pt x="17" y="31"/>
                    <a:pt x="18" y="31"/>
                    <a:pt x="18" y="30"/>
                  </a:cubicBezTo>
                  <a:cubicBezTo>
                    <a:pt x="19" y="30"/>
                    <a:pt x="20" y="28"/>
                    <a:pt x="19" y="27"/>
                  </a:cubicBezTo>
                  <a:lnTo>
                    <a:pt x="4"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2" name="Freeform 152">
              <a:extLst>
                <a:ext uri="{FF2B5EF4-FFF2-40B4-BE49-F238E27FC236}">
                  <a16:creationId xmlns:a16="http://schemas.microsoft.com/office/drawing/2014/main" id="{DDC891E5-36BE-48CF-9919-FA843C01EA35}"/>
                </a:ext>
              </a:extLst>
            </p:cNvPr>
            <p:cNvSpPr>
              <a:spLocks/>
            </p:cNvSpPr>
            <p:nvPr/>
          </p:nvSpPr>
          <p:spPr bwMode="auto">
            <a:xfrm>
              <a:off x="1558925" y="1560515"/>
              <a:ext cx="115888" cy="74613"/>
            </a:xfrm>
            <a:custGeom>
              <a:avLst/>
              <a:gdLst>
                <a:gd name="T0" fmla="*/ 30 w 31"/>
                <a:gd name="T1" fmla="*/ 1 h 20"/>
                <a:gd name="T2" fmla="*/ 28 w 31"/>
                <a:gd name="T3" fmla="*/ 0 h 20"/>
                <a:gd name="T4" fmla="*/ 27 w 31"/>
                <a:gd name="T5" fmla="*/ 0 h 20"/>
                <a:gd name="T6" fmla="*/ 1 w 31"/>
                <a:gd name="T7" fmla="*/ 15 h 20"/>
                <a:gd name="T8" fmla="*/ 0 w 31"/>
                <a:gd name="T9" fmla="*/ 16 h 20"/>
                <a:gd name="T10" fmla="*/ 1 w 31"/>
                <a:gd name="T11" fmla="*/ 18 h 20"/>
                <a:gd name="T12" fmla="*/ 4 w 31"/>
                <a:gd name="T13" fmla="*/ 19 h 20"/>
                <a:gd name="T14" fmla="*/ 29 w 31"/>
                <a:gd name="T15" fmla="*/ 4 h 20"/>
                <a:gd name="T16" fmla="*/ 30 w 31"/>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0">
                  <a:moveTo>
                    <a:pt x="30" y="1"/>
                  </a:moveTo>
                  <a:cubicBezTo>
                    <a:pt x="30" y="0"/>
                    <a:pt x="29" y="0"/>
                    <a:pt x="28" y="0"/>
                  </a:cubicBezTo>
                  <a:cubicBezTo>
                    <a:pt x="28" y="0"/>
                    <a:pt x="27" y="0"/>
                    <a:pt x="27" y="0"/>
                  </a:cubicBezTo>
                  <a:cubicBezTo>
                    <a:pt x="1" y="15"/>
                    <a:pt x="1" y="15"/>
                    <a:pt x="1" y="15"/>
                  </a:cubicBezTo>
                  <a:cubicBezTo>
                    <a:pt x="1" y="15"/>
                    <a:pt x="1" y="16"/>
                    <a:pt x="0" y="16"/>
                  </a:cubicBezTo>
                  <a:cubicBezTo>
                    <a:pt x="0" y="17"/>
                    <a:pt x="0" y="18"/>
                    <a:pt x="1" y="18"/>
                  </a:cubicBezTo>
                  <a:cubicBezTo>
                    <a:pt x="1" y="19"/>
                    <a:pt x="3" y="20"/>
                    <a:pt x="4" y="19"/>
                  </a:cubicBezTo>
                  <a:cubicBezTo>
                    <a:pt x="29" y="4"/>
                    <a:pt x="29" y="4"/>
                    <a:pt x="29" y="4"/>
                  </a:cubicBezTo>
                  <a:cubicBezTo>
                    <a:pt x="30" y="3"/>
                    <a:pt x="31" y="2"/>
                    <a:pt x="3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3" name="Freeform 153">
              <a:extLst>
                <a:ext uri="{FF2B5EF4-FFF2-40B4-BE49-F238E27FC236}">
                  <a16:creationId xmlns:a16="http://schemas.microsoft.com/office/drawing/2014/main" id="{AD2EB2A7-1BDC-4E01-BAFF-7FB7F1F27211}"/>
                </a:ext>
              </a:extLst>
            </p:cNvPr>
            <p:cNvSpPr>
              <a:spLocks/>
            </p:cNvSpPr>
            <p:nvPr/>
          </p:nvSpPr>
          <p:spPr bwMode="auto">
            <a:xfrm>
              <a:off x="1862138" y="1382715"/>
              <a:ext cx="117475" cy="76200"/>
            </a:xfrm>
            <a:custGeom>
              <a:avLst/>
              <a:gdLst>
                <a:gd name="T0" fmla="*/ 1 w 31"/>
                <a:gd name="T1" fmla="*/ 16 h 20"/>
                <a:gd name="T2" fmla="*/ 1 w 31"/>
                <a:gd name="T3" fmla="*/ 18 h 20"/>
                <a:gd name="T4" fmla="*/ 4 w 31"/>
                <a:gd name="T5" fmla="*/ 19 h 20"/>
                <a:gd name="T6" fmla="*/ 30 w 31"/>
                <a:gd name="T7" fmla="*/ 4 h 20"/>
                <a:gd name="T8" fmla="*/ 31 w 31"/>
                <a:gd name="T9" fmla="*/ 3 h 20"/>
                <a:gd name="T10" fmla="*/ 30 w 31"/>
                <a:gd name="T11" fmla="*/ 1 h 20"/>
                <a:gd name="T12" fmla="*/ 28 w 31"/>
                <a:gd name="T13" fmla="*/ 0 h 20"/>
                <a:gd name="T14" fmla="*/ 27 w 31"/>
                <a:gd name="T15" fmla="*/ 0 h 20"/>
                <a:gd name="T16" fmla="*/ 2 w 31"/>
                <a:gd name="T17" fmla="*/ 15 h 20"/>
                <a:gd name="T18" fmla="*/ 1 w 31"/>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0">
                  <a:moveTo>
                    <a:pt x="1" y="16"/>
                  </a:moveTo>
                  <a:cubicBezTo>
                    <a:pt x="0" y="17"/>
                    <a:pt x="0" y="18"/>
                    <a:pt x="1" y="18"/>
                  </a:cubicBezTo>
                  <a:cubicBezTo>
                    <a:pt x="1" y="19"/>
                    <a:pt x="3" y="20"/>
                    <a:pt x="4" y="19"/>
                  </a:cubicBezTo>
                  <a:cubicBezTo>
                    <a:pt x="30" y="4"/>
                    <a:pt x="30" y="4"/>
                    <a:pt x="30" y="4"/>
                  </a:cubicBezTo>
                  <a:cubicBezTo>
                    <a:pt x="30" y="4"/>
                    <a:pt x="30" y="3"/>
                    <a:pt x="31" y="3"/>
                  </a:cubicBezTo>
                  <a:cubicBezTo>
                    <a:pt x="31" y="2"/>
                    <a:pt x="31" y="2"/>
                    <a:pt x="30" y="1"/>
                  </a:cubicBezTo>
                  <a:cubicBezTo>
                    <a:pt x="30" y="0"/>
                    <a:pt x="29" y="0"/>
                    <a:pt x="28" y="0"/>
                  </a:cubicBezTo>
                  <a:cubicBezTo>
                    <a:pt x="28" y="0"/>
                    <a:pt x="28" y="0"/>
                    <a:pt x="27" y="0"/>
                  </a:cubicBezTo>
                  <a:cubicBezTo>
                    <a:pt x="2" y="15"/>
                    <a:pt x="2" y="15"/>
                    <a:pt x="2" y="15"/>
                  </a:cubicBezTo>
                  <a:cubicBezTo>
                    <a:pt x="1" y="15"/>
                    <a:pt x="1" y="16"/>
                    <a:pt x="1"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4" name="Freeform 154">
              <a:extLst>
                <a:ext uri="{FF2B5EF4-FFF2-40B4-BE49-F238E27FC236}">
                  <a16:creationId xmlns:a16="http://schemas.microsoft.com/office/drawing/2014/main" id="{418F7DA2-5469-4CFB-83C4-F4E0B8906127}"/>
                </a:ext>
              </a:extLst>
            </p:cNvPr>
            <p:cNvSpPr>
              <a:spLocks/>
            </p:cNvSpPr>
            <p:nvPr/>
          </p:nvSpPr>
          <p:spPr bwMode="auto">
            <a:xfrm>
              <a:off x="1862138" y="1560515"/>
              <a:ext cx="117475" cy="74613"/>
            </a:xfrm>
            <a:custGeom>
              <a:avLst/>
              <a:gdLst>
                <a:gd name="T0" fmla="*/ 30 w 31"/>
                <a:gd name="T1" fmla="*/ 15 h 20"/>
                <a:gd name="T2" fmla="*/ 4 w 31"/>
                <a:gd name="T3" fmla="*/ 0 h 20"/>
                <a:gd name="T4" fmla="*/ 3 w 31"/>
                <a:gd name="T5" fmla="*/ 0 h 20"/>
                <a:gd name="T6" fmla="*/ 1 w 31"/>
                <a:gd name="T7" fmla="*/ 1 h 20"/>
                <a:gd name="T8" fmla="*/ 2 w 31"/>
                <a:gd name="T9" fmla="*/ 4 h 20"/>
                <a:gd name="T10" fmla="*/ 27 w 31"/>
                <a:gd name="T11" fmla="*/ 19 h 20"/>
                <a:gd name="T12" fmla="*/ 30 w 31"/>
                <a:gd name="T13" fmla="*/ 18 h 20"/>
                <a:gd name="T14" fmla="*/ 30 w 31"/>
                <a:gd name="T15" fmla="*/ 1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0">
                  <a:moveTo>
                    <a:pt x="30" y="15"/>
                  </a:moveTo>
                  <a:cubicBezTo>
                    <a:pt x="4" y="0"/>
                    <a:pt x="4" y="0"/>
                    <a:pt x="4" y="0"/>
                  </a:cubicBezTo>
                  <a:cubicBezTo>
                    <a:pt x="4" y="0"/>
                    <a:pt x="3" y="0"/>
                    <a:pt x="3" y="0"/>
                  </a:cubicBezTo>
                  <a:cubicBezTo>
                    <a:pt x="2" y="0"/>
                    <a:pt x="1" y="0"/>
                    <a:pt x="1" y="1"/>
                  </a:cubicBezTo>
                  <a:cubicBezTo>
                    <a:pt x="0" y="2"/>
                    <a:pt x="1" y="3"/>
                    <a:pt x="2" y="4"/>
                  </a:cubicBezTo>
                  <a:cubicBezTo>
                    <a:pt x="27" y="19"/>
                    <a:pt x="27" y="19"/>
                    <a:pt x="27" y="19"/>
                  </a:cubicBezTo>
                  <a:cubicBezTo>
                    <a:pt x="28" y="20"/>
                    <a:pt x="30" y="19"/>
                    <a:pt x="30" y="18"/>
                  </a:cubicBezTo>
                  <a:cubicBezTo>
                    <a:pt x="31" y="17"/>
                    <a:pt x="31" y="16"/>
                    <a:pt x="3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5" name="Freeform 155">
              <a:extLst>
                <a:ext uri="{FF2B5EF4-FFF2-40B4-BE49-F238E27FC236}">
                  <a16:creationId xmlns:a16="http://schemas.microsoft.com/office/drawing/2014/main" id="{08CC98BD-E6DE-4CE2-B6DD-AEF72F72AA4C}"/>
                </a:ext>
              </a:extLst>
            </p:cNvPr>
            <p:cNvSpPr>
              <a:spLocks/>
            </p:cNvSpPr>
            <p:nvPr/>
          </p:nvSpPr>
          <p:spPr bwMode="auto">
            <a:xfrm>
              <a:off x="1558925" y="1382715"/>
              <a:ext cx="115888" cy="76200"/>
            </a:xfrm>
            <a:custGeom>
              <a:avLst/>
              <a:gdLst>
                <a:gd name="T0" fmla="*/ 1 w 31"/>
                <a:gd name="T1" fmla="*/ 4 h 20"/>
                <a:gd name="T2" fmla="*/ 27 w 31"/>
                <a:gd name="T3" fmla="*/ 19 h 20"/>
                <a:gd name="T4" fmla="*/ 30 w 31"/>
                <a:gd name="T5" fmla="*/ 18 h 20"/>
                <a:gd name="T6" fmla="*/ 30 w 31"/>
                <a:gd name="T7" fmla="*/ 16 h 20"/>
                <a:gd name="T8" fmla="*/ 29 w 31"/>
                <a:gd name="T9" fmla="*/ 15 h 20"/>
                <a:gd name="T10" fmla="*/ 4 w 31"/>
                <a:gd name="T11" fmla="*/ 0 h 20"/>
                <a:gd name="T12" fmla="*/ 3 w 31"/>
                <a:gd name="T13" fmla="*/ 0 h 20"/>
                <a:gd name="T14" fmla="*/ 1 w 31"/>
                <a:gd name="T15" fmla="*/ 1 h 20"/>
                <a:gd name="T16" fmla="*/ 0 w 31"/>
                <a:gd name="T17" fmla="*/ 3 h 20"/>
                <a:gd name="T18" fmla="*/ 1 w 31"/>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0">
                  <a:moveTo>
                    <a:pt x="1" y="4"/>
                  </a:moveTo>
                  <a:cubicBezTo>
                    <a:pt x="27" y="19"/>
                    <a:pt x="27" y="19"/>
                    <a:pt x="27" y="19"/>
                  </a:cubicBezTo>
                  <a:cubicBezTo>
                    <a:pt x="28" y="20"/>
                    <a:pt x="30" y="19"/>
                    <a:pt x="30" y="18"/>
                  </a:cubicBezTo>
                  <a:cubicBezTo>
                    <a:pt x="31" y="18"/>
                    <a:pt x="31" y="17"/>
                    <a:pt x="30" y="16"/>
                  </a:cubicBezTo>
                  <a:cubicBezTo>
                    <a:pt x="30" y="16"/>
                    <a:pt x="30" y="15"/>
                    <a:pt x="29" y="15"/>
                  </a:cubicBezTo>
                  <a:cubicBezTo>
                    <a:pt x="4" y="0"/>
                    <a:pt x="4" y="0"/>
                    <a:pt x="4" y="0"/>
                  </a:cubicBezTo>
                  <a:cubicBezTo>
                    <a:pt x="3" y="0"/>
                    <a:pt x="3" y="0"/>
                    <a:pt x="3" y="0"/>
                  </a:cubicBezTo>
                  <a:cubicBezTo>
                    <a:pt x="2" y="0"/>
                    <a:pt x="1" y="0"/>
                    <a:pt x="1" y="1"/>
                  </a:cubicBezTo>
                  <a:cubicBezTo>
                    <a:pt x="0" y="2"/>
                    <a:pt x="0" y="2"/>
                    <a:pt x="0" y="3"/>
                  </a:cubicBezTo>
                  <a:cubicBezTo>
                    <a:pt x="1" y="3"/>
                    <a:pt x="1" y="4"/>
                    <a:pt x="1"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6" name="Freeform 156">
              <a:extLst>
                <a:ext uri="{FF2B5EF4-FFF2-40B4-BE49-F238E27FC236}">
                  <a16:creationId xmlns:a16="http://schemas.microsoft.com/office/drawing/2014/main" id="{2065E618-4411-47DA-BF67-F1A47222B87F}"/>
                </a:ext>
              </a:extLst>
            </p:cNvPr>
            <p:cNvSpPr>
              <a:spLocks/>
            </p:cNvSpPr>
            <p:nvPr/>
          </p:nvSpPr>
          <p:spPr bwMode="auto">
            <a:xfrm>
              <a:off x="1644650" y="1604965"/>
              <a:ext cx="71438" cy="112713"/>
            </a:xfrm>
            <a:custGeom>
              <a:avLst/>
              <a:gdLst>
                <a:gd name="T0" fmla="*/ 18 w 19"/>
                <a:gd name="T1" fmla="*/ 0 h 30"/>
                <a:gd name="T2" fmla="*/ 17 w 19"/>
                <a:gd name="T3" fmla="*/ 0 h 30"/>
                <a:gd name="T4" fmla="*/ 15 w 19"/>
                <a:gd name="T5" fmla="*/ 1 h 30"/>
                <a:gd name="T6" fmla="*/ 0 w 19"/>
                <a:gd name="T7" fmla="*/ 26 h 30"/>
                <a:gd name="T8" fmla="*/ 1 w 19"/>
                <a:gd name="T9" fmla="*/ 30 h 30"/>
                <a:gd name="T10" fmla="*/ 4 w 19"/>
                <a:gd name="T11" fmla="*/ 29 h 30"/>
                <a:gd name="T12" fmla="*/ 19 w 19"/>
                <a:gd name="T13" fmla="*/ 3 h 30"/>
                <a:gd name="T14" fmla="*/ 19 w 19"/>
                <a:gd name="T15" fmla="*/ 1 h 30"/>
                <a:gd name="T16" fmla="*/ 18 w 19"/>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0">
                  <a:moveTo>
                    <a:pt x="18" y="0"/>
                  </a:moveTo>
                  <a:cubicBezTo>
                    <a:pt x="18" y="0"/>
                    <a:pt x="17" y="0"/>
                    <a:pt x="17" y="0"/>
                  </a:cubicBezTo>
                  <a:cubicBezTo>
                    <a:pt x="16" y="0"/>
                    <a:pt x="15" y="0"/>
                    <a:pt x="15" y="1"/>
                  </a:cubicBezTo>
                  <a:cubicBezTo>
                    <a:pt x="0" y="26"/>
                    <a:pt x="0" y="26"/>
                    <a:pt x="0" y="26"/>
                  </a:cubicBezTo>
                  <a:cubicBezTo>
                    <a:pt x="0" y="27"/>
                    <a:pt x="0" y="29"/>
                    <a:pt x="1" y="30"/>
                  </a:cubicBezTo>
                  <a:cubicBezTo>
                    <a:pt x="2" y="30"/>
                    <a:pt x="4" y="30"/>
                    <a:pt x="4" y="29"/>
                  </a:cubicBezTo>
                  <a:cubicBezTo>
                    <a:pt x="19" y="3"/>
                    <a:pt x="19" y="3"/>
                    <a:pt x="19" y="3"/>
                  </a:cubicBezTo>
                  <a:cubicBezTo>
                    <a:pt x="19" y="2"/>
                    <a:pt x="19" y="2"/>
                    <a:pt x="19" y="1"/>
                  </a:cubicBezTo>
                  <a:cubicBezTo>
                    <a:pt x="19" y="1"/>
                    <a:pt x="19" y="0"/>
                    <a:pt x="1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7" name="Freeform 157">
              <a:extLst>
                <a:ext uri="{FF2B5EF4-FFF2-40B4-BE49-F238E27FC236}">
                  <a16:creationId xmlns:a16="http://schemas.microsoft.com/office/drawing/2014/main" id="{4DCDBC88-51BE-45DC-8362-A19DB0956E5B}"/>
                </a:ext>
              </a:extLst>
            </p:cNvPr>
            <p:cNvSpPr>
              <a:spLocks/>
            </p:cNvSpPr>
            <p:nvPr/>
          </p:nvSpPr>
          <p:spPr bwMode="auto">
            <a:xfrm>
              <a:off x="1817688" y="1296989"/>
              <a:ext cx="74613" cy="115888"/>
            </a:xfrm>
            <a:custGeom>
              <a:avLst/>
              <a:gdLst>
                <a:gd name="T0" fmla="*/ 2 w 20"/>
                <a:gd name="T1" fmla="*/ 30 h 31"/>
                <a:gd name="T2" fmla="*/ 5 w 20"/>
                <a:gd name="T3" fmla="*/ 29 h 31"/>
                <a:gd name="T4" fmla="*/ 20 w 20"/>
                <a:gd name="T5" fmla="*/ 4 h 31"/>
                <a:gd name="T6" fmla="*/ 19 w 20"/>
                <a:gd name="T7" fmla="*/ 1 h 31"/>
                <a:gd name="T8" fmla="*/ 18 w 20"/>
                <a:gd name="T9" fmla="*/ 0 h 31"/>
                <a:gd name="T10" fmla="*/ 16 w 20"/>
                <a:gd name="T11" fmla="*/ 2 h 31"/>
                <a:gd name="T12" fmla="*/ 1 w 20"/>
                <a:gd name="T13" fmla="*/ 27 h 31"/>
                <a:gd name="T14" fmla="*/ 2 w 20"/>
                <a:gd name="T15" fmla="*/ 3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1">
                  <a:moveTo>
                    <a:pt x="2" y="30"/>
                  </a:moveTo>
                  <a:cubicBezTo>
                    <a:pt x="3" y="31"/>
                    <a:pt x="4" y="31"/>
                    <a:pt x="5" y="29"/>
                  </a:cubicBezTo>
                  <a:cubicBezTo>
                    <a:pt x="20" y="4"/>
                    <a:pt x="20" y="4"/>
                    <a:pt x="20" y="4"/>
                  </a:cubicBezTo>
                  <a:cubicBezTo>
                    <a:pt x="20" y="3"/>
                    <a:pt x="20" y="1"/>
                    <a:pt x="19" y="1"/>
                  </a:cubicBezTo>
                  <a:cubicBezTo>
                    <a:pt x="19" y="0"/>
                    <a:pt x="18" y="0"/>
                    <a:pt x="18" y="0"/>
                  </a:cubicBezTo>
                  <a:cubicBezTo>
                    <a:pt x="17" y="0"/>
                    <a:pt x="16" y="1"/>
                    <a:pt x="16" y="2"/>
                  </a:cubicBezTo>
                  <a:cubicBezTo>
                    <a:pt x="1" y="27"/>
                    <a:pt x="1" y="27"/>
                    <a:pt x="1" y="27"/>
                  </a:cubicBezTo>
                  <a:cubicBezTo>
                    <a:pt x="0" y="28"/>
                    <a:pt x="1" y="30"/>
                    <a:pt x="2"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grpSp>
      <p:sp>
        <p:nvSpPr>
          <p:cNvPr id="68" name="Freeform 111">
            <a:extLst>
              <a:ext uri="{FF2B5EF4-FFF2-40B4-BE49-F238E27FC236}">
                <a16:creationId xmlns:a16="http://schemas.microsoft.com/office/drawing/2014/main" id="{0DF72E7F-70D6-4A5D-98C3-4F9EC858A78D}"/>
              </a:ext>
            </a:extLst>
          </p:cNvPr>
          <p:cNvSpPr>
            <a:spLocks noEditPoints="1"/>
          </p:cNvSpPr>
          <p:nvPr/>
        </p:nvSpPr>
        <p:spPr bwMode="auto">
          <a:xfrm>
            <a:off x="10823284" y="1366708"/>
            <a:ext cx="468000" cy="437996"/>
          </a:xfrm>
          <a:custGeom>
            <a:avLst/>
            <a:gdLst>
              <a:gd name="T0" fmla="*/ 98 w 132"/>
              <a:gd name="T1" fmla="*/ 9 h 128"/>
              <a:gd name="T2" fmla="*/ 11 w 132"/>
              <a:gd name="T3" fmla="*/ 32 h 128"/>
              <a:gd name="T4" fmla="*/ 34 w 132"/>
              <a:gd name="T5" fmla="*/ 119 h 128"/>
              <a:gd name="T6" fmla="*/ 121 w 132"/>
              <a:gd name="T7" fmla="*/ 96 h 128"/>
              <a:gd name="T8" fmla="*/ 125 w 132"/>
              <a:gd name="T9" fmla="*/ 55 h 128"/>
              <a:gd name="T10" fmla="*/ 125 w 132"/>
              <a:gd name="T11" fmla="*/ 65 h 128"/>
              <a:gd name="T12" fmla="*/ 97 w 132"/>
              <a:gd name="T13" fmla="*/ 79 h 128"/>
              <a:gd name="T14" fmla="*/ 125 w 132"/>
              <a:gd name="T15" fmla="*/ 55 h 128"/>
              <a:gd name="T16" fmla="*/ 123 w 132"/>
              <a:gd name="T17" fmla="*/ 46 h 128"/>
              <a:gd name="T18" fmla="*/ 93 w 132"/>
              <a:gd name="T19" fmla="*/ 77 h 128"/>
              <a:gd name="T20" fmla="*/ 119 w 132"/>
              <a:gd name="T21" fmla="*/ 36 h 128"/>
              <a:gd name="T22" fmla="*/ 111 w 132"/>
              <a:gd name="T23" fmla="*/ 25 h 128"/>
              <a:gd name="T24" fmla="*/ 116 w 132"/>
              <a:gd name="T25" fmla="*/ 31 h 128"/>
              <a:gd name="T26" fmla="*/ 79 w 132"/>
              <a:gd name="T27" fmla="*/ 69 h 128"/>
              <a:gd name="T28" fmla="*/ 110 w 132"/>
              <a:gd name="T29" fmla="*/ 24 h 128"/>
              <a:gd name="T30" fmla="*/ 68 w 132"/>
              <a:gd name="T31" fmla="*/ 5 h 128"/>
              <a:gd name="T32" fmla="*/ 77 w 132"/>
              <a:gd name="T33" fmla="*/ 6 h 128"/>
              <a:gd name="T34" fmla="*/ 68 w 132"/>
              <a:gd name="T35" fmla="*/ 17 h 128"/>
              <a:gd name="T36" fmla="*/ 68 w 132"/>
              <a:gd name="T37" fmla="*/ 24 h 128"/>
              <a:gd name="T38" fmla="*/ 85 w 132"/>
              <a:gd name="T39" fmla="*/ 8 h 128"/>
              <a:gd name="T40" fmla="*/ 95 w 132"/>
              <a:gd name="T41" fmla="*/ 12 h 128"/>
              <a:gd name="T42" fmla="*/ 68 w 132"/>
              <a:gd name="T43" fmla="*/ 24 h 128"/>
              <a:gd name="T44" fmla="*/ 99 w 132"/>
              <a:gd name="T45" fmla="*/ 14 h 128"/>
              <a:gd name="T46" fmla="*/ 106 w 132"/>
              <a:gd name="T47" fmla="*/ 20 h 128"/>
              <a:gd name="T48" fmla="*/ 68 w 132"/>
              <a:gd name="T49" fmla="*/ 59 h 128"/>
              <a:gd name="T50" fmla="*/ 115 w 132"/>
              <a:gd name="T51" fmla="*/ 97 h 128"/>
              <a:gd name="T52" fmla="*/ 95 w 132"/>
              <a:gd name="T53" fmla="*/ 116 h 128"/>
              <a:gd name="T54" fmla="*/ 51 w 132"/>
              <a:gd name="T55" fmla="*/ 121 h 128"/>
              <a:gd name="T56" fmla="*/ 19 w 132"/>
              <a:gd name="T57" fmla="*/ 100 h 128"/>
              <a:gd name="T58" fmla="*/ 7 w 132"/>
              <a:gd name="T59" fmla="*/ 57 h 128"/>
              <a:gd name="T60" fmla="*/ 24 w 132"/>
              <a:gd name="T61" fmla="*/ 22 h 128"/>
              <a:gd name="T62" fmla="*/ 62 w 132"/>
              <a:gd name="T63" fmla="*/ 5 h 128"/>
              <a:gd name="T64" fmla="*/ 64 w 132"/>
              <a:gd name="T65" fmla="*/ 64 h 128"/>
              <a:gd name="T66" fmla="*/ 116 w 132"/>
              <a:gd name="T67" fmla="*/ 96 h 128"/>
              <a:gd name="T68" fmla="*/ 119 w 132"/>
              <a:gd name="T69" fmla="*/ 92 h 128"/>
              <a:gd name="T70" fmla="*/ 125 w 132"/>
              <a:gd name="T71" fmla="*/ 72 h 128"/>
              <a:gd name="T72" fmla="*/ 119 w 132"/>
              <a:gd name="T73" fmla="*/ 9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128">
                <a:moveTo>
                  <a:pt x="128" y="47"/>
                </a:moveTo>
                <a:cubicBezTo>
                  <a:pt x="123" y="31"/>
                  <a:pt x="113" y="17"/>
                  <a:pt x="98" y="9"/>
                </a:cubicBezTo>
                <a:cubicBezTo>
                  <a:pt x="88" y="3"/>
                  <a:pt x="77" y="0"/>
                  <a:pt x="66" y="0"/>
                </a:cubicBezTo>
                <a:cubicBezTo>
                  <a:pt x="43" y="0"/>
                  <a:pt x="22" y="12"/>
                  <a:pt x="11" y="32"/>
                </a:cubicBezTo>
                <a:cubicBezTo>
                  <a:pt x="2" y="47"/>
                  <a:pt x="0" y="64"/>
                  <a:pt x="4" y="81"/>
                </a:cubicBezTo>
                <a:cubicBezTo>
                  <a:pt x="9" y="97"/>
                  <a:pt x="19" y="111"/>
                  <a:pt x="34" y="119"/>
                </a:cubicBezTo>
                <a:cubicBezTo>
                  <a:pt x="44" y="125"/>
                  <a:pt x="55" y="128"/>
                  <a:pt x="66" y="128"/>
                </a:cubicBezTo>
                <a:cubicBezTo>
                  <a:pt x="89" y="128"/>
                  <a:pt x="110" y="116"/>
                  <a:pt x="121" y="96"/>
                </a:cubicBezTo>
                <a:cubicBezTo>
                  <a:pt x="130" y="81"/>
                  <a:pt x="132" y="64"/>
                  <a:pt x="128" y="47"/>
                </a:cubicBezTo>
                <a:close/>
                <a:moveTo>
                  <a:pt x="125" y="55"/>
                </a:moveTo>
                <a:cubicBezTo>
                  <a:pt x="125" y="58"/>
                  <a:pt x="125" y="61"/>
                  <a:pt x="125" y="65"/>
                </a:cubicBezTo>
                <a:cubicBezTo>
                  <a:pt x="125" y="65"/>
                  <a:pt x="125" y="65"/>
                  <a:pt x="125" y="65"/>
                </a:cubicBezTo>
                <a:cubicBezTo>
                  <a:pt x="106" y="84"/>
                  <a:pt x="106" y="84"/>
                  <a:pt x="106" y="84"/>
                </a:cubicBezTo>
                <a:cubicBezTo>
                  <a:pt x="97" y="79"/>
                  <a:pt x="97" y="79"/>
                  <a:pt x="97" y="79"/>
                </a:cubicBezTo>
                <a:cubicBezTo>
                  <a:pt x="124" y="52"/>
                  <a:pt x="124" y="52"/>
                  <a:pt x="124" y="52"/>
                </a:cubicBezTo>
                <a:lnTo>
                  <a:pt x="125" y="55"/>
                </a:lnTo>
                <a:close/>
                <a:moveTo>
                  <a:pt x="120" y="38"/>
                </a:moveTo>
                <a:cubicBezTo>
                  <a:pt x="121" y="41"/>
                  <a:pt x="122" y="43"/>
                  <a:pt x="123" y="46"/>
                </a:cubicBezTo>
                <a:cubicBezTo>
                  <a:pt x="123" y="47"/>
                  <a:pt x="123" y="47"/>
                  <a:pt x="123" y="47"/>
                </a:cubicBezTo>
                <a:cubicBezTo>
                  <a:pt x="93" y="77"/>
                  <a:pt x="93" y="77"/>
                  <a:pt x="93" y="77"/>
                </a:cubicBezTo>
                <a:cubicBezTo>
                  <a:pt x="84" y="71"/>
                  <a:pt x="84" y="71"/>
                  <a:pt x="84" y="71"/>
                </a:cubicBezTo>
                <a:cubicBezTo>
                  <a:pt x="119" y="36"/>
                  <a:pt x="119" y="36"/>
                  <a:pt x="119" y="36"/>
                </a:cubicBezTo>
                <a:lnTo>
                  <a:pt x="120" y="38"/>
                </a:lnTo>
                <a:close/>
                <a:moveTo>
                  <a:pt x="111" y="25"/>
                </a:moveTo>
                <a:cubicBezTo>
                  <a:pt x="112" y="26"/>
                  <a:pt x="113" y="27"/>
                  <a:pt x="113" y="28"/>
                </a:cubicBezTo>
                <a:cubicBezTo>
                  <a:pt x="114" y="29"/>
                  <a:pt x="115" y="30"/>
                  <a:pt x="116" y="31"/>
                </a:cubicBezTo>
                <a:cubicBezTo>
                  <a:pt x="116" y="32"/>
                  <a:pt x="116" y="32"/>
                  <a:pt x="116" y="32"/>
                </a:cubicBezTo>
                <a:cubicBezTo>
                  <a:pt x="79" y="69"/>
                  <a:pt x="79" y="69"/>
                  <a:pt x="79" y="69"/>
                </a:cubicBezTo>
                <a:cubicBezTo>
                  <a:pt x="70" y="64"/>
                  <a:pt x="70" y="64"/>
                  <a:pt x="70" y="64"/>
                </a:cubicBezTo>
                <a:cubicBezTo>
                  <a:pt x="110" y="24"/>
                  <a:pt x="110" y="24"/>
                  <a:pt x="110" y="24"/>
                </a:cubicBezTo>
                <a:lnTo>
                  <a:pt x="111" y="25"/>
                </a:lnTo>
                <a:close/>
                <a:moveTo>
                  <a:pt x="68" y="5"/>
                </a:moveTo>
                <a:cubicBezTo>
                  <a:pt x="70" y="5"/>
                  <a:pt x="70" y="5"/>
                  <a:pt x="70" y="5"/>
                </a:cubicBezTo>
                <a:cubicBezTo>
                  <a:pt x="72" y="5"/>
                  <a:pt x="75" y="5"/>
                  <a:pt x="77" y="6"/>
                </a:cubicBezTo>
                <a:cubicBezTo>
                  <a:pt x="80" y="6"/>
                  <a:pt x="80" y="6"/>
                  <a:pt x="80" y="6"/>
                </a:cubicBezTo>
                <a:cubicBezTo>
                  <a:pt x="68" y="17"/>
                  <a:pt x="68" y="17"/>
                  <a:pt x="68" y="17"/>
                </a:cubicBezTo>
                <a:lnTo>
                  <a:pt x="68" y="5"/>
                </a:lnTo>
                <a:close/>
                <a:moveTo>
                  <a:pt x="68" y="24"/>
                </a:moveTo>
                <a:cubicBezTo>
                  <a:pt x="85" y="8"/>
                  <a:pt x="85" y="8"/>
                  <a:pt x="85" y="8"/>
                </a:cubicBezTo>
                <a:cubicBezTo>
                  <a:pt x="85" y="8"/>
                  <a:pt x="85" y="8"/>
                  <a:pt x="85" y="8"/>
                </a:cubicBezTo>
                <a:cubicBezTo>
                  <a:pt x="88" y="9"/>
                  <a:pt x="91" y="10"/>
                  <a:pt x="93" y="11"/>
                </a:cubicBezTo>
                <a:cubicBezTo>
                  <a:pt x="95" y="12"/>
                  <a:pt x="95" y="12"/>
                  <a:pt x="95" y="12"/>
                </a:cubicBezTo>
                <a:cubicBezTo>
                  <a:pt x="68" y="38"/>
                  <a:pt x="68" y="38"/>
                  <a:pt x="68" y="38"/>
                </a:cubicBezTo>
                <a:lnTo>
                  <a:pt x="68" y="24"/>
                </a:lnTo>
                <a:close/>
                <a:moveTo>
                  <a:pt x="68" y="45"/>
                </a:moveTo>
                <a:cubicBezTo>
                  <a:pt x="99" y="14"/>
                  <a:pt x="99" y="14"/>
                  <a:pt x="99" y="14"/>
                </a:cubicBezTo>
                <a:cubicBezTo>
                  <a:pt x="100" y="15"/>
                  <a:pt x="100" y="15"/>
                  <a:pt x="100" y="15"/>
                </a:cubicBezTo>
                <a:cubicBezTo>
                  <a:pt x="102" y="17"/>
                  <a:pt x="104" y="18"/>
                  <a:pt x="106" y="20"/>
                </a:cubicBezTo>
                <a:cubicBezTo>
                  <a:pt x="107" y="21"/>
                  <a:pt x="107" y="21"/>
                  <a:pt x="107" y="21"/>
                </a:cubicBezTo>
                <a:cubicBezTo>
                  <a:pt x="68" y="59"/>
                  <a:pt x="68" y="59"/>
                  <a:pt x="68" y="59"/>
                </a:cubicBezTo>
                <a:lnTo>
                  <a:pt x="68" y="45"/>
                </a:lnTo>
                <a:close/>
                <a:moveTo>
                  <a:pt x="115" y="97"/>
                </a:moveTo>
                <a:cubicBezTo>
                  <a:pt x="113" y="100"/>
                  <a:pt x="111" y="104"/>
                  <a:pt x="108" y="106"/>
                </a:cubicBezTo>
                <a:cubicBezTo>
                  <a:pt x="104" y="110"/>
                  <a:pt x="100" y="113"/>
                  <a:pt x="95" y="116"/>
                </a:cubicBezTo>
                <a:cubicBezTo>
                  <a:pt x="86" y="121"/>
                  <a:pt x="76" y="123"/>
                  <a:pt x="66" y="123"/>
                </a:cubicBezTo>
                <a:cubicBezTo>
                  <a:pt x="61" y="123"/>
                  <a:pt x="56" y="123"/>
                  <a:pt x="51" y="121"/>
                </a:cubicBezTo>
                <a:cubicBezTo>
                  <a:pt x="46" y="120"/>
                  <a:pt x="41" y="118"/>
                  <a:pt x="36" y="115"/>
                </a:cubicBezTo>
                <a:cubicBezTo>
                  <a:pt x="29" y="111"/>
                  <a:pt x="23" y="106"/>
                  <a:pt x="19" y="100"/>
                </a:cubicBezTo>
                <a:cubicBezTo>
                  <a:pt x="14" y="94"/>
                  <a:pt x="11" y="87"/>
                  <a:pt x="9" y="79"/>
                </a:cubicBezTo>
                <a:cubicBezTo>
                  <a:pt x="7" y="72"/>
                  <a:pt x="6" y="64"/>
                  <a:pt x="7" y="57"/>
                </a:cubicBezTo>
                <a:cubicBezTo>
                  <a:pt x="8" y="49"/>
                  <a:pt x="11" y="41"/>
                  <a:pt x="15" y="34"/>
                </a:cubicBezTo>
                <a:cubicBezTo>
                  <a:pt x="17" y="30"/>
                  <a:pt x="21" y="25"/>
                  <a:pt x="24" y="22"/>
                </a:cubicBezTo>
                <a:cubicBezTo>
                  <a:pt x="28" y="18"/>
                  <a:pt x="32" y="15"/>
                  <a:pt x="37" y="12"/>
                </a:cubicBezTo>
                <a:cubicBezTo>
                  <a:pt x="44" y="8"/>
                  <a:pt x="53" y="5"/>
                  <a:pt x="62" y="5"/>
                </a:cubicBezTo>
                <a:cubicBezTo>
                  <a:pt x="64" y="5"/>
                  <a:pt x="64" y="5"/>
                  <a:pt x="64" y="5"/>
                </a:cubicBezTo>
                <a:cubicBezTo>
                  <a:pt x="64" y="64"/>
                  <a:pt x="64" y="64"/>
                  <a:pt x="64" y="64"/>
                </a:cubicBezTo>
                <a:cubicBezTo>
                  <a:pt x="64" y="65"/>
                  <a:pt x="64" y="66"/>
                  <a:pt x="65" y="66"/>
                </a:cubicBezTo>
                <a:cubicBezTo>
                  <a:pt x="116" y="96"/>
                  <a:pt x="116" y="96"/>
                  <a:pt x="116" y="96"/>
                </a:cubicBezTo>
                <a:lnTo>
                  <a:pt x="115" y="97"/>
                </a:lnTo>
                <a:close/>
                <a:moveTo>
                  <a:pt x="119" y="92"/>
                </a:moveTo>
                <a:cubicBezTo>
                  <a:pt x="110" y="87"/>
                  <a:pt x="110" y="87"/>
                  <a:pt x="110" y="87"/>
                </a:cubicBezTo>
                <a:cubicBezTo>
                  <a:pt x="125" y="72"/>
                  <a:pt x="125" y="72"/>
                  <a:pt x="125" y="72"/>
                </a:cubicBezTo>
                <a:cubicBezTo>
                  <a:pt x="124" y="77"/>
                  <a:pt x="124" y="77"/>
                  <a:pt x="124" y="77"/>
                </a:cubicBezTo>
                <a:cubicBezTo>
                  <a:pt x="123" y="81"/>
                  <a:pt x="121" y="86"/>
                  <a:pt x="119" y="90"/>
                </a:cubicBezTo>
                <a:lnTo>
                  <a:pt x="119" y="9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grpSp>
        <p:nvGrpSpPr>
          <p:cNvPr id="69" name="组合 68">
            <a:extLst>
              <a:ext uri="{FF2B5EF4-FFF2-40B4-BE49-F238E27FC236}">
                <a16:creationId xmlns:a16="http://schemas.microsoft.com/office/drawing/2014/main" id="{1A191349-7909-4978-8A5C-D3E81388E6A6}"/>
              </a:ext>
            </a:extLst>
          </p:cNvPr>
          <p:cNvGrpSpPr/>
          <p:nvPr/>
        </p:nvGrpSpPr>
        <p:grpSpPr>
          <a:xfrm>
            <a:off x="5476661" y="3710172"/>
            <a:ext cx="468000" cy="468000"/>
            <a:chOff x="4411663" y="304800"/>
            <a:chExt cx="481013" cy="481013"/>
          </a:xfrm>
          <a:solidFill>
            <a:schemeClr val="accent4"/>
          </a:solidFill>
        </p:grpSpPr>
        <p:sp>
          <p:nvSpPr>
            <p:cNvPr id="70" name="Freeform 228">
              <a:extLst>
                <a:ext uri="{FF2B5EF4-FFF2-40B4-BE49-F238E27FC236}">
                  <a16:creationId xmlns:a16="http://schemas.microsoft.com/office/drawing/2014/main" id="{8C7B4F8A-967B-4372-B83D-65139D319DAE}"/>
                </a:ext>
              </a:extLst>
            </p:cNvPr>
            <p:cNvSpPr>
              <a:spLocks noEditPoints="1"/>
            </p:cNvSpPr>
            <p:nvPr/>
          </p:nvSpPr>
          <p:spPr bwMode="auto">
            <a:xfrm>
              <a:off x="4411663" y="304800"/>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1"/>
                    <a:pt x="94" y="116"/>
                    <a:pt x="87" y="119"/>
                  </a:cubicBezTo>
                  <a:cubicBezTo>
                    <a:pt x="80" y="122"/>
                    <a:pt x="72" y="123"/>
                    <a:pt x="64" y="123"/>
                  </a:cubicBezTo>
                  <a:cubicBezTo>
                    <a:pt x="56" y="123"/>
                    <a:pt x="48" y="122"/>
                    <a:pt x="41" y="119"/>
                  </a:cubicBezTo>
                  <a:cubicBezTo>
                    <a:pt x="34" y="116"/>
                    <a:pt x="27" y="111"/>
                    <a:pt x="22" y="106"/>
                  </a:cubicBezTo>
                  <a:cubicBezTo>
                    <a:pt x="17" y="101"/>
                    <a:pt x="12" y="94"/>
                    <a:pt x="9" y="87"/>
                  </a:cubicBezTo>
                  <a:cubicBezTo>
                    <a:pt x="6" y="80"/>
                    <a:pt x="5" y="72"/>
                    <a:pt x="5" y="64"/>
                  </a:cubicBezTo>
                  <a:cubicBezTo>
                    <a:pt x="5" y="56"/>
                    <a:pt x="6" y="48"/>
                    <a:pt x="9" y="41"/>
                  </a:cubicBezTo>
                  <a:cubicBezTo>
                    <a:pt x="12" y="34"/>
                    <a:pt x="17" y="27"/>
                    <a:pt x="22" y="22"/>
                  </a:cubicBezTo>
                  <a:cubicBezTo>
                    <a:pt x="27" y="17"/>
                    <a:pt x="34" y="12"/>
                    <a:pt x="41" y="9"/>
                  </a:cubicBezTo>
                  <a:cubicBezTo>
                    <a:pt x="56" y="3"/>
                    <a:pt x="72" y="3"/>
                    <a:pt x="87" y="9"/>
                  </a:cubicBezTo>
                  <a:cubicBezTo>
                    <a:pt x="94" y="12"/>
                    <a:pt x="101" y="17"/>
                    <a:pt x="106" y="22"/>
                  </a:cubicBezTo>
                  <a:cubicBezTo>
                    <a:pt x="111" y="27"/>
                    <a:pt x="116" y="34"/>
                    <a:pt x="119" y="41"/>
                  </a:cubicBezTo>
                  <a:cubicBezTo>
                    <a:pt x="122" y="48"/>
                    <a:pt x="123" y="56"/>
                    <a:pt x="123" y="64"/>
                  </a:cubicBezTo>
                  <a:cubicBezTo>
                    <a:pt x="123" y="72"/>
                    <a:pt x="122" y="80"/>
                    <a:pt x="119" y="87"/>
                  </a:cubicBezTo>
                  <a:cubicBezTo>
                    <a:pt x="116" y="94"/>
                    <a:pt x="112" y="101"/>
                    <a:pt x="106" y="10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71" name="Oval 229">
              <a:extLst>
                <a:ext uri="{FF2B5EF4-FFF2-40B4-BE49-F238E27FC236}">
                  <a16:creationId xmlns:a16="http://schemas.microsoft.com/office/drawing/2014/main" id="{0FC983F2-054C-456F-9FC7-6D861316DC09}"/>
                </a:ext>
              </a:extLst>
            </p:cNvPr>
            <p:cNvSpPr>
              <a:spLocks noChangeArrowheads="1"/>
            </p:cNvSpPr>
            <p:nvPr/>
          </p:nvSpPr>
          <p:spPr bwMode="auto">
            <a:xfrm>
              <a:off x="4637088" y="530225"/>
              <a:ext cx="30163" cy="3016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72" name="Freeform 230">
              <a:extLst>
                <a:ext uri="{FF2B5EF4-FFF2-40B4-BE49-F238E27FC236}">
                  <a16:creationId xmlns:a16="http://schemas.microsoft.com/office/drawing/2014/main" id="{DF4C1738-D1CA-4F58-9164-5D75F9BE6A89}"/>
                </a:ext>
              </a:extLst>
            </p:cNvPr>
            <p:cNvSpPr>
              <a:spLocks noEditPoints="1"/>
            </p:cNvSpPr>
            <p:nvPr/>
          </p:nvSpPr>
          <p:spPr bwMode="auto">
            <a:xfrm>
              <a:off x="4576763" y="381000"/>
              <a:ext cx="150813" cy="330200"/>
            </a:xfrm>
            <a:custGeom>
              <a:avLst/>
              <a:gdLst>
                <a:gd name="T0" fmla="*/ 40 w 40"/>
                <a:gd name="T1" fmla="*/ 43 h 88"/>
                <a:gd name="T2" fmla="*/ 40 w 40"/>
                <a:gd name="T3" fmla="*/ 43 h 88"/>
                <a:gd name="T4" fmla="*/ 22 w 40"/>
                <a:gd name="T5" fmla="*/ 2 h 88"/>
                <a:gd name="T6" fmla="*/ 18 w 40"/>
                <a:gd name="T7" fmla="*/ 2 h 88"/>
                <a:gd name="T8" fmla="*/ 0 w 40"/>
                <a:gd name="T9" fmla="*/ 43 h 88"/>
                <a:gd name="T10" fmla="*/ 0 w 40"/>
                <a:gd name="T11" fmla="*/ 44 h 88"/>
                <a:gd name="T12" fmla="*/ 0 w 40"/>
                <a:gd name="T13" fmla="*/ 45 h 88"/>
                <a:gd name="T14" fmla="*/ 0 w 40"/>
                <a:gd name="T15" fmla="*/ 45 h 88"/>
                <a:gd name="T16" fmla="*/ 18 w 40"/>
                <a:gd name="T17" fmla="*/ 86 h 88"/>
                <a:gd name="T18" fmla="*/ 22 w 40"/>
                <a:gd name="T19" fmla="*/ 86 h 88"/>
                <a:gd name="T20" fmla="*/ 40 w 40"/>
                <a:gd name="T21" fmla="*/ 45 h 88"/>
                <a:gd name="T22" fmla="*/ 40 w 40"/>
                <a:gd name="T23" fmla="*/ 44 h 88"/>
                <a:gd name="T24" fmla="*/ 40 w 40"/>
                <a:gd name="T25" fmla="*/ 44 h 88"/>
                <a:gd name="T26" fmla="*/ 40 w 40"/>
                <a:gd name="T27" fmla="*/ 44 h 88"/>
                <a:gd name="T28" fmla="*/ 40 w 40"/>
                <a:gd name="T29" fmla="*/ 43 h 88"/>
                <a:gd name="T30" fmla="*/ 20 w 40"/>
                <a:gd name="T31" fmla="*/ 80 h 88"/>
                <a:gd name="T32" fmla="*/ 4 w 40"/>
                <a:gd name="T33" fmla="*/ 44 h 88"/>
                <a:gd name="T34" fmla="*/ 20 w 40"/>
                <a:gd name="T35" fmla="*/ 9 h 88"/>
                <a:gd name="T36" fmla="*/ 36 w 40"/>
                <a:gd name="T37" fmla="*/ 44 h 88"/>
                <a:gd name="T38" fmla="*/ 20 w 40"/>
                <a:gd name="T39"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 h="88">
                  <a:moveTo>
                    <a:pt x="40" y="43"/>
                  </a:moveTo>
                  <a:cubicBezTo>
                    <a:pt x="40" y="43"/>
                    <a:pt x="40" y="43"/>
                    <a:pt x="40" y="43"/>
                  </a:cubicBezTo>
                  <a:cubicBezTo>
                    <a:pt x="22" y="2"/>
                    <a:pt x="22" y="2"/>
                    <a:pt x="22" y="2"/>
                  </a:cubicBezTo>
                  <a:cubicBezTo>
                    <a:pt x="21" y="0"/>
                    <a:pt x="19" y="0"/>
                    <a:pt x="18" y="2"/>
                  </a:cubicBezTo>
                  <a:cubicBezTo>
                    <a:pt x="0" y="43"/>
                    <a:pt x="0" y="43"/>
                    <a:pt x="0" y="43"/>
                  </a:cubicBezTo>
                  <a:cubicBezTo>
                    <a:pt x="0" y="43"/>
                    <a:pt x="0" y="44"/>
                    <a:pt x="0" y="44"/>
                  </a:cubicBezTo>
                  <a:cubicBezTo>
                    <a:pt x="0" y="44"/>
                    <a:pt x="0" y="45"/>
                    <a:pt x="0" y="45"/>
                  </a:cubicBezTo>
                  <a:cubicBezTo>
                    <a:pt x="0" y="45"/>
                    <a:pt x="0" y="45"/>
                    <a:pt x="0" y="45"/>
                  </a:cubicBezTo>
                  <a:cubicBezTo>
                    <a:pt x="18" y="86"/>
                    <a:pt x="18" y="86"/>
                    <a:pt x="18" y="86"/>
                  </a:cubicBezTo>
                  <a:cubicBezTo>
                    <a:pt x="19" y="88"/>
                    <a:pt x="21" y="88"/>
                    <a:pt x="22" y="86"/>
                  </a:cubicBezTo>
                  <a:cubicBezTo>
                    <a:pt x="40" y="45"/>
                    <a:pt x="40" y="45"/>
                    <a:pt x="40" y="45"/>
                  </a:cubicBezTo>
                  <a:cubicBezTo>
                    <a:pt x="40" y="45"/>
                    <a:pt x="40" y="44"/>
                    <a:pt x="40" y="44"/>
                  </a:cubicBezTo>
                  <a:cubicBezTo>
                    <a:pt x="40" y="44"/>
                    <a:pt x="40" y="44"/>
                    <a:pt x="40" y="44"/>
                  </a:cubicBezTo>
                  <a:cubicBezTo>
                    <a:pt x="40" y="44"/>
                    <a:pt x="40" y="44"/>
                    <a:pt x="40" y="44"/>
                  </a:cubicBezTo>
                  <a:cubicBezTo>
                    <a:pt x="40" y="44"/>
                    <a:pt x="40" y="43"/>
                    <a:pt x="40" y="43"/>
                  </a:cubicBezTo>
                  <a:close/>
                  <a:moveTo>
                    <a:pt x="20" y="80"/>
                  </a:moveTo>
                  <a:cubicBezTo>
                    <a:pt x="4" y="44"/>
                    <a:pt x="4" y="44"/>
                    <a:pt x="4" y="44"/>
                  </a:cubicBezTo>
                  <a:cubicBezTo>
                    <a:pt x="20" y="9"/>
                    <a:pt x="20" y="9"/>
                    <a:pt x="20" y="9"/>
                  </a:cubicBezTo>
                  <a:cubicBezTo>
                    <a:pt x="36" y="44"/>
                    <a:pt x="36" y="44"/>
                    <a:pt x="36" y="44"/>
                  </a:cubicBezTo>
                  <a:lnTo>
                    <a:pt x="2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grpSp>
    </p:spTree>
    <p:extLst>
      <p:ext uri="{BB962C8B-B14F-4D97-AF65-F5344CB8AC3E}">
        <p14:creationId xmlns:p14="http://schemas.microsoft.com/office/powerpoint/2010/main" val="518738495"/>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B21FB-2811-184D-D505-F75CE2E932C2}"/>
            </a:ext>
          </a:extLst>
        </p:cNvPr>
        <p:cNvGrpSpPr/>
        <p:nvPr/>
      </p:nvGrpSpPr>
      <p:grpSpPr>
        <a:xfrm>
          <a:off x="0" y="0"/>
          <a:ext cx="0" cy="0"/>
          <a:chOff x="0" y="0"/>
          <a:chExt cx="0" cy="0"/>
        </a:xfrm>
      </p:grpSpPr>
      <p:sp>
        <p:nvSpPr>
          <p:cNvPr id="10" name="标题 9">
            <a:extLst>
              <a:ext uri="{FF2B5EF4-FFF2-40B4-BE49-F238E27FC236}">
                <a16:creationId xmlns:a16="http://schemas.microsoft.com/office/drawing/2014/main" id="{848F5D4E-EE85-F2F7-CCC8-C48A4EDB1901}"/>
              </a:ext>
            </a:extLst>
          </p:cNvPr>
          <p:cNvSpPr>
            <a:spLocks noGrp="1"/>
          </p:cNvSpPr>
          <p:nvPr>
            <p:ph type="title"/>
          </p:nvPr>
        </p:nvSpPr>
        <p:spPr/>
        <p:txBody>
          <a:bodyPr/>
          <a:lstStyle/>
          <a:p>
            <a:r>
              <a:rPr lang="zh-CN" altLang="en-US" dirty="0"/>
              <a:t>开源与闭源</a:t>
            </a:r>
          </a:p>
        </p:txBody>
      </p:sp>
      <p:pic>
        <p:nvPicPr>
          <p:cNvPr id="3" name="图片 2">
            <a:extLst>
              <a:ext uri="{FF2B5EF4-FFF2-40B4-BE49-F238E27FC236}">
                <a16:creationId xmlns:a16="http://schemas.microsoft.com/office/drawing/2014/main" id="{6B848654-6729-4789-E09A-E55E433CC4F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725385" y="1009311"/>
            <a:ext cx="9062358" cy="5097576"/>
          </a:xfrm>
          <a:prstGeom prst="rect">
            <a:avLst/>
          </a:prstGeom>
        </p:spPr>
      </p:pic>
    </p:spTree>
    <p:extLst>
      <p:ext uri="{BB962C8B-B14F-4D97-AF65-F5344CB8AC3E}">
        <p14:creationId xmlns:p14="http://schemas.microsoft.com/office/powerpoint/2010/main" val="1044554870"/>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zh-CN" altLang="en-US" dirty="0"/>
              <a:t>发展背景</a:t>
            </a:r>
          </a:p>
        </p:txBody>
      </p:sp>
      <p:grpSp>
        <p:nvGrpSpPr>
          <p:cNvPr id="11" name="组合 10">
            <a:extLst>
              <a:ext uri="{FF2B5EF4-FFF2-40B4-BE49-F238E27FC236}">
                <a16:creationId xmlns:a16="http://schemas.microsoft.com/office/drawing/2014/main" id="{FBBDEF9D-09E4-4787-8D18-54BA435A6872}"/>
              </a:ext>
            </a:extLst>
          </p:cNvPr>
          <p:cNvGrpSpPr/>
          <p:nvPr/>
        </p:nvGrpSpPr>
        <p:grpSpPr>
          <a:xfrm>
            <a:off x="1534602" y="1607291"/>
            <a:ext cx="2160001" cy="3917208"/>
            <a:chOff x="678857" y="2188316"/>
            <a:chExt cx="2160001" cy="3917208"/>
          </a:xfrm>
        </p:grpSpPr>
        <p:sp>
          <p:nvSpPr>
            <p:cNvPr id="12" name="矩形 11">
              <a:extLst>
                <a:ext uri="{FF2B5EF4-FFF2-40B4-BE49-F238E27FC236}">
                  <a16:creationId xmlns:a16="http://schemas.microsoft.com/office/drawing/2014/main" id="{C26FDF4B-DF2A-42A0-AC9A-44EB3A58DC57}"/>
                </a:ext>
              </a:extLst>
            </p:cNvPr>
            <p:cNvSpPr/>
            <p:nvPr/>
          </p:nvSpPr>
          <p:spPr>
            <a:xfrm>
              <a:off x="678857" y="2819802"/>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3" name="文本框 12">
              <a:extLst>
                <a:ext uri="{FF2B5EF4-FFF2-40B4-BE49-F238E27FC236}">
                  <a16:creationId xmlns:a16="http://schemas.microsoft.com/office/drawing/2014/main" id="{BD6F4000-594E-40D3-940D-643B631BB399}"/>
                </a:ext>
              </a:extLst>
            </p:cNvPr>
            <p:cNvSpPr txBox="1"/>
            <p:nvPr/>
          </p:nvSpPr>
          <p:spPr>
            <a:xfrm>
              <a:off x="678857" y="2188316"/>
              <a:ext cx="733534" cy="461665"/>
            </a:xfrm>
            <a:prstGeom prst="rect">
              <a:avLst/>
            </a:prstGeom>
            <a:noFill/>
          </p:spPr>
          <p:txBody>
            <a:bodyPr wrap="none" lIns="0" rtlCol="0">
              <a:spAutoFit/>
            </a:bodyPr>
            <a:lstStyle/>
            <a:p>
              <a:r>
                <a:rPr lang="zh-CN" altLang="en-US" sz="2400" b="1" spc="100" dirty="0">
                  <a:solidFill>
                    <a:schemeClr val="accent1"/>
                  </a:solidFill>
                </a:rPr>
                <a:t>硬件</a:t>
              </a:r>
            </a:p>
          </p:txBody>
        </p:sp>
        <p:sp>
          <p:nvSpPr>
            <p:cNvPr id="14" name="文本框 13">
              <a:extLst>
                <a:ext uri="{FF2B5EF4-FFF2-40B4-BE49-F238E27FC236}">
                  <a16:creationId xmlns:a16="http://schemas.microsoft.com/office/drawing/2014/main" id="{D3C07288-9E2C-41A0-9BD8-FC6941580CF1}"/>
                </a:ext>
              </a:extLst>
            </p:cNvPr>
            <p:cNvSpPr txBox="1"/>
            <p:nvPr/>
          </p:nvSpPr>
          <p:spPr>
            <a:xfrm>
              <a:off x="678858" y="3123177"/>
              <a:ext cx="2160000" cy="2982347"/>
            </a:xfrm>
            <a:prstGeom prst="rect">
              <a:avLst/>
            </a:prstGeom>
            <a:noFill/>
          </p:spPr>
          <p:txBody>
            <a:bodyPr wrap="square" lIns="0" rtlCol="0">
              <a:noAutofit/>
            </a:bodyPr>
            <a:lstStyle/>
            <a:p>
              <a:pPr algn="just" eaLnBrk="1">
                <a:lnSpc>
                  <a:spcPct val="150000"/>
                </a:lnSpc>
              </a:pPr>
              <a:r>
                <a:rPr lang="en-US" altLang="zh-CN" dirty="0">
                  <a:effectLst/>
                </a:rPr>
                <a:t>GPU</a:t>
              </a:r>
              <a:r>
                <a:rPr lang="zh-CN" altLang="en-US" dirty="0">
                  <a:effectLst/>
                </a:rPr>
                <a:t>、</a:t>
              </a:r>
              <a:r>
                <a:rPr lang="en-US" altLang="zh-CN" dirty="0">
                  <a:effectLst/>
                </a:rPr>
                <a:t>TGU</a:t>
              </a:r>
              <a:r>
                <a:rPr lang="zh-CN" altLang="en-US" dirty="0">
                  <a:effectLst/>
                </a:rPr>
                <a:t>等硬件革新与云计算普惠，大幅提高模型训练效率，为大规模模型搭建提供硬件基础</a:t>
              </a:r>
              <a:endParaRPr lang="zh-CN" altLang="en-US" spc="100" dirty="0">
                <a:latin typeface="+mn-ea"/>
              </a:endParaRPr>
            </a:p>
          </p:txBody>
        </p:sp>
      </p:grpSp>
      <p:grpSp>
        <p:nvGrpSpPr>
          <p:cNvPr id="15" name="组合 14">
            <a:extLst>
              <a:ext uri="{FF2B5EF4-FFF2-40B4-BE49-F238E27FC236}">
                <a16:creationId xmlns:a16="http://schemas.microsoft.com/office/drawing/2014/main" id="{3AE1C27E-AAD5-4AEE-8661-FB2A1F7F7CEF}"/>
              </a:ext>
            </a:extLst>
          </p:cNvPr>
          <p:cNvGrpSpPr/>
          <p:nvPr/>
        </p:nvGrpSpPr>
        <p:grpSpPr>
          <a:xfrm>
            <a:off x="5095874" y="1607291"/>
            <a:ext cx="2160001" cy="3917208"/>
            <a:chOff x="5063619" y="2188316"/>
            <a:chExt cx="2160001" cy="3917208"/>
          </a:xfrm>
        </p:grpSpPr>
        <p:sp>
          <p:nvSpPr>
            <p:cNvPr id="16" name="矩形 15">
              <a:extLst>
                <a:ext uri="{FF2B5EF4-FFF2-40B4-BE49-F238E27FC236}">
                  <a16:creationId xmlns:a16="http://schemas.microsoft.com/office/drawing/2014/main" id="{678EE4BB-86C1-4632-85D4-AFD8DA732254}"/>
                </a:ext>
              </a:extLst>
            </p:cNvPr>
            <p:cNvSpPr/>
            <p:nvPr/>
          </p:nvSpPr>
          <p:spPr>
            <a:xfrm>
              <a:off x="5063619" y="2819802"/>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7" name="文本框 16">
              <a:extLst>
                <a:ext uri="{FF2B5EF4-FFF2-40B4-BE49-F238E27FC236}">
                  <a16:creationId xmlns:a16="http://schemas.microsoft.com/office/drawing/2014/main" id="{7E57FC14-8070-4F3F-87EA-DA88182E25E6}"/>
                </a:ext>
              </a:extLst>
            </p:cNvPr>
            <p:cNvSpPr txBox="1"/>
            <p:nvPr/>
          </p:nvSpPr>
          <p:spPr>
            <a:xfrm>
              <a:off x="5063619" y="2188316"/>
              <a:ext cx="733534" cy="461665"/>
            </a:xfrm>
            <a:prstGeom prst="rect">
              <a:avLst/>
            </a:prstGeom>
            <a:noFill/>
          </p:spPr>
          <p:txBody>
            <a:bodyPr wrap="none" lIns="0" rtlCol="0">
              <a:spAutoFit/>
            </a:bodyPr>
            <a:lstStyle/>
            <a:p>
              <a:r>
                <a:rPr lang="zh-CN" altLang="en-US" sz="2400" b="1" spc="100" dirty="0">
                  <a:solidFill>
                    <a:schemeClr val="accent1"/>
                  </a:solidFill>
                </a:rPr>
                <a:t>软件</a:t>
              </a:r>
            </a:p>
          </p:txBody>
        </p:sp>
        <p:sp>
          <p:nvSpPr>
            <p:cNvPr id="18" name="文本框 17">
              <a:extLst>
                <a:ext uri="{FF2B5EF4-FFF2-40B4-BE49-F238E27FC236}">
                  <a16:creationId xmlns:a16="http://schemas.microsoft.com/office/drawing/2014/main" id="{9813BEEA-754F-47C9-8A5D-B53A56379029}"/>
                </a:ext>
              </a:extLst>
            </p:cNvPr>
            <p:cNvSpPr txBox="1"/>
            <p:nvPr/>
          </p:nvSpPr>
          <p:spPr>
            <a:xfrm>
              <a:off x="5063620" y="3123178"/>
              <a:ext cx="2160000" cy="2982346"/>
            </a:xfrm>
            <a:prstGeom prst="rect">
              <a:avLst/>
            </a:prstGeom>
            <a:noFill/>
          </p:spPr>
          <p:txBody>
            <a:bodyPr wrap="square" lIns="0" rtlCol="0">
              <a:noAutofit/>
            </a:bodyPr>
            <a:lstStyle/>
            <a:p>
              <a:pPr algn="just" eaLnBrk="1">
                <a:lnSpc>
                  <a:spcPct val="150000"/>
                </a:lnSpc>
              </a:pPr>
              <a:r>
                <a:rPr lang="zh-CN" altLang="en-US" dirty="0">
                  <a:effectLst/>
                </a:rPr>
                <a:t>互联网与物联网产生海量数据，模型算法不断演进，为模型学习提供软件基础，推动模型性能持续突破</a:t>
              </a:r>
              <a:endParaRPr lang="zh-CN" altLang="en-US" spc="100" dirty="0">
                <a:latin typeface="+mn-ea"/>
              </a:endParaRPr>
            </a:p>
          </p:txBody>
        </p:sp>
      </p:grpSp>
      <p:grpSp>
        <p:nvGrpSpPr>
          <p:cNvPr id="19" name="组合 18">
            <a:extLst>
              <a:ext uri="{FF2B5EF4-FFF2-40B4-BE49-F238E27FC236}">
                <a16:creationId xmlns:a16="http://schemas.microsoft.com/office/drawing/2014/main" id="{03F5CACD-F12D-428A-A85B-BA5C6607B6E8}"/>
              </a:ext>
            </a:extLst>
          </p:cNvPr>
          <p:cNvGrpSpPr/>
          <p:nvPr/>
        </p:nvGrpSpPr>
        <p:grpSpPr>
          <a:xfrm>
            <a:off x="8657147" y="1607291"/>
            <a:ext cx="2160001" cy="3917208"/>
            <a:chOff x="9448380" y="2188316"/>
            <a:chExt cx="2160001" cy="3917208"/>
          </a:xfrm>
        </p:grpSpPr>
        <p:sp>
          <p:nvSpPr>
            <p:cNvPr id="20" name="矩形 19">
              <a:extLst>
                <a:ext uri="{FF2B5EF4-FFF2-40B4-BE49-F238E27FC236}">
                  <a16:creationId xmlns:a16="http://schemas.microsoft.com/office/drawing/2014/main" id="{51C959A8-76C0-4A27-9E4F-5CFAEA1EFF4D}"/>
                </a:ext>
              </a:extLst>
            </p:cNvPr>
            <p:cNvSpPr/>
            <p:nvPr/>
          </p:nvSpPr>
          <p:spPr>
            <a:xfrm>
              <a:off x="9448380" y="2819802"/>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1" name="文本框 20">
              <a:extLst>
                <a:ext uri="{FF2B5EF4-FFF2-40B4-BE49-F238E27FC236}">
                  <a16:creationId xmlns:a16="http://schemas.microsoft.com/office/drawing/2014/main" id="{B9932CB4-01A3-450C-AFF8-986CBEAA454C}"/>
                </a:ext>
              </a:extLst>
            </p:cNvPr>
            <p:cNvSpPr txBox="1"/>
            <p:nvPr/>
          </p:nvSpPr>
          <p:spPr>
            <a:xfrm>
              <a:off x="9448380" y="2188316"/>
              <a:ext cx="733534" cy="461665"/>
            </a:xfrm>
            <a:prstGeom prst="rect">
              <a:avLst/>
            </a:prstGeom>
            <a:noFill/>
          </p:spPr>
          <p:txBody>
            <a:bodyPr wrap="none" lIns="0" rtlCol="0">
              <a:spAutoFit/>
            </a:bodyPr>
            <a:lstStyle/>
            <a:p>
              <a:r>
                <a:rPr lang="zh-CN" altLang="en-US" sz="2400" b="1" spc="100" dirty="0">
                  <a:solidFill>
                    <a:schemeClr val="accent1"/>
                  </a:solidFill>
                </a:rPr>
                <a:t>需求</a:t>
              </a:r>
            </a:p>
          </p:txBody>
        </p:sp>
        <p:sp>
          <p:nvSpPr>
            <p:cNvPr id="22" name="文本框 21">
              <a:extLst>
                <a:ext uri="{FF2B5EF4-FFF2-40B4-BE49-F238E27FC236}">
                  <a16:creationId xmlns:a16="http://schemas.microsoft.com/office/drawing/2014/main" id="{49CC292C-EC56-4CA9-B3DF-337A59B88AC3}"/>
                </a:ext>
              </a:extLst>
            </p:cNvPr>
            <p:cNvSpPr txBox="1"/>
            <p:nvPr/>
          </p:nvSpPr>
          <p:spPr>
            <a:xfrm>
              <a:off x="9448381" y="3123178"/>
              <a:ext cx="2160000" cy="2982346"/>
            </a:xfrm>
            <a:prstGeom prst="rect">
              <a:avLst/>
            </a:prstGeom>
            <a:noFill/>
          </p:spPr>
          <p:txBody>
            <a:bodyPr wrap="square" lIns="0" rtlCol="0">
              <a:noAutofit/>
            </a:bodyPr>
            <a:lstStyle/>
            <a:p>
              <a:pPr algn="just" eaLnBrk="1">
                <a:lnSpc>
                  <a:spcPct val="150000"/>
                </a:lnSpc>
              </a:pPr>
              <a:r>
                <a:rPr lang="zh-CN" altLang="en-US" dirty="0">
                  <a:effectLst/>
                </a:rPr>
                <a:t>开源文化兴起，</a:t>
              </a:r>
              <a:r>
                <a:rPr lang="en-US" altLang="zh-CN" dirty="0">
                  <a:effectLst/>
                </a:rPr>
                <a:t>AI</a:t>
              </a:r>
              <a:r>
                <a:rPr lang="zh-CN" altLang="en-US" dirty="0">
                  <a:effectLst/>
                </a:rPr>
                <a:t>的准确高效，各国政策支持，促进全球科研人员共享成果，加速技术迭代与创新</a:t>
              </a:r>
              <a:endParaRPr lang="zh-CN" altLang="en-US" spc="100" dirty="0">
                <a:latin typeface="+mn-ea"/>
              </a:endParaRPr>
            </a:p>
          </p:txBody>
        </p:sp>
      </p:grpSp>
      <p:sp>
        <p:nvSpPr>
          <p:cNvPr id="23" name="right-arrow_339913">
            <a:extLst>
              <a:ext uri="{FF2B5EF4-FFF2-40B4-BE49-F238E27FC236}">
                <a16:creationId xmlns:a16="http://schemas.microsoft.com/office/drawing/2014/main" id="{358D34DA-96BD-462C-A5D9-F385FCFCCD26}"/>
              </a:ext>
            </a:extLst>
          </p:cNvPr>
          <p:cNvSpPr>
            <a:spLocks noChangeAspect="1"/>
          </p:cNvSpPr>
          <p:nvPr/>
        </p:nvSpPr>
        <p:spPr bwMode="auto">
          <a:xfrm>
            <a:off x="4090396" y="3261639"/>
            <a:ext cx="609685" cy="608513"/>
          </a:xfrm>
          <a:custGeom>
            <a:avLst/>
            <a:gdLst>
              <a:gd name="connsiteX0" fmla="*/ 312860 w 607729"/>
              <a:gd name="connsiteY0" fmla="*/ 3534 h 606561"/>
              <a:gd name="connsiteX1" fmla="*/ 603991 w 607729"/>
              <a:gd name="connsiteY1" fmla="*/ 294222 h 606561"/>
              <a:gd name="connsiteX2" fmla="*/ 603991 w 607729"/>
              <a:gd name="connsiteY2" fmla="*/ 312084 h 606561"/>
              <a:gd name="connsiteX3" fmla="*/ 312860 w 607729"/>
              <a:gd name="connsiteY3" fmla="*/ 602772 h 606561"/>
              <a:gd name="connsiteX4" fmla="*/ 312593 w 607729"/>
              <a:gd name="connsiteY4" fmla="*/ 602949 h 606561"/>
              <a:gd name="connsiteX5" fmla="*/ 294792 w 607729"/>
              <a:gd name="connsiteY5" fmla="*/ 602772 h 606561"/>
              <a:gd name="connsiteX6" fmla="*/ 295059 w 607729"/>
              <a:gd name="connsiteY6" fmla="*/ 584909 h 606561"/>
              <a:gd name="connsiteX7" fmla="*/ 577201 w 607729"/>
              <a:gd name="connsiteY7" fmla="*/ 303108 h 606561"/>
              <a:gd name="connsiteX8" fmla="*/ 295059 w 607729"/>
              <a:gd name="connsiteY8" fmla="*/ 21308 h 606561"/>
              <a:gd name="connsiteX9" fmla="*/ 295059 w 607729"/>
              <a:gd name="connsiteY9" fmla="*/ 3800 h 606561"/>
              <a:gd name="connsiteX10" fmla="*/ 312860 w 607729"/>
              <a:gd name="connsiteY10" fmla="*/ 3534 h 606561"/>
              <a:gd name="connsiteX11" fmla="*/ 21707 w 607729"/>
              <a:gd name="connsiteY11" fmla="*/ 3534 h 606561"/>
              <a:gd name="connsiteX12" fmla="*/ 312838 w 607729"/>
              <a:gd name="connsiteY12" fmla="*/ 294222 h 606561"/>
              <a:gd name="connsiteX13" fmla="*/ 312838 w 607729"/>
              <a:gd name="connsiteY13" fmla="*/ 312084 h 606561"/>
              <a:gd name="connsiteX14" fmla="*/ 21707 w 607729"/>
              <a:gd name="connsiteY14" fmla="*/ 602772 h 606561"/>
              <a:gd name="connsiteX15" fmla="*/ 21440 w 607729"/>
              <a:gd name="connsiteY15" fmla="*/ 602949 h 606561"/>
              <a:gd name="connsiteX16" fmla="*/ 3639 w 607729"/>
              <a:gd name="connsiteY16" fmla="*/ 602772 h 606561"/>
              <a:gd name="connsiteX17" fmla="*/ 3906 w 607729"/>
              <a:gd name="connsiteY17" fmla="*/ 584909 h 606561"/>
              <a:gd name="connsiteX18" fmla="*/ 286047 w 607729"/>
              <a:gd name="connsiteY18" fmla="*/ 303197 h 606561"/>
              <a:gd name="connsiteX19" fmla="*/ 3906 w 607729"/>
              <a:gd name="connsiteY19" fmla="*/ 21485 h 606561"/>
              <a:gd name="connsiteX20" fmla="*/ 3906 w 607729"/>
              <a:gd name="connsiteY20" fmla="*/ 3889 h 606561"/>
              <a:gd name="connsiteX21" fmla="*/ 21707 w 607729"/>
              <a:gd name="connsiteY21" fmla="*/ 3534 h 606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7729" h="606561">
                <a:moveTo>
                  <a:pt x="312860" y="3534"/>
                </a:moveTo>
                <a:lnTo>
                  <a:pt x="603991" y="294222"/>
                </a:lnTo>
                <a:cubicBezTo>
                  <a:pt x="608975" y="299109"/>
                  <a:pt x="608975" y="307107"/>
                  <a:pt x="603991" y="312084"/>
                </a:cubicBezTo>
                <a:lnTo>
                  <a:pt x="312860" y="602772"/>
                </a:lnTo>
                <a:lnTo>
                  <a:pt x="312593" y="602949"/>
                </a:lnTo>
                <a:cubicBezTo>
                  <a:pt x="307698" y="607926"/>
                  <a:pt x="299688" y="607659"/>
                  <a:pt x="294792" y="602772"/>
                </a:cubicBezTo>
                <a:cubicBezTo>
                  <a:pt x="289808" y="597795"/>
                  <a:pt x="289986" y="589708"/>
                  <a:pt x="295059" y="584909"/>
                </a:cubicBezTo>
                <a:lnTo>
                  <a:pt x="577201" y="303108"/>
                </a:lnTo>
                <a:lnTo>
                  <a:pt x="295059" y="21308"/>
                </a:lnTo>
                <a:cubicBezTo>
                  <a:pt x="290342" y="16420"/>
                  <a:pt x="290342" y="8688"/>
                  <a:pt x="295059" y="3800"/>
                </a:cubicBezTo>
                <a:cubicBezTo>
                  <a:pt x="299866" y="-1176"/>
                  <a:pt x="307787" y="-1265"/>
                  <a:pt x="312860" y="3534"/>
                </a:cubicBezTo>
                <a:close/>
                <a:moveTo>
                  <a:pt x="21707" y="3534"/>
                </a:moveTo>
                <a:lnTo>
                  <a:pt x="312838" y="294222"/>
                </a:lnTo>
                <a:cubicBezTo>
                  <a:pt x="317822" y="299109"/>
                  <a:pt x="317822" y="307107"/>
                  <a:pt x="312838" y="312084"/>
                </a:cubicBezTo>
                <a:lnTo>
                  <a:pt x="21707" y="602772"/>
                </a:lnTo>
                <a:lnTo>
                  <a:pt x="21440" y="602949"/>
                </a:lnTo>
                <a:cubicBezTo>
                  <a:pt x="16544" y="607926"/>
                  <a:pt x="8534" y="607659"/>
                  <a:pt x="3639" y="602772"/>
                </a:cubicBezTo>
                <a:cubicBezTo>
                  <a:pt x="-1345" y="597795"/>
                  <a:pt x="-1167" y="589708"/>
                  <a:pt x="3906" y="584909"/>
                </a:cubicBezTo>
                <a:lnTo>
                  <a:pt x="286047" y="303197"/>
                </a:lnTo>
                <a:lnTo>
                  <a:pt x="3906" y="21485"/>
                </a:lnTo>
                <a:cubicBezTo>
                  <a:pt x="-811" y="16509"/>
                  <a:pt x="-811" y="8866"/>
                  <a:pt x="3906" y="3889"/>
                </a:cubicBezTo>
                <a:cubicBezTo>
                  <a:pt x="8712" y="-1176"/>
                  <a:pt x="16811" y="-1265"/>
                  <a:pt x="21707" y="3534"/>
                </a:cubicBezTo>
                <a:close/>
              </a:path>
            </a:pathLst>
          </a:custGeom>
          <a:solidFill>
            <a:schemeClr val="accent4"/>
          </a:solidFill>
          <a:ln>
            <a:noFill/>
          </a:ln>
        </p:spPr>
      </p:sp>
      <p:sp>
        <p:nvSpPr>
          <p:cNvPr id="24" name="right-arrow_339913">
            <a:extLst>
              <a:ext uri="{FF2B5EF4-FFF2-40B4-BE49-F238E27FC236}">
                <a16:creationId xmlns:a16="http://schemas.microsoft.com/office/drawing/2014/main" id="{8E16FC23-C0A0-4D47-B980-B3CBABCC9486}"/>
              </a:ext>
            </a:extLst>
          </p:cNvPr>
          <p:cNvSpPr>
            <a:spLocks noChangeAspect="1"/>
          </p:cNvSpPr>
          <p:nvPr/>
        </p:nvSpPr>
        <p:spPr bwMode="auto">
          <a:xfrm>
            <a:off x="7651668" y="3261639"/>
            <a:ext cx="609685" cy="608513"/>
          </a:xfrm>
          <a:custGeom>
            <a:avLst/>
            <a:gdLst>
              <a:gd name="connsiteX0" fmla="*/ 312860 w 607729"/>
              <a:gd name="connsiteY0" fmla="*/ 3534 h 606561"/>
              <a:gd name="connsiteX1" fmla="*/ 603991 w 607729"/>
              <a:gd name="connsiteY1" fmla="*/ 294222 h 606561"/>
              <a:gd name="connsiteX2" fmla="*/ 603991 w 607729"/>
              <a:gd name="connsiteY2" fmla="*/ 312084 h 606561"/>
              <a:gd name="connsiteX3" fmla="*/ 312860 w 607729"/>
              <a:gd name="connsiteY3" fmla="*/ 602772 h 606561"/>
              <a:gd name="connsiteX4" fmla="*/ 312593 w 607729"/>
              <a:gd name="connsiteY4" fmla="*/ 602949 h 606561"/>
              <a:gd name="connsiteX5" fmla="*/ 294792 w 607729"/>
              <a:gd name="connsiteY5" fmla="*/ 602772 h 606561"/>
              <a:gd name="connsiteX6" fmla="*/ 295059 w 607729"/>
              <a:gd name="connsiteY6" fmla="*/ 584909 h 606561"/>
              <a:gd name="connsiteX7" fmla="*/ 577201 w 607729"/>
              <a:gd name="connsiteY7" fmla="*/ 303108 h 606561"/>
              <a:gd name="connsiteX8" fmla="*/ 295059 w 607729"/>
              <a:gd name="connsiteY8" fmla="*/ 21308 h 606561"/>
              <a:gd name="connsiteX9" fmla="*/ 295059 w 607729"/>
              <a:gd name="connsiteY9" fmla="*/ 3800 h 606561"/>
              <a:gd name="connsiteX10" fmla="*/ 312860 w 607729"/>
              <a:gd name="connsiteY10" fmla="*/ 3534 h 606561"/>
              <a:gd name="connsiteX11" fmla="*/ 21707 w 607729"/>
              <a:gd name="connsiteY11" fmla="*/ 3534 h 606561"/>
              <a:gd name="connsiteX12" fmla="*/ 312838 w 607729"/>
              <a:gd name="connsiteY12" fmla="*/ 294222 h 606561"/>
              <a:gd name="connsiteX13" fmla="*/ 312838 w 607729"/>
              <a:gd name="connsiteY13" fmla="*/ 312084 h 606561"/>
              <a:gd name="connsiteX14" fmla="*/ 21707 w 607729"/>
              <a:gd name="connsiteY14" fmla="*/ 602772 h 606561"/>
              <a:gd name="connsiteX15" fmla="*/ 21440 w 607729"/>
              <a:gd name="connsiteY15" fmla="*/ 602949 h 606561"/>
              <a:gd name="connsiteX16" fmla="*/ 3639 w 607729"/>
              <a:gd name="connsiteY16" fmla="*/ 602772 h 606561"/>
              <a:gd name="connsiteX17" fmla="*/ 3906 w 607729"/>
              <a:gd name="connsiteY17" fmla="*/ 584909 h 606561"/>
              <a:gd name="connsiteX18" fmla="*/ 286047 w 607729"/>
              <a:gd name="connsiteY18" fmla="*/ 303197 h 606561"/>
              <a:gd name="connsiteX19" fmla="*/ 3906 w 607729"/>
              <a:gd name="connsiteY19" fmla="*/ 21485 h 606561"/>
              <a:gd name="connsiteX20" fmla="*/ 3906 w 607729"/>
              <a:gd name="connsiteY20" fmla="*/ 3889 h 606561"/>
              <a:gd name="connsiteX21" fmla="*/ 21707 w 607729"/>
              <a:gd name="connsiteY21" fmla="*/ 3534 h 606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7729" h="606561">
                <a:moveTo>
                  <a:pt x="312860" y="3534"/>
                </a:moveTo>
                <a:lnTo>
                  <a:pt x="603991" y="294222"/>
                </a:lnTo>
                <a:cubicBezTo>
                  <a:pt x="608975" y="299109"/>
                  <a:pt x="608975" y="307107"/>
                  <a:pt x="603991" y="312084"/>
                </a:cubicBezTo>
                <a:lnTo>
                  <a:pt x="312860" y="602772"/>
                </a:lnTo>
                <a:lnTo>
                  <a:pt x="312593" y="602949"/>
                </a:lnTo>
                <a:cubicBezTo>
                  <a:pt x="307698" y="607926"/>
                  <a:pt x="299688" y="607659"/>
                  <a:pt x="294792" y="602772"/>
                </a:cubicBezTo>
                <a:cubicBezTo>
                  <a:pt x="289808" y="597795"/>
                  <a:pt x="289986" y="589708"/>
                  <a:pt x="295059" y="584909"/>
                </a:cubicBezTo>
                <a:lnTo>
                  <a:pt x="577201" y="303108"/>
                </a:lnTo>
                <a:lnTo>
                  <a:pt x="295059" y="21308"/>
                </a:lnTo>
                <a:cubicBezTo>
                  <a:pt x="290342" y="16420"/>
                  <a:pt x="290342" y="8688"/>
                  <a:pt x="295059" y="3800"/>
                </a:cubicBezTo>
                <a:cubicBezTo>
                  <a:pt x="299866" y="-1176"/>
                  <a:pt x="307787" y="-1265"/>
                  <a:pt x="312860" y="3534"/>
                </a:cubicBezTo>
                <a:close/>
                <a:moveTo>
                  <a:pt x="21707" y="3534"/>
                </a:moveTo>
                <a:lnTo>
                  <a:pt x="312838" y="294222"/>
                </a:lnTo>
                <a:cubicBezTo>
                  <a:pt x="317822" y="299109"/>
                  <a:pt x="317822" y="307107"/>
                  <a:pt x="312838" y="312084"/>
                </a:cubicBezTo>
                <a:lnTo>
                  <a:pt x="21707" y="602772"/>
                </a:lnTo>
                <a:lnTo>
                  <a:pt x="21440" y="602949"/>
                </a:lnTo>
                <a:cubicBezTo>
                  <a:pt x="16544" y="607926"/>
                  <a:pt x="8534" y="607659"/>
                  <a:pt x="3639" y="602772"/>
                </a:cubicBezTo>
                <a:cubicBezTo>
                  <a:pt x="-1345" y="597795"/>
                  <a:pt x="-1167" y="589708"/>
                  <a:pt x="3906" y="584909"/>
                </a:cubicBezTo>
                <a:lnTo>
                  <a:pt x="286047" y="303197"/>
                </a:lnTo>
                <a:lnTo>
                  <a:pt x="3906" y="21485"/>
                </a:lnTo>
                <a:cubicBezTo>
                  <a:pt x="-811" y="16509"/>
                  <a:pt x="-811" y="8866"/>
                  <a:pt x="3906" y="3889"/>
                </a:cubicBezTo>
                <a:cubicBezTo>
                  <a:pt x="8712" y="-1176"/>
                  <a:pt x="16811" y="-1265"/>
                  <a:pt x="21707" y="3534"/>
                </a:cubicBezTo>
                <a:close/>
              </a:path>
            </a:pathLst>
          </a:custGeom>
          <a:solidFill>
            <a:schemeClr val="accent4"/>
          </a:solidFill>
          <a:ln>
            <a:noFill/>
          </a:ln>
        </p:spPr>
      </p:sp>
    </p:spTree>
    <p:extLst>
      <p:ext uri="{BB962C8B-B14F-4D97-AF65-F5344CB8AC3E}">
        <p14:creationId xmlns:p14="http://schemas.microsoft.com/office/powerpoint/2010/main" val="2277731300"/>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zh-CN" altLang="en-US" dirty="0"/>
              <a:t>学术影响</a:t>
            </a:r>
          </a:p>
        </p:txBody>
      </p:sp>
      <p:sp>
        <p:nvSpPr>
          <p:cNvPr id="8" name="文本占位符 7">
            <a:extLst>
              <a:ext uri="{FF2B5EF4-FFF2-40B4-BE49-F238E27FC236}">
                <a16:creationId xmlns:a16="http://schemas.microsoft.com/office/drawing/2014/main" id="{9817F25C-98CC-4609-AC15-0D6EC7B92E15}"/>
              </a:ext>
            </a:extLst>
          </p:cNvPr>
          <p:cNvSpPr txBox="1">
            <a:spLocks/>
          </p:cNvSpPr>
          <p:nvPr/>
        </p:nvSpPr>
        <p:spPr>
          <a:xfrm>
            <a:off x="881006" y="3112552"/>
            <a:ext cx="1924465" cy="2676103"/>
          </a:xfrm>
          <a:prstGeom prst="rect">
            <a:avLst/>
          </a:prstGeom>
          <a:noFill/>
          <a:effectLst/>
        </p:spPr>
        <p:txBody>
          <a:bodyPr vert="horz" lIns="91440" tIns="45720" rIns="91440" bIns="45720" rtlCol="0" anchor="t">
            <a:normAutofit/>
          </a:bodyPr>
          <a:lstStyle>
            <a:lvl1pPr marL="0" indent="0" algn="l" defTabSz="914400" rtl="0" eaLnBrk="1" latinLnBrk="0" hangingPunct="1">
              <a:lnSpc>
                <a:spcPct val="125000"/>
              </a:lnSpc>
              <a:spcBef>
                <a:spcPts val="0"/>
              </a:spcBef>
              <a:buFont typeface="Arial" panose="020B0604020202020204" pitchFamily="34" charset="0"/>
              <a:buNone/>
              <a:defRPr sz="1800" kern="1200">
                <a:solidFill>
                  <a:schemeClr val="tx1"/>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0" normalizeH="0" baseline="0" noProof="0" dirty="0">
                <a:ln>
                  <a:noFill/>
                </a:ln>
                <a:solidFill>
                  <a:srgbClr val="000000"/>
                </a:solidFill>
                <a:effectLst/>
                <a:uLnTx/>
                <a:uFillTx/>
                <a:cs typeface="+mn-cs"/>
                <a:sym typeface="+mn-lt"/>
              </a:rPr>
              <a:t>促进全球学者间知识共享，加速科研成果的传播与验证</a:t>
            </a:r>
          </a:p>
        </p:txBody>
      </p:sp>
      <p:sp>
        <p:nvSpPr>
          <p:cNvPr id="11" name="文本占位符 13">
            <a:extLst>
              <a:ext uri="{FF2B5EF4-FFF2-40B4-BE49-F238E27FC236}">
                <a16:creationId xmlns:a16="http://schemas.microsoft.com/office/drawing/2014/main" id="{F643D320-2708-4246-938C-176F9709E26D}"/>
              </a:ext>
            </a:extLst>
          </p:cNvPr>
          <p:cNvSpPr txBox="1">
            <a:spLocks/>
          </p:cNvSpPr>
          <p:nvPr/>
        </p:nvSpPr>
        <p:spPr>
          <a:xfrm>
            <a:off x="3716181" y="3112552"/>
            <a:ext cx="1924465" cy="2676103"/>
          </a:xfrm>
          <a:prstGeom prst="rect">
            <a:avLst/>
          </a:prstGeom>
          <a:noFill/>
          <a:effectLst/>
        </p:spPr>
        <p:txBody>
          <a:bodyPr vert="horz" lIns="91440" tIns="45720" rIns="91440" bIns="45720" rtlCol="0" anchor="t">
            <a:normAutofit/>
          </a:bodyPr>
          <a:lstStyle>
            <a:lvl1pPr marL="0" indent="0" algn="l" defTabSz="914400" rtl="0" eaLnBrk="1" latinLnBrk="0" hangingPunct="1">
              <a:lnSpc>
                <a:spcPct val="125000"/>
              </a:lnSpc>
              <a:spcBef>
                <a:spcPts val="0"/>
              </a:spcBef>
              <a:buFont typeface="Arial" panose="020B0604020202020204" pitchFamily="34" charset="0"/>
              <a:buNone/>
              <a:defRPr sz="1800" kern="1200">
                <a:solidFill>
                  <a:srgbClr val="000000"/>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lang="zh-CN" altLang="en-US" dirty="0">
                <a:effectLst/>
              </a:rPr>
              <a:t>降低研究门槛，使更多研究者能快速进入前沿领域，推动学术创新</a:t>
            </a:r>
            <a:endParaRPr kumimoji="0" lang="zh-CN" altLang="en-US" sz="1800" b="0" i="0" u="none" strike="noStrike" kern="1200" cap="none" spc="0" normalizeH="0" baseline="0" noProof="0" dirty="0">
              <a:ln>
                <a:noFill/>
              </a:ln>
              <a:solidFill>
                <a:srgbClr val="000000"/>
              </a:solidFill>
              <a:effectLst/>
              <a:uLnTx/>
              <a:uFillTx/>
              <a:cs typeface="+mn-cs"/>
              <a:sym typeface="+mn-lt"/>
            </a:endParaRPr>
          </a:p>
        </p:txBody>
      </p:sp>
      <p:sp>
        <p:nvSpPr>
          <p:cNvPr id="16" name="文本占位符 14">
            <a:extLst>
              <a:ext uri="{FF2B5EF4-FFF2-40B4-BE49-F238E27FC236}">
                <a16:creationId xmlns:a16="http://schemas.microsoft.com/office/drawing/2014/main" id="{ED6F4896-FF1C-465E-BC10-8A0657C63892}"/>
              </a:ext>
            </a:extLst>
          </p:cNvPr>
          <p:cNvSpPr txBox="1">
            <a:spLocks/>
          </p:cNvSpPr>
          <p:nvPr/>
        </p:nvSpPr>
        <p:spPr>
          <a:xfrm>
            <a:off x="6551355" y="3112552"/>
            <a:ext cx="1924465" cy="2676103"/>
          </a:xfrm>
          <a:prstGeom prst="rect">
            <a:avLst/>
          </a:prstGeom>
          <a:noFill/>
          <a:effectLst/>
        </p:spPr>
        <p:txBody>
          <a:bodyPr vert="horz" lIns="91440" tIns="45720" rIns="91440" bIns="45720" rtlCol="0" anchor="t">
            <a:normAutofit/>
          </a:bodyPr>
          <a:lstStyle>
            <a:lvl1pPr marL="0" indent="0" algn="l" defTabSz="914400" rtl="0" eaLnBrk="1" latinLnBrk="0" hangingPunct="1">
              <a:lnSpc>
                <a:spcPct val="125000"/>
              </a:lnSpc>
              <a:spcBef>
                <a:spcPts val="0"/>
              </a:spcBef>
              <a:buFont typeface="Arial" panose="020B0604020202020204" pitchFamily="34" charset="0"/>
              <a:buNone/>
              <a:defRPr sz="1800" kern="1200">
                <a:solidFill>
                  <a:srgbClr val="000000"/>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lang="zh-CN" altLang="en-US" dirty="0">
                <a:effectLst/>
              </a:rPr>
              <a:t>鼓励跨学科合作，结合不同领域的智慧，拓展人工智能的应用边界</a:t>
            </a:r>
            <a:endParaRPr kumimoji="0" lang="zh-CN" altLang="en-US" sz="1800" b="0" i="0" u="none" strike="noStrike" kern="1200" cap="none" spc="0" normalizeH="0" baseline="0" noProof="0" dirty="0">
              <a:ln>
                <a:noFill/>
              </a:ln>
              <a:solidFill>
                <a:srgbClr val="000000"/>
              </a:solidFill>
              <a:effectLst/>
              <a:uLnTx/>
              <a:uFillTx/>
              <a:cs typeface="+mn-cs"/>
              <a:sym typeface="+mn-lt"/>
            </a:endParaRPr>
          </a:p>
        </p:txBody>
      </p:sp>
      <p:sp>
        <p:nvSpPr>
          <p:cNvPr id="17" name="文本占位符 8">
            <a:extLst>
              <a:ext uri="{FF2B5EF4-FFF2-40B4-BE49-F238E27FC236}">
                <a16:creationId xmlns:a16="http://schemas.microsoft.com/office/drawing/2014/main" id="{5A4723B8-9B63-4E88-8B4D-FDAD4F660E7B}"/>
              </a:ext>
            </a:extLst>
          </p:cNvPr>
          <p:cNvSpPr txBox="1">
            <a:spLocks/>
          </p:cNvSpPr>
          <p:nvPr/>
        </p:nvSpPr>
        <p:spPr>
          <a:xfrm>
            <a:off x="881005" y="2514501"/>
            <a:ext cx="1924466" cy="418847"/>
          </a:xfrm>
          <a:prstGeom prst="rect">
            <a:avLst/>
          </a:prstGeom>
          <a:solidFill>
            <a:schemeClr val="accent1"/>
          </a:solidFill>
          <a:effectLst/>
        </p:spPr>
        <p:txBody>
          <a:bodyPr vert="horz" lIns="0" tIns="45720" rIns="0" bIns="45720" rtlCol="0" anchor="ctr">
            <a:noAutofit/>
          </a:bodyPr>
          <a:lstStyle>
            <a:lvl1pPr marL="0" indent="0" algn="ctr" defTabSz="914400" rtl="0" eaLnBrk="1" latinLnBrk="0" hangingPunct="1">
              <a:lnSpc>
                <a:spcPct val="125000"/>
              </a:lnSpc>
              <a:spcBef>
                <a:spcPts val="0"/>
              </a:spcBef>
              <a:buFont typeface="Arial" panose="020B0604020202020204" pitchFamily="34" charset="0"/>
              <a:buNone/>
              <a:defRPr sz="1800" b="1" kern="1200">
                <a:solidFill>
                  <a:schemeClr val="bg1"/>
                </a:solidFill>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b="1" i="0" u="none" strike="noStrike" kern="1200" cap="none" spc="0" normalizeH="0" baseline="0" noProof="0" dirty="0">
                <a:ln>
                  <a:noFill/>
                </a:ln>
                <a:solidFill>
                  <a:srgbClr val="FFFFFF"/>
                </a:solidFill>
                <a:effectLst/>
                <a:uLnTx/>
                <a:uFillTx/>
                <a:latin typeface="Arial"/>
                <a:ea typeface="微软雅黑"/>
                <a:cs typeface="+mn-cs"/>
                <a:sym typeface="+mn-lt"/>
              </a:rPr>
              <a:t>知识共享</a:t>
            </a:r>
          </a:p>
        </p:txBody>
      </p:sp>
      <p:sp>
        <p:nvSpPr>
          <p:cNvPr id="18" name="文本占位符 11">
            <a:extLst>
              <a:ext uri="{FF2B5EF4-FFF2-40B4-BE49-F238E27FC236}">
                <a16:creationId xmlns:a16="http://schemas.microsoft.com/office/drawing/2014/main" id="{5298D127-EB96-4487-AE28-08497E744C04}"/>
              </a:ext>
            </a:extLst>
          </p:cNvPr>
          <p:cNvSpPr txBox="1">
            <a:spLocks/>
          </p:cNvSpPr>
          <p:nvPr/>
        </p:nvSpPr>
        <p:spPr>
          <a:xfrm>
            <a:off x="3716179" y="2514501"/>
            <a:ext cx="1924466" cy="418847"/>
          </a:xfrm>
          <a:prstGeom prst="rect">
            <a:avLst/>
          </a:prstGeom>
          <a:solidFill>
            <a:schemeClr val="accent4"/>
          </a:solidFill>
          <a:effectLst/>
        </p:spPr>
        <p:txBody>
          <a:bodyPr vert="horz" lIns="0" tIns="45720" rIns="0" bIns="45720" rtlCol="0" anchor="ctr">
            <a:noAutofit/>
          </a:bodyPr>
          <a:lstStyle>
            <a:defPPr>
              <a:defRPr lang="zh-CN"/>
            </a:defPPr>
            <a:lvl1pPr marL="0" marR="0" lvl="0" indent="0" algn="ctr" defTabSz="914400" eaLnBrk="1" fontAlgn="auto" latinLnBrk="0" hangingPunct="1">
              <a:lnSpc>
                <a:spcPct val="125000"/>
              </a:lnSpc>
              <a:spcBef>
                <a:spcPts val="0"/>
              </a:spcBef>
              <a:spcAft>
                <a:spcPts val="0"/>
              </a:spcAft>
              <a:buClrTx/>
              <a:buSzTx/>
              <a:buFont typeface="Arial" panose="020B0604020202020204" pitchFamily="34" charset="0"/>
              <a:buNone/>
              <a:tabLst/>
              <a:defRPr kumimoji="0" sz="1800" b="1" i="0" u="none" strike="noStrike" cap="none" spc="0" normalizeH="0" baseline="0">
                <a:ln>
                  <a:noFill/>
                </a:ln>
                <a:solidFill>
                  <a:srgbClr val="FFFFFF"/>
                </a:solidFill>
                <a:effectLst/>
                <a:uLnTx/>
                <a:uFillTx/>
                <a:latin typeface="Arial"/>
                <a:ea typeface="微软雅黑"/>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a:lnSpc>
                <a:spcPct val="100000"/>
              </a:lnSpc>
            </a:pPr>
            <a:r>
              <a:rPr lang="zh-CN" altLang="en-US" dirty="0">
                <a:sym typeface="+mn-lt"/>
              </a:rPr>
              <a:t>研究加速</a:t>
            </a:r>
          </a:p>
        </p:txBody>
      </p:sp>
      <p:sp>
        <p:nvSpPr>
          <p:cNvPr id="19" name="文本占位符 12">
            <a:extLst>
              <a:ext uri="{FF2B5EF4-FFF2-40B4-BE49-F238E27FC236}">
                <a16:creationId xmlns:a16="http://schemas.microsoft.com/office/drawing/2014/main" id="{FCF44A34-CCD4-4E8C-BF90-093C35AABA95}"/>
              </a:ext>
            </a:extLst>
          </p:cNvPr>
          <p:cNvSpPr txBox="1">
            <a:spLocks/>
          </p:cNvSpPr>
          <p:nvPr/>
        </p:nvSpPr>
        <p:spPr>
          <a:xfrm>
            <a:off x="6551354" y="2514501"/>
            <a:ext cx="1924466" cy="418847"/>
          </a:xfrm>
          <a:prstGeom prst="rect">
            <a:avLst/>
          </a:prstGeom>
          <a:solidFill>
            <a:schemeClr val="accent1"/>
          </a:solidFill>
          <a:effectLst/>
        </p:spPr>
        <p:txBody>
          <a:bodyPr vert="horz" lIns="0" tIns="45720" rIns="0" bIns="45720" rtlCol="0" anchor="ctr">
            <a:noAutofit/>
          </a:bodyPr>
          <a:lstStyle>
            <a:defPPr>
              <a:defRPr lang="zh-CN"/>
            </a:defPPr>
            <a:lvl1pPr marL="0" marR="0" lvl="0" indent="0" algn="ctr" defTabSz="914400" eaLnBrk="1" fontAlgn="auto" latinLnBrk="0" hangingPunct="1">
              <a:lnSpc>
                <a:spcPct val="125000"/>
              </a:lnSpc>
              <a:spcBef>
                <a:spcPts val="0"/>
              </a:spcBef>
              <a:spcAft>
                <a:spcPts val="0"/>
              </a:spcAft>
              <a:buClrTx/>
              <a:buSzTx/>
              <a:buFont typeface="Arial" panose="020B0604020202020204" pitchFamily="34" charset="0"/>
              <a:buNone/>
              <a:tabLst/>
              <a:defRPr kumimoji="0" sz="1800" b="1" i="0" u="none" strike="noStrike" cap="none" spc="0" normalizeH="0" baseline="0">
                <a:ln>
                  <a:noFill/>
                </a:ln>
                <a:solidFill>
                  <a:srgbClr val="FFFFFF"/>
                </a:solidFill>
                <a:effectLst/>
                <a:uLnTx/>
                <a:uFillTx/>
                <a:latin typeface="Arial"/>
                <a:ea typeface="微软雅黑"/>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a:lnSpc>
                <a:spcPct val="100000"/>
              </a:lnSpc>
            </a:pPr>
            <a:r>
              <a:rPr lang="zh-CN" altLang="en-US" dirty="0">
                <a:effectLst/>
              </a:rPr>
              <a:t>跨学科融合</a:t>
            </a:r>
            <a:endParaRPr lang="zh-CN" altLang="en-US" dirty="0">
              <a:sym typeface="+mn-lt"/>
            </a:endParaRPr>
          </a:p>
        </p:txBody>
      </p:sp>
      <p:sp>
        <p:nvSpPr>
          <p:cNvPr id="20" name="文本占位符 9">
            <a:extLst>
              <a:ext uri="{FF2B5EF4-FFF2-40B4-BE49-F238E27FC236}">
                <a16:creationId xmlns:a16="http://schemas.microsoft.com/office/drawing/2014/main" id="{AC015582-7456-4D4B-B245-7E73844F033F}"/>
              </a:ext>
            </a:extLst>
          </p:cNvPr>
          <p:cNvSpPr txBox="1">
            <a:spLocks/>
          </p:cNvSpPr>
          <p:nvPr/>
        </p:nvSpPr>
        <p:spPr>
          <a:xfrm>
            <a:off x="9386529" y="3112552"/>
            <a:ext cx="1924465" cy="2676103"/>
          </a:xfrm>
          <a:prstGeom prst="rect">
            <a:avLst/>
          </a:prstGeom>
          <a:noFill/>
          <a:effectLst/>
        </p:spPr>
        <p:txBody>
          <a:bodyPr vert="horz" lIns="91440" tIns="45720" rIns="91440" bIns="45720" rtlCol="0" anchor="t">
            <a:normAutofit/>
          </a:bodyPr>
          <a:lstStyle>
            <a:lvl1pPr marL="0" indent="0" algn="l" defTabSz="914400" rtl="0" eaLnBrk="1" latinLnBrk="0" hangingPunct="1">
              <a:lnSpc>
                <a:spcPct val="125000"/>
              </a:lnSpc>
              <a:spcBef>
                <a:spcPts val="0"/>
              </a:spcBef>
              <a:buFont typeface="Arial" panose="020B0604020202020204" pitchFamily="34" charset="0"/>
              <a:buNone/>
              <a:defRPr sz="1800" kern="1200">
                <a:solidFill>
                  <a:schemeClr val="tx1"/>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lang="zh-CN" altLang="en-US" dirty="0">
                <a:effectLst/>
              </a:rPr>
              <a:t>为教育提供先进工具，培养新一代</a:t>
            </a:r>
            <a:r>
              <a:rPr lang="en-US" altLang="zh-CN" dirty="0">
                <a:effectLst/>
              </a:rPr>
              <a:t>AI</a:t>
            </a:r>
            <a:r>
              <a:rPr lang="zh-CN" altLang="en-US" dirty="0">
                <a:effectLst/>
              </a:rPr>
              <a:t>人才，奠定未来科研基础。</a:t>
            </a:r>
            <a:endParaRPr kumimoji="0" lang="zh-CN" altLang="en-US" sz="1800" b="0" i="0" u="none" strike="noStrike" kern="1200" cap="none" spc="0" normalizeH="0" baseline="0" noProof="0" dirty="0">
              <a:ln>
                <a:noFill/>
              </a:ln>
              <a:solidFill>
                <a:srgbClr val="000000"/>
              </a:solidFill>
              <a:effectLst/>
              <a:uLnTx/>
              <a:uFillTx/>
              <a:cs typeface="+mn-cs"/>
              <a:sym typeface="+mn-lt"/>
            </a:endParaRPr>
          </a:p>
        </p:txBody>
      </p:sp>
      <p:sp>
        <p:nvSpPr>
          <p:cNvPr id="21" name="文本占位符 10">
            <a:extLst>
              <a:ext uri="{FF2B5EF4-FFF2-40B4-BE49-F238E27FC236}">
                <a16:creationId xmlns:a16="http://schemas.microsoft.com/office/drawing/2014/main" id="{6FCDBC14-C32C-49B8-9F32-60C2E7AFE885}"/>
              </a:ext>
            </a:extLst>
          </p:cNvPr>
          <p:cNvSpPr txBox="1">
            <a:spLocks/>
          </p:cNvSpPr>
          <p:nvPr/>
        </p:nvSpPr>
        <p:spPr>
          <a:xfrm>
            <a:off x="9386528" y="2514501"/>
            <a:ext cx="1924466" cy="418847"/>
          </a:xfrm>
          <a:prstGeom prst="rect">
            <a:avLst/>
          </a:prstGeom>
          <a:solidFill>
            <a:schemeClr val="accent4"/>
          </a:solidFill>
          <a:effectLst/>
        </p:spPr>
        <p:txBody>
          <a:bodyPr vert="horz" lIns="0" tIns="45720" rIns="0" bIns="45720" rtlCol="0" anchor="ctr">
            <a:noAutofit/>
          </a:bodyPr>
          <a:lstStyle>
            <a:defPPr>
              <a:defRPr lang="zh-CN"/>
            </a:defPPr>
            <a:lvl1pPr marL="0" marR="0" lvl="0" indent="0" algn="ctr" defTabSz="914400" eaLnBrk="1" fontAlgn="auto" latinLnBrk="0" hangingPunct="1">
              <a:lnSpc>
                <a:spcPct val="125000"/>
              </a:lnSpc>
              <a:spcBef>
                <a:spcPts val="0"/>
              </a:spcBef>
              <a:spcAft>
                <a:spcPts val="0"/>
              </a:spcAft>
              <a:buClrTx/>
              <a:buSzTx/>
              <a:buFont typeface="Arial" panose="020B0604020202020204" pitchFamily="34" charset="0"/>
              <a:buNone/>
              <a:tabLst/>
              <a:defRPr kumimoji="0" sz="1800" b="1" i="0" u="none" strike="noStrike" cap="none" spc="0" normalizeH="0" baseline="0">
                <a:ln>
                  <a:noFill/>
                </a:ln>
                <a:solidFill>
                  <a:srgbClr val="FFFFFF"/>
                </a:solidFill>
                <a:effectLst/>
                <a:uLnTx/>
                <a:uFillTx/>
                <a:latin typeface="Arial"/>
                <a:ea typeface="微软雅黑"/>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a:lnSpc>
                <a:spcPct val="100000"/>
              </a:lnSpc>
            </a:pPr>
            <a:r>
              <a:rPr lang="zh-CN" altLang="en-US" dirty="0">
                <a:effectLst/>
              </a:rPr>
              <a:t>教育赋能</a:t>
            </a:r>
            <a:endParaRPr lang="zh-CN" altLang="en-US" dirty="0">
              <a:sym typeface="+mn-lt"/>
            </a:endParaRPr>
          </a:p>
        </p:txBody>
      </p:sp>
      <p:sp>
        <p:nvSpPr>
          <p:cNvPr id="2" name="圆角矩形 1"/>
          <p:cNvSpPr/>
          <p:nvPr/>
        </p:nvSpPr>
        <p:spPr>
          <a:xfrm>
            <a:off x="695325" y="1216334"/>
            <a:ext cx="2295826" cy="4630761"/>
          </a:xfrm>
          <a:prstGeom prst="roundRect">
            <a:avLst>
              <a:gd name="adj" fmla="val 11782"/>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3530498" y="1216334"/>
            <a:ext cx="2295826" cy="4630761"/>
          </a:xfrm>
          <a:prstGeom prst="roundRect">
            <a:avLst>
              <a:gd name="adj" fmla="val 11782"/>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6365671" y="1216334"/>
            <a:ext cx="2295826" cy="4630761"/>
          </a:xfrm>
          <a:prstGeom prst="roundRect">
            <a:avLst>
              <a:gd name="adj" fmla="val 11782"/>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9192730" y="1216334"/>
            <a:ext cx="2295826" cy="4630761"/>
          </a:xfrm>
          <a:prstGeom prst="roundRect">
            <a:avLst>
              <a:gd name="adj" fmla="val 11782"/>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a:extLst>
              <a:ext uri="{FF2B5EF4-FFF2-40B4-BE49-F238E27FC236}">
                <a16:creationId xmlns:a16="http://schemas.microsoft.com/office/drawing/2014/main" id="{1A8D114C-FBB2-DB3E-DA99-C9A6C014359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88988" y="1343972"/>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CC57135-AF85-D72D-F3D4-9C6ADF0E14E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147726" y="1370517"/>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71CDECC6-2367-ACBE-8CF2-2D0205F4C628}"/>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9829798" y="1348760"/>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3" descr="preencoded.png">
            <a:extLst>
              <a:ext uri="{FF2B5EF4-FFF2-40B4-BE49-F238E27FC236}">
                <a16:creationId xmlns:a16="http://schemas.microsoft.com/office/drawing/2014/main" id="{3FE271DF-FE29-7B03-4856-2E57F706130C}"/>
              </a:ext>
            </a:extLst>
          </p:cNvPr>
          <p:cNvPicPr>
            <a:picLocks/>
          </p:cNvPicPr>
          <p:nvPr/>
        </p:nvPicPr>
        <p:blipFill>
          <a:blip r:embed="rId6"/>
          <a:srcRect t="8333" b="8333"/>
          <a:stretch/>
        </p:blipFill>
        <p:spPr>
          <a:xfrm>
            <a:off x="6973584" y="1343972"/>
            <a:ext cx="1080000" cy="1080000"/>
          </a:xfrm>
          <a:prstGeom prst="rect">
            <a:avLst/>
          </a:prstGeom>
        </p:spPr>
      </p:pic>
    </p:spTree>
    <p:extLst>
      <p:ext uri="{BB962C8B-B14F-4D97-AF65-F5344CB8AC3E}">
        <p14:creationId xmlns:p14="http://schemas.microsoft.com/office/powerpoint/2010/main" val="1871806430"/>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a:extLst>
              <a:ext uri="{FF2B5EF4-FFF2-40B4-BE49-F238E27FC236}">
                <a16:creationId xmlns:a16="http://schemas.microsoft.com/office/drawing/2014/main" id="{ADCC0D95-C3A6-0256-5685-CC75E10C9184}"/>
              </a:ext>
            </a:extLst>
          </p:cNvPr>
          <p:cNvGrpSpPr/>
          <p:nvPr/>
        </p:nvGrpSpPr>
        <p:grpSpPr>
          <a:xfrm>
            <a:off x="6732413" y="1285825"/>
            <a:ext cx="3819677" cy="2159758"/>
            <a:chOff x="1639910" y="1294641"/>
            <a:chExt cx="3819677" cy="2159758"/>
          </a:xfrm>
        </p:grpSpPr>
        <p:sp>
          <p:nvSpPr>
            <p:cNvPr id="100" name="ïşlïďè">
              <a:extLst>
                <a:ext uri="{FF2B5EF4-FFF2-40B4-BE49-F238E27FC236}">
                  <a16:creationId xmlns:a16="http://schemas.microsoft.com/office/drawing/2014/main" id="{D4CE82DB-01B4-4E65-90A3-A0FC3BBFA3BC}"/>
                </a:ext>
              </a:extLst>
            </p:cNvPr>
            <p:cNvSpPr/>
            <p:nvPr/>
          </p:nvSpPr>
          <p:spPr>
            <a:xfrm>
              <a:off x="1639910" y="1672492"/>
              <a:ext cx="3819677" cy="1781907"/>
            </a:xfrm>
            <a:prstGeom prst="rect">
              <a:avLst/>
            </a:prstGeom>
            <a:noFill/>
            <a:ln w="15875" cap="flat" cmpd="sng" algn="ctr">
              <a:solidFill>
                <a:srgbClr val="F0F0F0">
                  <a:lumMod val="75000"/>
                </a:srgbClr>
              </a:solidFill>
              <a:prstDash val="solid"/>
              <a:miter lim="800000"/>
            </a:ln>
            <a:effectLst/>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FFFFFF"/>
                </a:solidFill>
                <a:effectLst/>
                <a:uLnTx/>
                <a:uFillTx/>
                <a:latin typeface="微软雅黑"/>
                <a:ea typeface="微软雅黑"/>
                <a:cs typeface="+mn-cs"/>
              </a:endParaRPr>
            </a:p>
          </p:txBody>
        </p:sp>
        <p:sp>
          <p:nvSpPr>
            <p:cNvPr id="109" name="iS1ídê">
              <a:extLst>
                <a:ext uri="{FF2B5EF4-FFF2-40B4-BE49-F238E27FC236}">
                  <a16:creationId xmlns:a16="http://schemas.microsoft.com/office/drawing/2014/main" id="{3AE8634D-736E-42F8-AEF0-E0860B55A3AE}"/>
                </a:ext>
              </a:extLst>
            </p:cNvPr>
            <p:cNvSpPr/>
            <p:nvPr/>
          </p:nvSpPr>
          <p:spPr>
            <a:xfrm rot="2700000">
              <a:off x="3171896" y="1294641"/>
              <a:ext cx="755703" cy="755703"/>
            </a:xfrm>
            <a:prstGeom prst="roundRect">
              <a:avLst/>
            </a:prstGeom>
            <a:solidFill>
              <a:schemeClr val="accent1"/>
            </a:solidFill>
            <a:ln w="12700" cap="flat" cmpd="sng" algn="ctr">
              <a:noFill/>
              <a:prstDash val="solid"/>
              <a:miter lim="800000"/>
            </a:ln>
            <a:effectLst/>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FFFFFF"/>
                </a:solidFill>
                <a:effectLst/>
                <a:uLnTx/>
                <a:uFillTx/>
                <a:latin typeface="微软雅黑"/>
                <a:ea typeface="微软雅黑"/>
                <a:cs typeface="+mn-cs"/>
              </a:endParaRPr>
            </a:p>
          </p:txBody>
        </p:sp>
        <p:sp>
          <p:nvSpPr>
            <p:cNvPr id="110" name="文本框 109">
              <a:extLst>
                <a:ext uri="{FF2B5EF4-FFF2-40B4-BE49-F238E27FC236}">
                  <a16:creationId xmlns:a16="http://schemas.microsoft.com/office/drawing/2014/main" id="{18C859D8-C21F-4559-8C19-F04B7C27F8F4}"/>
                </a:ext>
              </a:extLst>
            </p:cNvPr>
            <p:cNvSpPr txBox="1"/>
            <p:nvPr/>
          </p:nvSpPr>
          <p:spPr>
            <a:xfrm>
              <a:off x="1756374" y="2202589"/>
              <a:ext cx="3586748" cy="1169166"/>
            </a:xfrm>
            <a:prstGeom prst="rect">
              <a:avLst/>
            </a:prstGeom>
            <a:noFill/>
          </p:spPr>
          <p:txBody>
            <a:bodyPr wrap="square" lIns="0" tIns="0" rIns="0" bIns="0" rtlCol="0">
              <a:spAutoFit/>
            </a:bodyPr>
            <a:lstStyle/>
            <a:p>
              <a:pPr algn="ctr" eaLnBrk="1" fontAlgn="auto" hangingPunct="1">
                <a:lnSpc>
                  <a:spcPct val="130000"/>
                </a:lnSpc>
                <a:spcBef>
                  <a:spcPts val="0"/>
                </a:spcBef>
                <a:spcAft>
                  <a:spcPts val="0"/>
                </a:spcAft>
              </a:pPr>
              <a:r>
                <a:rPr lang="zh-CN" altLang="en-US" sz="2800" b="1" spc="300" dirty="0">
                  <a:solidFill>
                    <a:schemeClr val="tx2"/>
                  </a:solidFill>
                  <a:latin typeface="微软雅黑"/>
                  <a:ea typeface="微软雅黑"/>
                </a:rPr>
                <a:t>快速部署</a:t>
              </a:r>
            </a:p>
            <a:p>
              <a:pPr algn="ctr" eaLnBrk="1" fontAlgn="auto" hangingPunct="1">
                <a:lnSpc>
                  <a:spcPct val="130000"/>
                </a:lnSpc>
                <a:spcBef>
                  <a:spcPts val="0"/>
                </a:spcBef>
                <a:spcAft>
                  <a:spcPts val="0"/>
                </a:spcAft>
              </a:pPr>
              <a:r>
                <a:rPr lang="zh-CN" altLang="en-US" sz="1600" spc="300" dirty="0">
                  <a:latin typeface="+mn-ea"/>
                  <a:ea typeface="+mn-ea"/>
                </a:rPr>
                <a:t>简化集成流程，企业能迅速采用最新</a:t>
              </a:r>
              <a:r>
                <a:rPr lang="en-US" altLang="zh-CN" sz="1600" spc="300" dirty="0">
                  <a:latin typeface="+mn-ea"/>
                  <a:ea typeface="+mn-ea"/>
                </a:rPr>
                <a:t>AI</a:t>
              </a:r>
              <a:r>
                <a:rPr lang="zh-CN" altLang="en-US" sz="1600" spc="300" dirty="0">
                  <a:latin typeface="+mn-ea"/>
                  <a:ea typeface="+mn-ea"/>
                </a:rPr>
                <a:t>技术，缩短产品上市时间。</a:t>
              </a:r>
            </a:p>
          </p:txBody>
        </p:sp>
        <p:sp>
          <p:nvSpPr>
            <p:cNvPr id="122" name="Freeform 126">
              <a:extLst>
                <a:ext uri="{FF2B5EF4-FFF2-40B4-BE49-F238E27FC236}">
                  <a16:creationId xmlns:a16="http://schemas.microsoft.com/office/drawing/2014/main" id="{FBC7704A-2C4F-41E2-89EF-7E6B5376D95D}"/>
                </a:ext>
              </a:extLst>
            </p:cNvPr>
            <p:cNvSpPr>
              <a:spLocks noEditPoints="1"/>
            </p:cNvSpPr>
            <p:nvPr/>
          </p:nvSpPr>
          <p:spPr bwMode="auto">
            <a:xfrm>
              <a:off x="3351746" y="1474492"/>
              <a:ext cx="396000" cy="396000"/>
            </a:xfrm>
            <a:custGeom>
              <a:avLst/>
              <a:gdLst>
                <a:gd name="T0" fmla="*/ 106 w 108"/>
                <a:gd name="T1" fmla="*/ 15 h 128"/>
                <a:gd name="T2" fmla="*/ 10 w 108"/>
                <a:gd name="T3" fmla="*/ 15 h 128"/>
                <a:gd name="T4" fmla="*/ 5 w 108"/>
                <a:gd name="T5" fmla="*/ 10 h 128"/>
                <a:gd name="T6" fmla="*/ 10 w 108"/>
                <a:gd name="T7" fmla="*/ 5 h 128"/>
                <a:gd name="T8" fmla="*/ 106 w 108"/>
                <a:gd name="T9" fmla="*/ 5 h 128"/>
                <a:gd name="T10" fmla="*/ 108 w 108"/>
                <a:gd name="T11" fmla="*/ 2 h 128"/>
                <a:gd name="T12" fmla="*/ 106 w 108"/>
                <a:gd name="T13" fmla="*/ 0 h 128"/>
                <a:gd name="T14" fmla="*/ 10 w 108"/>
                <a:gd name="T15" fmla="*/ 0 h 128"/>
                <a:gd name="T16" fmla="*/ 0 w 108"/>
                <a:gd name="T17" fmla="*/ 10 h 128"/>
                <a:gd name="T18" fmla="*/ 0 w 108"/>
                <a:gd name="T19" fmla="*/ 118 h 128"/>
                <a:gd name="T20" fmla="*/ 10 w 108"/>
                <a:gd name="T21" fmla="*/ 128 h 128"/>
                <a:gd name="T22" fmla="*/ 106 w 108"/>
                <a:gd name="T23" fmla="*/ 128 h 128"/>
                <a:gd name="T24" fmla="*/ 108 w 108"/>
                <a:gd name="T25" fmla="*/ 126 h 128"/>
                <a:gd name="T26" fmla="*/ 108 w 108"/>
                <a:gd name="T27" fmla="*/ 17 h 128"/>
                <a:gd name="T28" fmla="*/ 106 w 108"/>
                <a:gd name="T29" fmla="*/ 15 h 128"/>
                <a:gd name="T30" fmla="*/ 22 w 108"/>
                <a:gd name="T31" fmla="*/ 123 h 128"/>
                <a:gd name="T32" fmla="*/ 10 w 108"/>
                <a:gd name="T33" fmla="*/ 123 h 128"/>
                <a:gd name="T34" fmla="*/ 5 w 108"/>
                <a:gd name="T35" fmla="*/ 118 h 128"/>
                <a:gd name="T36" fmla="*/ 5 w 108"/>
                <a:gd name="T37" fmla="*/ 18 h 128"/>
                <a:gd name="T38" fmla="*/ 6 w 108"/>
                <a:gd name="T39" fmla="*/ 19 h 128"/>
                <a:gd name="T40" fmla="*/ 10 w 108"/>
                <a:gd name="T41" fmla="*/ 19 h 128"/>
                <a:gd name="T42" fmla="*/ 22 w 108"/>
                <a:gd name="T43" fmla="*/ 19 h 128"/>
                <a:gd name="T44" fmla="*/ 22 w 108"/>
                <a:gd name="T45" fmla="*/ 123 h 128"/>
                <a:gd name="T46" fmla="*/ 104 w 108"/>
                <a:gd name="T47" fmla="*/ 123 h 128"/>
                <a:gd name="T48" fmla="*/ 27 w 108"/>
                <a:gd name="T49" fmla="*/ 123 h 128"/>
                <a:gd name="T50" fmla="*/ 27 w 108"/>
                <a:gd name="T51" fmla="*/ 19 h 128"/>
                <a:gd name="T52" fmla="*/ 104 w 108"/>
                <a:gd name="T53" fmla="*/ 19 h 128"/>
                <a:gd name="T54" fmla="*/ 104 w 108"/>
                <a:gd name="T5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8" h="128">
                  <a:moveTo>
                    <a:pt x="106" y="15"/>
                  </a:moveTo>
                  <a:cubicBezTo>
                    <a:pt x="10" y="15"/>
                    <a:pt x="10" y="15"/>
                    <a:pt x="10" y="15"/>
                  </a:cubicBezTo>
                  <a:cubicBezTo>
                    <a:pt x="7" y="15"/>
                    <a:pt x="5" y="13"/>
                    <a:pt x="5" y="10"/>
                  </a:cubicBezTo>
                  <a:cubicBezTo>
                    <a:pt x="5" y="7"/>
                    <a:pt x="7" y="5"/>
                    <a:pt x="10" y="5"/>
                  </a:cubicBezTo>
                  <a:cubicBezTo>
                    <a:pt x="106" y="5"/>
                    <a:pt x="106" y="5"/>
                    <a:pt x="106" y="5"/>
                  </a:cubicBezTo>
                  <a:cubicBezTo>
                    <a:pt x="107" y="5"/>
                    <a:pt x="108" y="4"/>
                    <a:pt x="108" y="2"/>
                  </a:cubicBezTo>
                  <a:cubicBezTo>
                    <a:pt x="108" y="1"/>
                    <a:pt x="107" y="0"/>
                    <a:pt x="106" y="0"/>
                  </a:cubicBezTo>
                  <a:cubicBezTo>
                    <a:pt x="10" y="0"/>
                    <a:pt x="10" y="0"/>
                    <a:pt x="10" y="0"/>
                  </a:cubicBezTo>
                  <a:cubicBezTo>
                    <a:pt x="4" y="0"/>
                    <a:pt x="0" y="4"/>
                    <a:pt x="0" y="10"/>
                  </a:cubicBezTo>
                  <a:cubicBezTo>
                    <a:pt x="0" y="118"/>
                    <a:pt x="0" y="118"/>
                    <a:pt x="0" y="118"/>
                  </a:cubicBezTo>
                  <a:cubicBezTo>
                    <a:pt x="0" y="124"/>
                    <a:pt x="4" y="128"/>
                    <a:pt x="10" y="128"/>
                  </a:cubicBezTo>
                  <a:cubicBezTo>
                    <a:pt x="106" y="128"/>
                    <a:pt x="106" y="128"/>
                    <a:pt x="106" y="128"/>
                  </a:cubicBezTo>
                  <a:cubicBezTo>
                    <a:pt x="107" y="128"/>
                    <a:pt x="108" y="127"/>
                    <a:pt x="108" y="126"/>
                  </a:cubicBezTo>
                  <a:cubicBezTo>
                    <a:pt x="108" y="17"/>
                    <a:pt x="108" y="17"/>
                    <a:pt x="108" y="17"/>
                  </a:cubicBezTo>
                  <a:cubicBezTo>
                    <a:pt x="108" y="16"/>
                    <a:pt x="107" y="15"/>
                    <a:pt x="106" y="15"/>
                  </a:cubicBezTo>
                  <a:close/>
                  <a:moveTo>
                    <a:pt x="22" y="123"/>
                  </a:moveTo>
                  <a:cubicBezTo>
                    <a:pt x="10" y="123"/>
                    <a:pt x="10" y="123"/>
                    <a:pt x="10" y="123"/>
                  </a:cubicBezTo>
                  <a:cubicBezTo>
                    <a:pt x="7" y="123"/>
                    <a:pt x="5" y="121"/>
                    <a:pt x="5" y="118"/>
                  </a:cubicBezTo>
                  <a:cubicBezTo>
                    <a:pt x="5" y="18"/>
                    <a:pt x="5" y="18"/>
                    <a:pt x="5" y="18"/>
                  </a:cubicBezTo>
                  <a:cubicBezTo>
                    <a:pt x="6" y="19"/>
                    <a:pt x="6" y="19"/>
                    <a:pt x="6" y="19"/>
                  </a:cubicBezTo>
                  <a:cubicBezTo>
                    <a:pt x="8" y="19"/>
                    <a:pt x="9" y="19"/>
                    <a:pt x="10" y="19"/>
                  </a:cubicBezTo>
                  <a:cubicBezTo>
                    <a:pt x="22" y="19"/>
                    <a:pt x="22" y="19"/>
                    <a:pt x="22" y="19"/>
                  </a:cubicBezTo>
                  <a:lnTo>
                    <a:pt x="22" y="123"/>
                  </a:lnTo>
                  <a:close/>
                  <a:moveTo>
                    <a:pt x="104" y="123"/>
                  </a:moveTo>
                  <a:cubicBezTo>
                    <a:pt x="27" y="123"/>
                    <a:pt x="27" y="123"/>
                    <a:pt x="27" y="123"/>
                  </a:cubicBezTo>
                  <a:cubicBezTo>
                    <a:pt x="27" y="19"/>
                    <a:pt x="27" y="19"/>
                    <a:pt x="27" y="19"/>
                  </a:cubicBezTo>
                  <a:cubicBezTo>
                    <a:pt x="104" y="19"/>
                    <a:pt x="104" y="19"/>
                    <a:pt x="104" y="19"/>
                  </a:cubicBezTo>
                  <a:lnTo>
                    <a:pt x="104" y="12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grpSp>
      <p:grpSp>
        <p:nvGrpSpPr>
          <p:cNvPr id="11" name="组合 10">
            <a:extLst>
              <a:ext uri="{FF2B5EF4-FFF2-40B4-BE49-F238E27FC236}">
                <a16:creationId xmlns:a16="http://schemas.microsoft.com/office/drawing/2014/main" id="{EA24D82D-1EEE-4F50-2802-2EA5B278BDC6}"/>
              </a:ext>
            </a:extLst>
          </p:cNvPr>
          <p:cNvGrpSpPr/>
          <p:nvPr/>
        </p:nvGrpSpPr>
        <p:grpSpPr>
          <a:xfrm>
            <a:off x="1639907" y="1285825"/>
            <a:ext cx="3819677" cy="2159758"/>
            <a:chOff x="1714104" y="1316412"/>
            <a:chExt cx="3819677" cy="2159758"/>
          </a:xfrm>
        </p:grpSpPr>
        <p:sp>
          <p:nvSpPr>
            <p:cNvPr id="2" name="iS1íḍé">
              <a:extLst>
                <a:ext uri="{FF2B5EF4-FFF2-40B4-BE49-F238E27FC236}">
                  <a16:creationId xmlns:a16="http://schemas.microsoft.com/office/drawing/2014/main" id="{3563367C-808A-3031-BFE1-76DD4C22AC2C}"/>
                </a:ext>
              </a:extLst>
            </p:cNvPr>
            <p:cNvSpPr/>
            <p:nvPr/>
          </p:nvSpPr>
          <p:spPr>
            <a:xfrm>
              <a:off x="1714104" y="1694263"/>
              <a:ext cx="3819677" cy="1781907"/>
            </a:xfrm>
            <a:prstGeom prst="rect">
              <a:avLst/>
            </a:prstGeom>
            <a:solidFill>
              <a:schemeClr val="accent4"/>
            </a:solidFill>
            <a:ln w="25400" cap="flat" cmpd="sng" algn="ctr">
              <a:noFill/>
              <a:prstDash val="solid"/>
              <a:miter lim="800000"/>
            </a:ln>
            <a:effectLst/>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FFFFFF"/>
                </a:solidFill>
                <a:effectLst/>
                <a:uLnTx/>
                <a:uFillTx/>
                <a:latin typeface="微软雅黑"/>
                <a:ea typeface="微软雅黑"/>
                <a:cs typeface="+mn-cs"/>
              </a:endParaRPr>
            </a:p>
          </p:txBody>
        </p:sp>
        <p:sp>
          <p:nvSpPr>
            <p:cNvPr id="3" name="ïṡ1íḓê">
              <a:extLst>
                <a:ext uri="{FF2B5EF4-FFF2-40B4-BE49-F238E27FC236}">
                  <a16:creationId xmlns:a16="http://schemas.microsoft.com/office/drawing/2014/main" id="{6739BBC9-AF30-05B8-20A6-A32561871334}"/>
                </a:ext>
              </a:extLst>
            </p:cNvPr>
            <p:cNvSpPr/>
            <p:nvPr/>
          </p:nvSpPr>
          <p:spPr>
            <a:xfrm rot="2700000">
              <a:off x="3246090" y="1316412"/>
              <a:ext cx="755703" cy="755703"/>
            </a:xfrm>
            <a:prstGeom prst="roundRect">
              <a:avLst/>
            </a:prstGeom>
            <a:solidFill>
              <a:srgbClr val="FFFFFF"/>
            </a:solidFill>
            <a:ln w="25400" cap="flat" cmpd="sng" algn="ctr">
              <a:solidFill>
                <a:schemeClr val="accent4"/>
              </a:solidFill>
              <a:prstDash val="solid"/>
              <a:miter lim="800000"/>
            </a:ln>
            <a:effectLst/>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FFFFFF"/>
                </a:solidFill>
                <a:effectLst/>
                <a:uLnTx/>
                <a:uFillTx/>
                <a:latin typeface="微软雅黑"/>
                <a:ea typeface="微软雅黑"/>
                <a:cs typeface="+mn-cs"/>
              </a:endParaRPr>
            </a:p>
          </p:txBody>
        </p:sp>
        <p:sp>
          <p:nvSpPr>
            <p:cNvPr id="4" name="文本框 3">
              <a:extLst>
                <a:ext uri="{FF2B5EF4-FFF2-40B4-BE49-F238E27FC236}">
                  <a16:creationId xmlns:a16="http://schemas.microsoft.com/office/drawing/2014/main" id="{862210D1-49F4-23D6-FB03-28B95182D609}"/>
                </a:ext>
              </a:extLst>
            </p:cNvPr>
            <p:cNvSpPr txBox="1"/>
            <p:nvPr/>
          </p:nvSpPr>
          <p:spPr>
            <a:xfrm>
              <a:off x="1830566" y="2224360"/>
              <a:ext cx="3586748" cy="1200329"/>
            </a:xfrm>
            <a:prstGeom prst="rect">
              <a:avLst/>
            </a:prstGeom>
            <a:noFill/>
          </p:spPr>
          <p:txBody>
            <a:bodyPr wrap="square" lIns="0" tIns="0" rIns="0" bIns="0" rtlCol="0">
              <a:spAutoFit/>
            </a:bodyPr>
            <a:lstStyle/>
            <a:p>
              <a:pPr algn="ctr" eaLnBrk="1" fontAlgn="auto" hangingPunct="1">
                <a:lnSpc>
                  <a:spcPct val="130000"/>
                </a:lnSpc>
                <a:spcBef>
                  <a:spcPts val="0"/>
                </a:spcBef>
                <a:spcAft>
                  <a:spcPts val="0"/>
                </a:spcAft>
              </a:pPr>
              <a:r>
                <a:rPr lang="zh-CN" altLang="en-US" sz="2800" b="1" spc="300" dirty="0">
                  <a:solidFill>
                    <a:srgbClr val="FFFFFF"/>
                  </a:solidFill>
                  <a:latin typeface="微软雅黑"/>
                  <a:ea typeface="微软雅黑"/>
                </a:rPr>
                <a:t>成本效益</a:t>
              </a:r>
            </a:p>
            <a:p>
              <a:pPr algn="ctr" eaLnBrk="1" fontAlgn="auto" hangingPunct="1">
                <a:lnSpc>
                  <a:spcPct val="130000"/>
                </a:lnSpc>
                <a:spcBef>
                  <a:spcPts val="0"/>
                </a:spcBef>
                <a:spcAft>
                  <a:spcPts val="0"/>
                </a:spcAft>
              </a:pPr>
              <a:r>
                <a:rPr lang="zh-CN" altLang="en-US" sz="1600" spc="300" dirty="0">
                  <a:solidFill>
                    <a:srgbClr val="FFFFFF"/>
                  </a:solidFill>
                  <a:latin typeface="微软雅黑"/>
                  <a:ea typeface="微软雅黑"/>
                </a:rPr>
                <a:t>无需从零开始研发，大幅降低开发成本，提高投资回报率。</a:t>
              </a:r>
            </a:p>
          </p:txBody>
        </p:sp>
        <p:grpSp>
          <p:nvGrpSpPr>
            <p:cNvPr id="5" name="组合 4">
              <a:extLst>
                <a:ext uri="{FF2B5EF4-FFF2-40B4-BE49-F238E27FC236}">
                  <a16:creationId xmlns:a16="http://schemas.microsoft.com/office/drawing/2014/main" id="{0344C2E7-CD75-BBE7-5435-CA224F400254}"/>
                </a:ext>
              </a:extLst>
            </p:cNvPr>
            <p:cNvGrpSpPr/>
            <p:nvPr/>
          </p:nvGrpSpPr>
          <p:grpSpPr>
            <a:xfrm>
              <a:off x="3425940" y="1496263"/>
              <a:ext cx="396000" cy="396000"/>
              <a:chOff x="2489201" y="5118109"/>
              <a:chExt cx="481013" cy="479426"/>
            </a:xfrm>
            <a:solidFill>
              <a:srgbClr val="8E0309"/>
            </a:solidFill>
          </p:grpSpPr>
          <p:sp>
            <p:nvSpPr>
              <p:cNvPr id="6" name="Freeform 38">
                <a:extLst>
                  <a:ext uri="{FF2B5EF4-FFF2-40B4-BE49-F238E27FC236}">
                    <a16:creationId xmlns:a16="http://schemas.microsoft.com/office/drawing/2014/main" id="{740123F3-9D8A-63E1-F7DB-2573777AD749}"/>
                  </a:ext>
                </a:extLst>
              </p:cNvPr>
              <p:cNvSpPr>
                <a:spLocks noEditPoints="1"/>
              </p:cNvSpPr>
              <p:nvPr/>
            </p:nvSpPr>
            <p:spPr bwMode="auto">
              <a:xfrm>
                <a:off x="2489201" y="5118109"/>
                <a:ext cx="481013" cy="479426"/>
              </a:xfrm>
              <a:custGeom>
                <a:avLst/>
                <a:gdLst>
                  <a:gd name="T0" fmla="*/ 122 w 128"/>
                  <a:gd name="T1" fmla="*/ 0 h 128"/>
                  <a:gd name="T2" fmla="*/ 6 w 128"/>
                  <a:gd name="T3" fmla="*/ 0 h 128"/>
                  <a:gd name="T4" fmla="*/ 0 w 128"/>
                  <a:gd name="T5" fmla="*/ 6 h 128"/>
                  <a:gd name="T6" fmla="*/ 0 w 128"/>
                  <a:gd name="T7" fmla="*/ 122 h 128"/>
                  <a:gd name="T8" fmla="*/ 6 w 128"/>
                  <a:gd name="T9" fmla="*/ 128 h 128"/>
                  <a:gd name="T10" fmla="*/ 122 w 128"/>
                  <a:gd name="T11" fmla="*/ 128 h 128"/>
                  <a:gd name="T12" fmla="*/ 128 w 128"/>
                  <a:gd name="T13" fmla="*/ 122 h 128"/>
                  <a:gd name="T14" fmla="*/ 128 w 128"/>
                  <a:gd name="T15" fmla="*/ 6 h 128"/>
                  <a:gd name="T16" fmla="*/ 122 w 128"/>
                  <a:gd name="T17" fmla="*/ 0 h 128"/>
                  <a:gd name="T18" fmla="*/ 123 w 128"/>
                  <a:gd name="T19" fmla="*/ 123 h 128"/>
                  <a:gd name="T20" fmla="*/ 5 w 128"/>
                  <a:gd name="T21" fmla="*/ 123 h 128"/>
                  <a:gd name="T22" fmla="*/ 5 w 128"/>
                  <a:gd name="T23" fmla="*/ 4 h 128"/>
                  <a:gd name="T24" fmla="*/ 123 w 128"/>
                  <a:gd name="T25" fmla="*/ 4 h 128"/>
                  <a:gd name="T26" fmla="*/ 123 w 128"/>
                  <a:gd name="T27"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128">
                    <a:moveTo>
                      <a:pt x="122" y="0"/>
                    </a:moveTo>
                    <a:cubicBezTo>
                      <a:pt x="6" y="0"/>
                      <a:pt x="6" y="0"/>
                      <a:pt x="6" y="0"/>
                    </a:cubicBezTo>
                    <a:cubicBezTo>
                      <a:pt x="3" y="0"/>
                      <a:pt x="0" y="2"/>
                      <a:pt x="0" y="6"/>
                    </a:cubicBezTo>
                    <a:cubicBezTo>
                      <a:pt x="0" y="122"/>
                      <a:pt x="0" y="122"/>
                      <a:pt x="0" y="122"/>
                    </a:cubicBezTo>
                    <a:cubicBezTo>
                      <a:pt x="0" y="125"/>
                      <a:pt x="3" y="128"/>
                      <a:pt x="6" y="128"/>
                    </a:cubicBezTo>
                    <a:cubicBezTo>
                      <a:pt x="122" y="128"/>
                      <a:pt x="122" y="128"/>
                      <a:pt x="122" y="128"/>
                    </a:cubicBezTo>
                    <a:cubicBezTo>
                      <a:pt x="125" y="128"/>
                      <a:pt x="128" y="125"/>
                      <a:pt x="128" y="122"/>
                    </a:cubicBezTo>
                    <a:cubicBezTo>
                      <a:pt x="128" y="6"/>
                      <a:pt x="128" y="6"/>
                      <a:pt x="128" y="6"/>
                    </a:cubicBezTo>
                    <a:cubicBezTo>
                      <a:pt x="128" y="2"/>
                      <a:pt x="125" y="0"/>
                      <a:pt x="122" y="0"/>
                    </a:cubicBezTo>
                    <a:close/>
                    <a:moveTo>
                      <a:pt x="123" y="123"/>
                    </a:moveTo>
                    <a:cubicBezTo>
                      <a:pt x="5" y="123"/>
                      <a:pt x="5" y="123"/>
                      <a:pt x="5" y="123"/>
                    </a:cubicBezTo>
                    <a:cubicBezTo>
                      <a:pt x="5" y="4"/>
                      <a:pt x="5" y="4"/>
                      <a:pt x="5" y="4"/>
                    </a:cubicBezTo>
                    <a:cubicBezTo>
                      <a:pt x="123" y="4"/>
                      <a:pt x="123" y="4"/>
                      <a:pt x="123" y="4"/>
                    </a:cubicBezTo>
                    <a:lnTo>
                      <a:pt x="123" y="123"/>
                    </a:lnTo>
                    <a:close/>
                  </a:path>
                </a:pathLst>
              </a:custGeom>
              <a:grpFill/>
              <a:ln w="9525">
                <a:solidFill>
                  <a:schemeClr val="accent4"/>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7" name="Freeform 39">
                <a:extLst>
                  <a:ext uri="{FF2B5EF4-FFF2-40B4-BE49-F238E27FC236}">
                    <a16:creationId xmlns:a16="http://schemas.microsoft.com/office/drawing/2014/main" id="{B76040B5-F1F7-8DF9-0784-3FF5EB4F910C}"/>
                  </a:ext>
                </a:extLst>
              </p:cNvPr>
              <p:cNvSpPr>
                <a:spLocks noEditPoints="1"/>
              </p:cNvSpPr>
              <p:nvPr/>
            </p:nvSpPr>
            <p:spPr bwMode="auto">
              <a:xfrm>
                <a:off x="2568576" y="5181609"/>
                <a:ext cx="322263" cy="101600"/>
              </a:xfrm>
              <a:custGeom>
                <a:avLst/>
                <a:gdLst>
                  <a:gd name="T0" fmla="*/ 2 w 86"/>
                  <a:gd name="T1" fmla="*/ 16 h 27"/>
                  <a:gd name="T2" fmla="*/ 8 w 86"/>
                  <a:gd name="T3" fmla="*/ 16 h 27"/>
                  <a:gd name="T4" fmla="*/ 8 w 86"/>
                  <a:gd name="T5" fmla="*/ 17 h 27"/>
                  <a:gd name="T6" fmla="*/ 21 w 86"/>
                  <a:gd name="T7" fmla="*/ 27 h 27"/>
                  <a:gd name="T8" fmla="*/ 34 w 86"/>
                  <a:gd name="T9" fmla="*/ 17 h 27"/>
                  <a:gd name="T10" fmla="*/ 34 w 86"/>
                  <a:gd name="T11" fmla="*/ 16 h 27"/>
                  <a:gd name="T12" fmla="*/ 84 w 86"/>
                  <a:gd name="T13" fmla="*/ 16 h 27"/>
                  <a:gd name="T14" fmla="*/ 86 w 86"/>
                  <a:gd name="T15" fmla="*/ 13 h 27"/>
                  <a:gd name="T16" fmla="*/ 84 w 86"/>
                  <a:gd name="T17" fmla="*/ 11 h 27"/>
                  <a:gd name="T18" fmla="*/ 34 w 86"/>
                  <a:gd name="T19" fmla="*/ 11 h 27"/>
                  <a:gd name="T20" fmla="*/ 34 w 86"/>
                  <a:gd name="T21" fmla="*/ 10 h 27"/>
                  <a:gd name="T22" fmla="*/ 21 w 86"/>
                  <a:gd name="T23" fmla="*/ 0 h 27"/>
                  <a:gd name="T24" fmla="*/ 8 w 86"/>
                  <a:gd name="T25" fmla="*/ 10 h 27"/>
                  <a:gd name="T26" fmla="*/ 8 w 86"/>
                  <a:gd name="T27" fmla="*/ 11 h 27"/>
                  <a:gd name="T28" fmla="*/ 2 w 86"/>
                  <a:gd name="T29" fmla="*/ 11 h 27"/>
                  <a:gd name="T30" fmla="*/ 0 w 86"/>
                  <a:gd name="T31" fmla="*/ 13 h 27"/>
                  <a:gd name="T32" fmla="*/ 2 w 86"/>
                  <a:gd name="T33" fmla="*/ 16 h 27"/>
                  <a:gd name="T34" fmla="*/ 21 w 86"/>
                  <a:gd name="T35" fmla="*/ 4 h 27"/>
                  <a:gd name="T36" fmla="*/ 30 w 86"/>
                  <a:gd name="T37" fmla="*/ 13 h 27"/>
                  <a:gd name="T38" fmla="*/ 21 w 86"/>
                  <a:gd name="T39" fmla="*/ 22 h 27"/>
                  <a:gd name="T40" fmla="*/ 12 w 86"/>
                  <a:gd name="T41" fmla="*/ 13 h 27"/>
                  <a:gd name="T42" fmla="*/ 21 w 86"/>
                  <a:gd name="T43"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27">
                    <a:moveTo>
                      <a:pt x="2" y="16"/>
                    </a:moveTo>
                    <a:cubicBezTo>
                      <a:pt x="8" y="16"/>
                      <a:pt x="8" y="16"/>
                      <a:pt x="8" y="16"/>
                    </a:cubicBezTo>
                    <a:cubicBezTo>
                      <a:pt x="8" y="17"/>
                      <a:pt x="8" y="17"/>
                      <a:pt x="8" y="17"/>
                    </a:cubicBezTo>
                    <a:cubicBezTo>
                      <a:pt x="9" y="22"/>
                      <a:pt x="15" y="27"/>
                      <a:pt x="21" y="27"/>
                    </a:cubicBezTo>
                    <a:cubicBezTo>
                      <a:pt x="27" y="27"/>
                      <a:pt x="32" y="22"/>
                      <a:pt x="34" y="17"/>
                    </a:cubicBezTo>
                    <a:cubicBezTo>
                      <a:pt x="34" y="16"/>
                      <a:pt x="34" y="16"/>
                      <a:pt x="34" y="16"/>
                    </a:cubicBezTo>
                    <a:cubicBezTo>
                      <a:pt x="84" y="16"/>
                      <a:pt x="84" y="16"/>
                      <a:pt x="84" y="16"/>
                    </a:cubicBezTo>
                    <a:cubicBezTo>
                      <a:pt x="85" y="16"/>
                      <a:pt x="86" y="14"/>
                      <a:pt x="86" y="13"/>
                    </a:cubicBezTo>
                    <a:cubicBezTo>
                      <a:pt x="86" y="12"/>
                      <a:pt x="85" y="11"/>
                      <a:pt x="84" y="11"/>
                    </a:cubicBezTo>
                    <a:cubicBezTo>
                      <a:pt x="34" y="11"/>
                      <a:pt x="34" y="11"/>
                      <a:pt x="34" y="11"/>
                    </a:cubicBezTo>
                    <a:cubicBezTo>
                      <a:pt x="34" y="10"/>
                      <a:pt x="34" y="10"/>
                      <a:pt x="34" y="10"/>
                    </a:cubicBezTo>
                    <a:cubicBezTo>
                      <a:pt x="32" y="4"/>
                      <a:pt x="27" y="0"/>
                      <a:pt x="21" y="0"/>
                    </a:cubicBezTo>
                    <a:cubicBezTo>
                      <a:pt x="15" y="0"/>
                      <a:pt x="9" y="4"/>
                      <a:pt x="8" y="10"/>
                    </a:cubicBezTo>
                    <a:cubicBezTo>
                      <a:pt x="8" y="11"/>
                      <a:pt x="8" y="11"/>
                      <a:pt x="8" y="11"/>
                    </a:cubicBezTo>
                    <a:cubicBezTo>
                      <a:pt x="2" y="11"/>
                      <a:pt x="2" y="11"/>
                      <a:pt x="2" y="11"/>
                    </a:cubicBezTo>
                    <a:cubicBezTo>
                      <a:pt x="1" y="11"/>
                      <a:pt x="0" y="12"/>
                      <a:pt x="0" y="13"/>
                    </a:cubicBezTo>
                    <a:cubicBezTo>
                      <a:pt x="0" y="14"/>
                      <a:pt x="1" y="16"/>
                      <a:pt x="2" y="16"/>
                    </a:cubicBezTo>
                    <a:close/>
                    <a:moveTo>
                      <a:pt x="21" y="4"/>
                    </a:moveTo>
                    <a:cubicBezTo>
                      <a:pt x="26" y="4"/>
                      <a:pt x="30" y="8"/>
                      <a:pt x="30" y="13"/>
                    </a:cubicBezTo>
                    <a:cubicBezTo>
                      <a:pt x="30" y="18"/>
                      <a:pt x="26" y="22"/>
                      <a:pt x="21" y="22"/>
                    </a:cubicBezTo>
                    <a:cubicBezTo>
                      <a:pt x="16" y="22"/>
                      <a:pt x="12" y="18"/>
                      <a:pt x="12" y="13"/>
                    </a:cubicBezTo>
                    <a:cubicBezTo>
                      <a:pt x="12" y="8"/>
                      <a:pt x="16" y="4"/>
                      <a:pt x="21" y="4"/>
                    </a:cubicBezTo>
                    <a:close/>
                  </a:path>
                </a:pathLst>
              </a:custGeom>
              <a:grpFill/>
              <a:ln w="9525">
                <a:solidFill>
                  <a:schemeClr val="accent4"/>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8" name="Freeform 40">
                <a:extLst>
                  <a:ext uri="{FF2B5EF4-FFF2-40B4-BE49-F238E27FC236}">
                    <a16:creationId xmlns:a16="http://schemas.microsoft.com/office/drawing/2014/main" id="{F5F3C9E2-ADA1-FA38-1F20-E51CECD08625}"/>
                  </a:ext>
                </a:extLst>
              </p:cNvPr>
              <p:cNvSpPr>
                <a:spLocks noEditPoints="1"/>
              </p:cNvSpPr>
              <p:nvPr/>
            </p:nvSpPr>
            <p:spPr bwMode="auto">
              <a:xfrm>
                <a:off x="2568576" y="5432435"/>
                <a:ext cx="322263" cy="98425"/>
              </a:xfrm>
              <a:custGeom>
                <a:avLst/>
                <a:gdLst>
                  <a:gd name="T0" fmla="*/ 2 w 86"/>
                  <a:gd name="T1" fmla="*/ 15 h 26"/>
                  <a:gd name="T2" fmla="*/ 52 w 86"/>
                  <a:gd name="T3" fmla="*/ 15 h 26"/>
                  <a:gd name="T4" fmla="*/ 52 w 86"/>
                  <a:gd name="T5" fmla="*/ 16 h 26"/>
                  <a:gd name="T6" fmla="*/ 65 w 86"/>
                  <a:gd name="T7" fmla="*/ 26 h 26"/>
                  <a:gd name="T8" fmla="*/ 78 w 86"/>
                  <a:gd name="T9" fmla="*/ 16 h 26"/>
                  <a:gd name="T10" fmla="*/ 78 w 86"/>
                  <a:gd name="T11" fmla="*/ 15 h 26"/>
                  <a:gd name="T12" fmla="*/ 84 w 86"/>
                  <a:gd name="T13" fmla="*/ 15 h 26"/>
                  <a:gd name="T14" fmla="*/ 86 w 86"/>
                  <a:gd name="T15" fmla="*/ 13 h 26"/>
                  <a:gd name="T16" fmla="*/ 84 w 86"/>
                  <a:gd name="T17" fmla="*/ 11 h 26"/>
                  <a:gd name="T18" fmla="*/ 78 w 86"/>
                  <a:gd name="T19" fmla="*/ 11 h 26"/>
                  <a:gd name="T20" fmla="*/ 78 w 86"/>
                  <a:gd name="T21" fmla="*/ 10 h 26"/>
                  <a:gd name="T22" fmla="*/ 65 w 86"/>
                  <a:gd name="T23" fmla="*/ 0 h 26"/>
                  <a:gd name="T24" fmla="*/ 52 w 86"/>
                  <a:gd name="T25" fmla="*/ 10 h 26"/>
                  <a:gd name="T26" fmla="*/ 52 w 86"/>
                  <a:gd name="T27" fmla="*/ 11 h 26"/>
                  <a:gd name="T28" fmla="*/ 2 w 86"/>
                  <a:gd name="T29" fmla="*/ 11 h 26"/>
                  <a:gd name="T30" fmla="*/ 0 w 86"/>
                  <a:gd name="T31" fmla="*/ 13 h 26"/>
                  <a:gd name="T32" fmla="*/ 2 w 86"/>
                  <a:gd name="T33" fmla="*/ 15 h 26"/>
                  <a:gd name="T34" fmla="*/ 65 w 86"/>
                  <a:gd name="T35" fmla="*/ 4 h 26"/>
                  <a:gd name="T36" fmla="*/ 74 w 86"/>
                  <a:gd name="T37" fmla="*/ 13 h 26"/>
                  <a:gd name="T38" fmla="*/ 65 w 86"/>
                  <a:gd name="T39" fmla="*/ 22 h 26"/>
                  <a:gd name="T40" fmla="*/ 56 w 86"/>
                  <a:gd name="T41" fmla="*/ 13 h 26"/>
                  <a:gd name="T42" fmla="*/ 65 w 86"/>
                  <a:gd name="T43"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26">
                    <a:moveTo>
                      <a:pt x="2" y="15"/>
                    </a:moveTo>
                    <a:cubicBezTo>
                      <a:pt x="52" y="15"/>
                      <a:pt x="52" y="15"/>
                      <a:pt x="52" y="15"/>
                    </a:cubicBezTo>
                    <a:cubicBezTo>
                      <a:pt x="52" y="16"/>
                      <a:pt x="52" y="16"/>
                      <a:pt x="52" y="16"/>
                    </a:cubicBezTo>
                    <a:cubicBezTo>
                      <a:pt x="54" y="22"/>
                      <a:pt x="59" y="26"/>
                      <a:pt x="65" y="26"/>
                    </a:cubicBezTo>
                    <a:cubicBezTo>
                      <a:pt x="71" y="26"/>
                      <a:pt x="77" y="22"/>
                      <a:pt x="78" y="16"/>
                    </a:cubicBezTo>
                    <a:cubicBezTo>
                      <a:pt x="78" y="15"/>
                      <a:pt x="78" y="15"/>
                      <a:pt x="78" y="15"/>
                    </a:cubicBezTo>
                    <a:cubicBezTo>
                      <a:pt x="84" y="15"/>
                      <a:pt x="84" y="15"/>
                      <a:pt x="84" y="15"/>
                    </a:cubicBezTo>
                    <a:cubicBezTo>
                      <a:pt x="85" y="15"/>
                      <a:pt x="86" y="14"/>
                      <a:pt x="86" y="13"/>
                    </a:cubicBezTo>
                    <a:cubicBezTo>
                      <a:pt x="86" y="12"/>
                      <a:pt x="85" y="11"/>
                      <a:pt x="84" y="11"/>
                    </a:cubicBezTo>
                    <a:cubicBezTo>
                      <a:pt x="78" y="11"/>
                      <a:pt x="78" y="11"/>
                      <a:pt x="78" y="11"/>
                    </a:cubicBezTo>
                    <a:cubicBezTo>
                      <a:pt x="78" y="10"/>
                      <a:pt x="78" y="10"/>
                      <a:pt x="78" y="10"/>
                    </a:cubicBezTo>
                    <a:cubicBezTo>
                      <a:pt x="77" y="4"/>
                      <a:pt x="71" y="0"/>
                      <a:pt x="65" y="0"/>
                    </a:cubicBezTo>
                    <a:cubicBezTo>
                      <a:pt x="59" y="0"/>
                      <a:pt x="54" y="4"/>
                      <a:pt x="52" y="10"/>
                    </a:cubicBezTo>
                    <a:cubicBezTo>
                      <a:pt x="52" y="11"/>
                      <a:pt x="52" y="11"/>
                      <a:pt x="52" y="11"/>
                    </a:cubicBezTo>
                    <a:cubicBezTo>
                      <a:pt x="2" y="11"/>
                      <a:pt x="2" y="11"/>
                      <a:pt x="2" y="11"/>
                    </a:cubicBezTo>
                    <a:cubicBezTo>
                      <a:pt x="1" y="11"/>
                      <a:pt x="0" y="12"/>
                      <a:pt x="0" y="13"/>
                    </a:cubicBezTo>
                    <a:cubicBezTo>
                      <a:pt x="0" y="14"/>
                      <a:pt x="1" y="15"/>
                      <a:pt x="2" y="15"/>
                    </a:cubicBezTo>
                    <a:close/>
                    <a:moveTo>
                      <a:pt x="65" y="4"/>
                    </a:moveTo>
                    <a:cubicBezTo>
                      <a:pt x="70" y="4"/>
                      <a:pt x="74" y="8"/>
                      <a:pt x="74" y="13"/>
                    </a:cubicBezTo>
                    <a:cubicBezTo>
                      <a:pt x="74" y="18"/>
                      <a:pt x="70" y="22"/>
                      <a:pt x="65" y="22"/>
                    </a:cubicBezTo>
                    <a:cubicBezTo>
                      <a:pt x="60" y="22"/>
                      <a:pt x="56" y="18"/>
                      <a:pt x="56" y="13"/>
                    </a:cubicBezTo>
                    <a:cubicBezTo>
                      <a:pt x="56" y="8"/>
                      <a:pt x="60" y="4"/>
                      <a:pt x="65" y="4"/>
                    </a:cubicBezTo>
                    <a:close/>
                  </a:path>
                </a:pathLst>
              </a:custGeom>
              <a:grpFill/>
              <a:ln w="9525">
                <a:solidFill>
                  <a:schemeClr val="accent4"/>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9" name="Freeform 41">
                <a:extLst>
                  <a:ext uri="{FF2B5EF4-FFF2-40B4-BE49-F238E27FC236}">
                    <a16:creationId xmlns:a16="http://schemas.microsoft.com/office/drawing/2014/main" id="{74358D18-17AB-77D6-CE3F-CAECFCB9E24C}"/>
                  </a:ext>
                </a:extLst>
              </p:cNvPr>
              <p:cNvSpPr>
                <a:spLocks noEditPoints="1"/>
              </p:cNvSpPr>
              <p:nvPr/>
            </p:nvSpPr>
            <p:spPr bwMode="auto">
              <a:xfrm>
                <a:off x="2568576" y="5305435"/>
                <a:ext cx="322263" cy="101600"/>
              </a:xfrm>
              <a:custGeom>
                <a:avLst/>
                <a:gdLst>
                  <a:gd name="T0" fmla="*/ 2 w 86"/>
                  <a:gd name="T1" fmla="*/ 16 h 27"/>
                  <a:gd name="T2" fmla="*/ 30 w 86"/>
                  <a:gd name="T3" fmla="*/ 16 h 27"/>
                  <a:gd name="T4" fmla="*/ 30 w 86"/>
                  <a:gd name="T5" fmla="*/ 17 h 27"/>
                  <a:gd name="T6" fmla="*/ 43 w 86"/>
                  <a:gd name="T7" fmla="*/ 27 h 27"/>
                  <a:gd name="T8" fmla="*/ 56 w 86"/>
                  <a:gd name="T9" fmla="*/ 17 h 27"/>
                  <a:gd name="T10" fmla="*/ 56 w 86"/>
                  <a:gd name="T11" fmla="*/ 16 h 27"/>
                  <a:gd name="T12" fmla="*/ 84 w 86"/>
                  <a:gd name="T13" fmla="*/ 16 h 27"/>
                  <a:gd name="T14" fmla="*/ 86 w 86"/>
                  <a:gd name="T15" fmla="*/ 14 h 27"/>
                  <a:gd name="T16" fmla="*/ 84 w 86"/>
                  <a:gd name="T17" fmla="*/ 11 h 27"/>
                  <a:gd name="T18" fmla="*/ 56 w 86"/>
                  <a:gd name="T19" fmla="*/ 11 h 27"/>
                  <a:gd name="T20" fmla="*/ 56 w 86"/>
                  <a:gd name="T21" fmla="*/ 10 h 27"/>
                  <a:gd name="T22" fmla="*/ 43 w 86"/>
                  <a:gd name="T23" fmla="*/ 0 h 27"/>
                  <a:gd name="T24" fmla="*/ 30 w 86"/>
                  <a:gd name="T25" fmla="*/ 10 h 27"/>
                  <a:gd name="T26" fmla="*/ 30 w 86"/>
                  <a:gd name="T27" fmla="*/ 11 h 27"/>
                  <a:gd name="T28" fmla="*/ 2 w 86"/>
                  <a:gd name="T29" fmla="*/ 11 h 27"/>
                  <a:gd name="T30" fmla="*/ 0 w 86"/>
                  <a:gd name="T31" fmla="*/ 14 h 27"/>
                  <a:gd name="T32" fmla="*/ 2 w 86"/>
                  <a:gd name="T33" fmla="*/ 16 h 27"/>
                  <a:gd name="T34" fmla="*/ 43 w 86"/>
                  <a:gd name="T35" fmla="*/ 5 h 27"/>
                  <a:gd name="T36" fmla="*/ 52 w 86"/>
                  <a:gd name="T37" fmla="*/ 14 h 27"/>
                  <a:gd name="T38" fmla="*/ 43 w 86"/>
                  <a:gd name="T39" fmla="*/ 22 h 27"/>
                  <a:gd name="T40" fmla="*/ 34 w 86"/>
                  <a:gd name="T41" fmla="*/ 14 h 27"/>
                  <a:gd name="T42" fmla="*/ 43 w 86"/>
                  <a:gd name="T43"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27">
                    <a:moveTo>
                      <a:pt x="2" y="16"/>
                    </a:moveTo>
                    <a:cubicBezTo>
                      <a:pt x="30" y="16"/>
                      <a:pt x="30" y="16"/>
                      <a:pt x="30" y="16"/>
                    </a:cubicBezTo>
                    <a:cubicBezTo>
                      <a:pt x="30" y="17"/>
                      <a:pt x="30" y="17"/>
                      <a:pt x="30" y="17"/>
                    </a:cubicBezTo>
                    <a:cubicBezTo>
                      <a:pt x="32" y="23"/>
                      <a:pt x="37" y="27"/>
                      <a:pt x="43" y="27"/>
                    </a:cubicBezTo>
                    <a:cubicBezTo>
                      <a:pt x="49" y="27"/>
                      <a:pt x="54" y="23"/>
                      <a:pt x="56" y="17"/>
                    </a:cubicBezTo>
                    <a:cubicBezTo>
                      <a:pt x="56" y="16"/>
                      <a:pt x="56" y="16"/>
                      <a:pt x="56" y="16"/>
                    </a:cubicBezTo>
                    <a:cubicBezTo>
                      <a:pt x="84" y="16"/>
                      <a:pt x="84" y="16"/>
                      <a:pt x="84" y="16"/>
                    </a:cubicBezTo>
                    <a:cubicBezTo>
                      <a:pt x="85" y="16"/>
                      <a:pt x="86" y="15"/>
                      <a:pt x="86" y="14"/>
                    </a:cubicBezTo>
                    <a:cubicBezTo>
                      <a:pt x="86" y="12"/>
                      <a:pt x="85" y="11"/>
                      <a:pt x="84" y="11"/>
                    </a:cubicBezTo>
                    <a:cubicBezTo>
                      <a:pt x="56" y="11"/>
                      <a:pt x="56" y="11"/>
                      <a:pt x="56" y="11"/>
                    </a:cubicBezTo>
                    <a:cubicBezTo>
                      <a:pt x="56" y="10"/>
                      <a:pt x="56" y="10"/>
                      <a:pt x="56" y="10"/>
                    </a:cubicBezTo>
                    <a:cubicBezTo>
                      <a:pt x="54" y="4"/>
                      <a:pt x="49" y="0"/>
                      <a:pt x="43" y="0"/>
                    </a:cubicBezTo>
                    <a:cubicBezTo>
                      <a:pt x="37" y="0"/>
                      <a:pt x="32" y="4"/>
                      <a:pt x="30" y="10"/>
                    </a:cubicBezTo>
                    <a:cubicBezTo>
                      <a:pt x="30" y="11"/>
                      <a:pt x="30" y="11"/>
                      <a:pt x="30" y="11"/>
                    </a:cubicBezTo>
                    <a:cubicBezTo>
                      <a:pt x="2" y="11"/>
                      <a:pt x="2" y="11"/>
                      <a:pt x="2" y="11"/>
                    </a:cubicBezTo>
                    <a:cubicBezTo>
                      <a:pt x="1" y="11"/>
                      <a:pt x="0" y="12"/>
                      <a:pt x="0" y="14"/>
                    </a:cubicBezTo>
                    <a:cubicBezTo>
                      <a:pt x="0" y="15"/>
                      <a:pt x="1" y="16"/>
                      <a:pt x="2" y="16"/>
                    </a:cubicBezTo>
                    <a:close/>
                    <a:moveTo>
                      <a:pt x="43" y="5"/>
                    </a:moveTo>
                    <a:cubicBezTo>
                      <a:pt x="48" y="5"/>
                      <a:pt x="52" y="9"/>
                      <a:pt x="52" y="14"/>
                    </a:cubicBezTo>
                    <a:cubicBezTo>
                      <a:pt x="52" y="18"/>
                      <a:pt x="48" y="22"/>
                      <a:pt x="43" y="22"/>
                    </a:cubicBezTo>
                    <a:cubicBezTo>
                      <a:pt x="38" y="22"/>
                      <a:pt x="34" y="18"/>
                      <a:pt x="34" y="14"/>
                    </a:cubicBezTo>
                    <a:cubicBezTo>
                      <a:pt x="34" y="9"/>
                      <a:pt x="38" y="5"/>
                      <a:pt x="43" y="5"/>
                    </a:cubicBezTo>
                    <a:close/>
                  </a:path>
                </a:pathLst>
              </a:custGeom>
              <a:grpFill/>
              <a:ln w="9525">
                <a:solidFill>
                  <a:schemeClr val="accent4"/>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grpSp>
      </p:grpSp>
      <p:sp>
        <p:nvSpPr>
          <p:cNvPr id="10" name="标题 9"/>
          <p:cNvSpPr>
            <a:spLocks noGrp="1"/>
          </p:cNvSpPr>
          <p:nvPr>
            <p:ph type="title"/>
          </p:nvPr>
        </p:nvSpPr>
        <p:spPr/>
        <p:txBody>
          <a:bodyPr/>
          <a:lstStyle/>
          <a:p>
            <a:r>
              <a:rPr lang="zh-CN" altLang="en-US" dirty="0"/>
              <a:t>商业影响</a:t>
            </a:r>
          </a:p>
        </p:txBody>
      </p:sp>
      <p:sp>
        <p:nvSpPr>
          <p:cNvPr id="101" name="ïṡlîḍé">
            <a:extLst>
              <a:ext uri="{FF2B5EF4-FFF2-40B4-BE49-F238E27FC236}">
                <a16:creationId xmlns:a16="http://schemas.microsoft.com/office/drawing/2014/main" id="{36990427-365D-4D13-99A0-7869922DDB86}"/>
              </a:ext>
            </a:extLst>
          </p:cNvPr>
          <p:cNvSpPr/>
          <p:nvPr/>
        </p:nvSpPr>
        <p:spPr>
          <a:xfrm>
            <a:off x="1639910" y="4115953"/>
            <a:ext cx="3819677" cy="1781907"/>
          </a:xfrm>
          <a:prstGeom prst="rect">
            <a:avLst/>
          </a:prstGeom>
          <a:noFill/>
          <a:ln w="15875" cap="flat" cmpd="sng" algn="ctr">
            <a:solidFill>
              <a:srgbClr val="F0F0F0">
                <a:lumMod val="75000"/>
              </a:srgbClr>
            </a:solidFill>
            <a:prstDash val="solid"/>
            <a:miter lim="800000"/>
          </a:ln>
          <a:effectLst/>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FFFFFF"/>
              </a:solidFill>
              <a:effectLst/>
              <a:uLnTx/>
              <a:uFillTx/>
              <a:latin typeface="微软雅黑"/>
              <a:ea typeface="微软雅黑"/>
              <a:cs typeface="+mn-cs"/>
            </a:endParaRPr>
          </a:p>
        </p:txBody>
      </p:sp>
      <p:sp>
        <p:nvSpPr>
          <p:cNvPr id="102" name="ïŝlíḍè">
            <a:extLst>
              <a:ext uri="{FF2B5EF4-FFF2-40B4-BE49-F238E27FC236}">
                <a16:creationId xmlns:a16="http://schemas.microsoft.com/office/drawing/2014/main" id="{F0C3D358-B4C6-450C-AEEA-F88C5CDA257E}"/>
              </a:ext>
            </a:extLst>
          </p:cNvPr>
          <p:cNvSpPr/>
          <p:nvPr/>
        </p:nvSpPr>
        <p:spPr>
          <a:xfrm rot="2700000">
            <a:off x="3171895" y="3738100"/>
            <a:ext cx="755703" cy="755703"/>
          </a:xfrm>
          <a:prstGeom prst="roundRect">
            <a:avLst/>
          </a:prstGeom>
          <a:solidFill>
            <a:schemeClr val="accent1"/>
          </a:solidFill>
          <a:ln w="12700" cap="flat" cmpd="sng" algn="ctr">
            <a:noFill/>
            <a:prstDash val="solid"/>
            <a:miter lim="800000"/>
          </a:ln>
          <a:effectLst/>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FFFFFF"/>
              </a:solidFill>
              <a:effectLst/>
              <a:uLnTx/>
              <a:uFillTx/>
              <a:latin typeface="微软雅黑"/>
              <a:ea typeface="微软雅黑"/>
              <a:cs typeface="+mn-cs"/>
            </a:endParaRPr>
          </a:p>
        </p:txBody>
      </p:sp>
      <p:sp>
        <p:nvSpPr>
          <p:cNvPr id="103" name="iṣļiḋe">
            <a:extLst>
              <a:ext uri="{FF2B5EF4-FFF2-40B4-BE49-F238E27FC236}">
                <a16:creationId xmlns:a16="http://schemas.microsoft.com/office/drawing/2014/main" id="{3E1CF65F-CC51-46C0-B649-DD84D077C1F3}"/>
              </a:ext>
            </a:extLst>
          </p:cNvPr>
          <p:cNvSpPr/>
          <p:nvPr/>
        </p:nvSpPr>
        <p:spPr>
          <a:xfrm>
            <a:off x="6732413" y="4115953"/>
            <a:ext cx="3819677" cy="1781907"/>
          </a:xfrm>
          <a:prstGeom prst="rect">
            <a:avLst/>
          </a:prstGeom>
          <a:noFill/>
          <a:ln w="15875" cap="flat" cmpd="sng" algn="ctr">
            <a:solidFill>
              <a:srgbClr val="F0F0F0">
                <a:lumMod val="75000"/>
              </a:srgbClr>
            </a:solidFill>
            <a:prstDash val="solid"/>
            <a:miter lim="800000"/>
          </a:ln>
          <a:effectLst/>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FFFFFF"/>
              </a:solidFill>
              <a:effectLst/>
              <a:uLnTx/>
              <a:uFillTx/>
              <a:latin typeface="微软雅黑"/>
              <a:ea typeface="微软雅黑"/>
              <a:cs typeface="+mn-cs"/>
            </a:endParaRPr>
          </a:p>
        </p:txBody>
      </p:sp>
      <p:sp>
        <p:nvSpPr>
          <p:cNvPr id="104" name="iṥḷíďe">
            <a:extLst>
              <a:ext uri="{FF2B5EF4-FFF2-40B4-BE49-F238E27FC236}">
                <a16:creationId xmlns:a16="http://schemas.microsoft.com/office/drawing/2014/main" id="{E4D5C80A-4E39-4D14-81E6-96A37BCF2B90}"/>
              </a:ext>
            </a:extLst>
          </p:cNvPr>
          <p:cNvSpPr/>
          <p:nvPr/>
        </p:nvSpPr>
        <p:spPr>
          <a:xfrm rot="2700000">
            <a:off x="8264399" y="3738100"/>
            <a:ext cx="755703" cy="755703"/>
          </a:xfrm>
          <a:prstGeom prst="roundRect">
            <a:avLst/>
          </a:prstGeom>
          <a:solidFill>
            <a:schemeClr val="accent1"/>
          </a:solidFill>
          <a:ln w="12700" cap="flat" cmpd="sng" algn="ctr">
            <a:noFill/>
            <a:prstDash val="solid"/>
            <a:miter lim="800000"/>
          </a:ln>
          <a:effectLst/>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FFFFFF"/>
              </a:solidFill>
              <a:effectLst/>
              <a:uLnTx/>
              <a:uFillTx/>
              <a:latin typeface="微软雅黑"/>
              <a:ea typeface="微软雅黑"/>
              <a:cs typeface="+mn-cs"/>
            </a:endParaRPr>
          </a:p>
        </p:txBody>
      </p:sp>
      <p:cxnSp>
        <p:nvCxnSpPr>
          <p:cNvPr id="107" name="直接连接符 106">
            <a:extLst>
              <a:ext uri="{FF2B5EF4-FFF2-40B4-BE49-F238E27FC236}">
                <a16:creationId xmlns:a16="http://schemas.microsoft.com/office/drawing/2014/main" id="{7D6DDD37-F722-4F8A-A414-72BD4868DF08}"/>
              </a:ext>
            </a:extLst>
          </p:cNvPr>
          <p:cNvCxnSpPr/>
          <p:nvPr/>
        </p:nvCxnSpPr>
        <p:spPr>
          <a:xfrm>
            <a:off x="6096000" y="2119848"/>
            <a:ext cx="0" cy="3198532"/>
          </a:xfrm>
          <a:prstGeom prst="line">
            <a:avLst/>
          </a:prstGeom>
          <a:noFill/>
          <a:ln w="9525" cap="flat" cmpd="sng" algn="ctr">
            <a:solidFill>
              <a:srgbClr val="F0F0F0">
                <a:lumMod val="75000"/>
              </a:srgbClr>
            </a:solidFill>
            <a:prstDash val="sysDot"/>
            <a:miter lim="800000"/>
            <a:headEnd type="arrow"/>
            <a:tailEnd type="arrow"/>
          </a:ln>
          <a:effectLst/>
        </p:spPr>
      </p:cxnSp>
      <p:cxnSp>
        <p:nvCxnSpPr>
          <p:cNvPr id="108" name="直接连接符 107">
            <a:extLst>
              <a:ext uri="{FF2B5EF4-FFF2-40B4-BE49-F238E27FC236}">
                <a16:creationId xmlns:a16="http://schemas.microsoft.com/office/drawing/2014/main" id="{ECD184A7-CE4C-4819-92A2-EC946E44A7A0}"/>
              </a:ext>
            </a:extLst>
          </p:cNvPr>
          <p:cNvCxnSpPr/>
          <p:nvPr/>
        </p:nvCxnSpPr>
        <p:spPr>
          <a:xfrm>
            <a:off x="4738467" y="3798949"/>
            <a:ext cx="2715065" cy="0"/>
          </a:xfrm>
          <a:prstGeom prst="line">
            <a:avLst/>
          </a:prstGeom>
          <a:noFill/>
          <a:ln w="9525" cap="flat" cmpd="sng" algn="ctr">
            <a:solidFill>
              <a:srgbClr val="F0F0F0">
                <a:lumMod val="75000"/>
              </a:srgbClr>
            </a:solidFill>
            <a:prstDash val="sysDot"/>
            <a:miter lim="800000"/>
            <a:headEnd type="arrow"/>
            <a:tailEnd type="arrow"/>
          </a:ln>
          <a:effectLst/>
        </p:spPr>
      </p:cxnSp>
      <p:sp>
        <p:nvSpPr>
          <p:cNvPr id="112" name="文本框 111">
            <a:extLst>
              <a:ext uri="{FF2B5EF4-FFF2-40B4-BE49-F238E27FC236}">
                <a16:creationId xmlns:a16="http://schemas.microsoft.com/office/drawing/2014/main" id="{A0CEFE97-DE39-4639-89EE-73AA6B16F251}"/>
              </a:ext>
            </a:extLst>
          </p:cNvPr>
          <p:cNvSpPr txBox="1"/>
          <p:nvPr/>
        </p:nvSpPr>
        <p:spPr>
          <a:xfrm>
            <a:off x="1756374" y="4644098"/>
            <a:ext cx="3586748" cy="1169166"/>
          </a:xfrm>
          <a:prstGeom prst="rect">
            <a:avLst/>
          </a:prstGeom>
          <a:noFill/>
        </p:spPr>
        <p:txBody>
          <a:bodyPr wrap="square" lIns="0" tIns="0" rIns="0" bIns="0" rtlCol="0">
            <a:spAutoFit/>
          </a:bodyPr>
          <a:lstStyle/>
          <a:p>
            <a:pPr algn="ctr" eaLnBrk="1" fontAlgn="auto" hangingPunct="1">
              <a:lnSpc>
                <a:spcPct val="130000"/>
              </a:lnSpc>
              <a:spcBef>
                <a:spcPts val="0"/>
              </a:spcBef>
              <a:spcAft>
                <a:spcPts val="0"/>
              </a:spcAft>
            </a:pPr>
            <a:r>
              <a:rPr lang="zh-CN" altLang="en-US" sz="2800" b="1" spc="300" dirty="0">
                <a:solidFill>
                  <a:schemeClr val="tx2"/>
                </a:solidFill>
                <a:latin typeface="微软雅黑"/>
                <a:ea typeface="微软雅黑"/>
              </a:rPr>
              <a:t>定制化</a:t>
            </a:r>
          </a:p>
          <a:p>
            <a:pPr algn="ctr" eaLnBrk="1" fontAlgn="auto" hangingPunct="1">
              <a:lnSpc>
                <a:spcPct val="130000"/>
              </a:lnSpc>
              <a:spcBef>
                <a:spcPts val="0"/>
              </a:spcBef>
              <a:spcAft>
                <a:spcPts val="0"/>
              </a:spcAft>
            </a:pPr>
            <a:r>
              <a:rPr lang="zh-CN" altLang="en-US" sz="1600" spc="300" dirty="0">
                <a:latin typeface="微软雅黑"/>
                <a:ea typeface="微软雅黑"/>
              </a:rPr>
              <a:t>企业可按需调整，提供更贴合市场需求的个性化</a:t>
            </a:r>
            <a:r>
              <a:rPr lang="en-US" altLang="zh-CN" sz="1600" spc="300" dirty="0">
                <a:latin typeface="微软雅黑"/>
                <a:ea typeface="微软雅黑"/>
              </a:rPr>
              <a:t>AI</a:t>
            </a:r>
            <a:r>
              <a:rPr lang="zh-CN" altLang="en-US" sz="1600" spc="300" dirty="0">
                <a:latin typeface="微软雅黑"/>
                <a:ea typeface="微软雅黑"/>
              </a:rPr>
              <a:t>服务。</a:t>
            </a:r>
          </a:p>
        </p:txBody>
      </p:sp>
      <p:sp>
        <p:nvSpPr>
          <p:cNvPr id="113" name="文本框 112">
            <a:extLst>
              <a:ext uri="{FF2B5EF4-FFF2-40B4-BE49-F238E27FC236}">
                <a16:creationId xmlns:a16="http://schemas.microsoft.com/office/drawing/2014/main" id="{BE9F797B-6093-4DC2-9F9E-8984DA4BCDE3}"/>
              </a:ext>
            </a:extLst>
          </p:cNvPr>
          <p:cNvSpPr txBox="1"/>
          <p:nvPr/>
        </p:nvSpPr>
        <p:spPr>
          <a:xfrm>
            <a:off x="6848875" y="4644098"/>
            <a:ext cx="3586748" cy="1169166"/>
          </a:xfrm>
          <a:prstGeom prst="rect">
            <a:avLst/>
          </a:prstGeom>
          <a:noFill/>
        </p:spPr>
        <p:txBody>
          <a:bodyPr wrap="square" lIns="0" tIns="0" rIns="0" bIns="0" rtlCol="0">
            <a:spAutoFit/>
          </a:bodyPr>
          <a:lstStyle/>
          <a:p>
            <a:pPr algn="ctr" eaLnBrk="1" fontAlgn="auto" hangingPunct="1">
              <a:lnSpc>
                <a:spcPct val="130000"/>
              </a:lnSpc>
              <a:spcBef>
                <a:spcPts val="0"/>
              </a:spcBef>
              <a:spcAft>
                <a:spcPts val="0"/>
              </a:spcAft>
            </a:pPr>
            <a:r>
              <a:rPr lang="zh-CN" altLang="en-US" sz="2800" b="1" spc="300" dirty="0">
                <a:solidFill>
                  <a:schemeClr val="tx2"/>
                </a:solidFill>
                <a:latin typeface="微软雅黑"/>
                <a:ea typeface="微软雅黑"/>
              </a:rPr>
              <a:t>持续迭代</a:t>
            </a:r>
            <a:endParaRPr lang="en-US" altLang="zh-CN" sz="2800" b="1" spc="300" dirty="0">
              <a:solidFill>
                <a:schemeClr val="tx2"/>
              </a:solidFill>
              <a:latin typeface="微软雅黑"/>
              <a:ea typeface="微软雅黑"/>
            </a:endParaRPr>
          </a:p>
          <a:p>
            <a:pPr algn="ctr" eaLnBrk="1" fontAlgn="auto" hangingPunct="1">
              <a:lnSpc>
                <a:spcPct val="130000"/>
              </a:lnSpc>
              <a:spcBef>
                <a:spcPts val="0"/>
              </a:spcBef>
              <a:spcAft>
                <a:spcPts val="0"/>
              </a:spcAft>
            </a:pPr>
            <a:r>
              <a:rPr lang="zh-CN" altLang="en-US" sz="1600" spc="300" dirty="0">
                <a:latin typeface="微软雅黑"/>
                <a:ea typeface="微软雅黑"/>
              </a:rPr>
              <a:t>社区迭代确保模型性能不断提升，企业可无缝升级，保持竞争力。</a:t>
            </a:r>
          </a:p>
        </p:txBody>
      </p:sp>
      <p:grpSp>
        <p:nvGrpSpPr>
          <p:cNvPr id="114" name="组合 113">
            <a:extLst>
              <a:ext uri="{FF2B5EF4-FFF2-40B4-BE49-F238E27FC236}">
                <a16:creationId xmlns:a16="http://schemas.microsoft.com/office/drawing/2014/main" id="{E6880DC6-BF63-4D9A-8564-77CFFAF1E2A7}"/>
              </a:ext>
            </a:extLst>
          </p:cNvPr>
          <p:cNvGrpSpPr/>
          <p:nvPr/>
        </p:nvGrpSpPr>
        <p:grpSpPr>
          <a:xfrm>
            <a:off x="3351746" y="3917321"/>
            <a:ext cx="396000" cy="396000"/>
            <a:chOff x="9217025" y="2227263"/>
            <a:chExt cx="481013" cy="479425"/>
          </a:xfrm>
          <a:solidFill>
            <a:srgbClr val="FFFFFF"/>
          </a:solidFill>
        </p:grpSpPr>
        <p:sp>
          <p:nvSpPr>
            <p:cNvPr id="115" name="Freeform 105">
              <a:extLst>
                <a:ext uri="{FF2B5EF4-FFF2-40B4-BE49-F238E27FC236}">
                  <a16:creationId xmlns:a16="http://schemas.microsoft.com/office/drawing/2014/main" id="{A82FDE47-D2EE-454B-ADC8-0C3628ACA953}"/>
                </a:ext>
              </a:extLst>
            </p:cNvPr>
            <p:cNvSpPr>
              <a:spLocks/>
            </p:cNvSpPr>
            <p:nvPr/>
          </p:nvSpPr>
          <p:spPr bwMode="auto">
            <a:xfrm>
              <a:off x="9217025" y="2227263"/>
              <a:ext cx="481013" cy="479425"/>
            </a:xfrm>
            <a:custGeom>
              <a:avLst/>
              <a:gdLst>
                <a:gd name="T0" fmla="*/ 126 w 128"/>
                <a:gd name="T1" fmla="*/ 123 h 128"/>
                <a:gd name="T2" fmla="*/ 5 w 128"/>
                <a:gd name="T3" fmla="*/ 123 h 128"/>
                <a:gd name="T4" fmla="*/ 5 w 128"/>
                <a:gd name="T5" fmla="*/ 2 h 128"/>
                <a:gd name="T6" fmla="*/ 2 w 128"/>
                <a:gd name="T7" fmla="*/ 0 h 128"/>
                <a:gd name="T8" fmla="*/ 0 w 128"/>
                <a:gd name="T9" fmla="*/ 2 h 128"/>
                <a:gd name="T10" fmla="*/ 0 w 128"/>
                <a:gd name="T11" fmla="*/ 126 h 128"/>
                <a:gd name="T12" fmla="*/ 2 w 128"/>
                <a:gd name="T13" fmla="*/ 128 h 128"/>
                <a:gd name="T14" fmla="*/ 126 w 128"/>
                <a:gd name="T15" fmla="*/ 128 h 128"/>
                <a:gd name="T16" fmla="*/ 128 w 128"/>
                <a:gd name="T17" fmla="*/ 126 h 128"/>
                <a:gd name="T18" fmla="*/ 126 w 128"/>
                <a:gd name="T1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126" y="123"/>
                  </a:moveTo>
                  <a:cubicBezTo>
                    <a:pt x="5" y="123"/>
                    <a:pt x="5" y="123"/>
                    <a:pt x="5" y="123"/>
                  </a:cubicBezTo>
                  <a:cubicBezTo>
                    <a:pt x="5" y="2"/>
                    <a:pt x="5" y="2"/>
                    <a:pt x="5" y="2"/>
                  </a:cubicBezTo>
                  <a:cubicBezTo>
                    <a:pt x="5" y="1"/>
                    <a:pt x="4" y="0"/>
                    <a:pt x="2" y="0"/>
                  </a:cubicBezTo>
                  <a:cubicBezTo>
                    <a:pt x="1" y="0"/>
                    <a:pt x="0" y="1"/>
                    <a:pt x="0" y="2"/>
                  </a:cubicBezTo>
                  <a:cubicBezTo>
                    <a:pt x="0" y="126"/>
                    <a:pt x="0" y="126"/>
                    <a:pt x="0" y="126"/>
                  </a:cubicBezTo>
                  <a:cubicBezTo>
                    <a:pt x="0" y="127"/>
                    <a:pt x="1" y="128"/>
                    <a:pt x="2" y="128"/>
                  </a:cubicBezTo>
                  <a:cubicBezTo>
                    <a:pt x="126" y="128"/>
                    <a:pt x="126" y="128"/>
                    <a:pt x="126" y="128"/>
                  </a:cubicBezTo>
                  <a:cubicBezTo>
                    <a:pt x="127" y="128"/>
                    <a:pt x="128" y="127"/>
                    <a:pt x="128" y="126"/>
                  </a:cubicBezTo>
                  <a:cubicBezTo>
                    <a:pt x="128" y="124"/>
                    <a:pt x="127" y="123"/>
                    <a:pt x="126" y="1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116" name="Freeform 106">
              <a:extLst>
                <a:ext uri="{FF2B5EF4-FFF2-40B4-BE49-F238E27FC236}">
                  <a16:creationId xmlns:a16="http://schemas.microsoft.com/office/drawing/2014/main" id="{ADE9B78B-7613-4487-8C4A-0EF3C1ED2325}"/>
                </a:ext>
              </a:extLst>
            </p:cNvPr>
            <p:cNvSpPr>
              <a:spLocks/>
            </p:cNvSpPr>
            <p:nvPr/>
          </p:nvSpPr>
          <p:spPr bwMode="auto">
            <a:xfrm>
              <a:off x="9274175" y="2316163"/>
              <a:ext cx="423863" cy="274638"/>
            </a:xfrm>
            <a:custGeom>
              <a:avLst/>
              <a:gdLst>
                <a:gd name="T0" fmla="*/ 2 w 113"/>
                <a:gd name="T1" fmla="*/ 49 h 73"/>
                <a:gd name="T2" fmla="*/ 16 w 113"/>
                <a:gd name="T3" fmla="*/ 49 h 73"/>
                <a:gd name="T4" fmla="*/ 35 w 113"/>
                <a:gd name="T5" fmla="*/ 72 h 73"/>
                <a:gd name="T6" fmla="*/ 39 w 113"/>
                <a:gd name="T7" fmla="*/ 72 h 73"/>
                <a:gd name="T8" fmla="*/ 93 w 113"/>
                <a:gd name="T9" fmla="*/ 6 h 73"/>
                <a:gd name="T10" fmla="*/ 109 w 113"/>
                <a:gd name="T11" fmla="*/ 25 h 73"/>
                <a:gd name="T12" fmla="*/ 111 w 113"/>
                <a:gd name="T13" fmla="*/ 26 h 73"/>
                <a:gd name="T14" fmla="*/ 113 w 113"/>
                <a:gd name="T15" fmla="*/ 23 h 73"/>
                <a:gd name="T16" fmla="*/ 112 w 113"/>
                <a:gd name="T17" fmla="*/ 22 h 73"/>
                <a:gd name="T18" fmla="*/ 95 w 113"/>
                <a:gd name="T19" fmla="*/ 1 h 73"/>
                <a:gd name="T20" fmla="*/ 91 w 113"/>
                <a:gd name="T21" fmla="*/ 1 h 73"/>
                <a:gd name="T22" fmla="*/ 37 w 113"/>
                <a:gd name="T23" fmla="*/ 67 h 73"/>
                <a:gd name="T24" fmla="*/ 19 w 113"/>
                <a:gd name="T25" fmla="*/ 45 h 73"/>
                <a:gd name="T26" fmla="*/ 17 w 113"/>
                <a:gd name="T27" fmla="*/ 44 h 73"/>
                <a:gd name="T28" fmla="*/ 2 w 113"/>
                <a:gd name="T29" fmla="*/ 44 h 73"/>
                <a:gd name="T30" fmla="*/ 0 w 113"/>
                <a:gd name="T31" fmla="*/ 46 h 73"/>
                <a:gd name="T32" fmla="*/ 2 w 113"/>
                <a:gd name="T33"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73">
                  <a:moveTo>
                    <a:pt x="2" y="49"/>
                  </a:moveTo>
                  <a:cubicBezTo>
                    <a:pt x="16" y="49"/>
                    <a:pt x="16" y="49"/>
                    <a:pt x="16" y="49"/>
                  </a:cubicBezTo>
                  <a:cubicBezTo>
                    <a:pt x="35" y="72"/>
                    <a:pt x="35" y="72"/>
                    <a:pt x="35" y="72"/>
                  </a:cubicBezTo>
                  <a:cubicBezTo>
                    <a:pt x="36" y="73"/>
                    <a:pt x="38" y="73"/>
                    <a:pt x="39" y="72"/>
                  </a:cubicBezTo>
                  <a:cubicBezTo>
                    <a:pt x="93" y="6"/>
                    <a:pt x="93" y="6"/>
                    <a:pt x="93" y="6"/>
                  </a:cubicBezTo>
                  <a:cubicBezTo>
                    <a:pt x="109" y="25"/>
                    <a:pt x="109" y="25"/>
                    <a:pt x="109" y="25"/>
                  </a:cubicBezTo>
                  <a:cubicBezTo>
                    <a:pt x="109" y="25"/>
                    <a:pt x="110" y="26"/>
                    <a:pt x="111" y="26"/>
                  </a:cubicBezTo>
                  <a:cubicBezTo>
                    <a:pt x="112" y="26"/>
                    <a:pt x="113" y="25"/>
                    <a:pt x="113" y="23"/>
                  </a:cubicBezTo>
                  <a:cubicBezTo>
                    <a:pt x="113" y="23"/>
                    <a:pt x="112" y="22"/>
                    <a:pt x="112" y="22"/>
                  </a:cubicBezTo>
                  <a:cubicBezTo>
                    <a:pt x="95" y="1"/>
                    <a:pt x="95" y="1"/>
                    <a:pt x="95" y="1"/>
                  </a:cubicBezTo>
                  <a:cubicBezTo>
                    <a:pt x="94" y="0"/>
                    <a:pt x="92" y="0"/>
                    <a:pt x="91" y="1"/>
                  </a:cubicBezTo>
                  <a:cubicBezTo>
                    <a:pt x="37" y="67"/>
                    <a:pt x="37" y="67"/>
                    <a:pt x="37" y="67"/>
                  </a:cubicBezTo>
                  <a:cubicBezTo>
                    <a:pt x="19" y="45"/>
                    <a:pt x="19" y="45"/>
                    <a:pt x="19" y="45"/>
                  </a:cubicBezTo>
                  <a:cubicBezTo>
                    <a:pt x="19" y="44"/>
                    <a:pt x="18" y="44"/>
                    <a:pt x="17" y="44"/>
                  </a:cubicBezTo>
                  <a:cubicBezTo>
                    <a:pt x="2" y="44"/>
                    <a:pt x="2" y="44"/>
                    <a:pt x="2" y="44"/>
                  </a:cubicBezTo>
                  <a:cubicBezTo>
                    <a:pt x="1" y="44"/>
                    <a:pt x="0" y="45"/>
                    <a:pt x="0" y="46"/>
                  </a:cubicBezTo>
                  <a:cubicBezTo>
                    <a:pt x="0" y="48"/>
                    <a:pt x="1" y="49"/>
                    <a:pt x="2" y="4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grpSp>
      <p:grpSp>
        <p:nvGrpSpPr>
          <p:cNvPr id="123" name="组合 122">
            <a:extLst>
              <a:ext uri="{FF2B5EF4-FFF2-40B4-BE49-F238E27FC236}">
                <a16:creationId xmlns:a16="http://schemas.microsoft.com/office/drawing/2014/main" id="{3D8EC3C4-E5C0-43B3-B608-12A33A21CC7B}"/>
              </a:ext>
            </a:extLst>
          </p:cNvPr>
          <p:cNvGrpSpPr/>
          <p:nvPr/>
        </p:nvGrpSpPr>
        <p:grpSpPr>
          <a:xfrm>
            <a:off x="8444248" y="3904621"/>
            <a:ext cx="396000" cy="396000"/>
            <a:chOff x="10179050" y="304800"/>
            <a:chExt cx="481013" cy="481013"/>
          </a:xfrm>
          <a:solidFill>
            <a:srgbClr val="FFFFFF"/>
          </a:solidFill>
        </p:grpSpPr>
        <p:sp>
          <p:nvSpPr>
            <p:cNvPr id="124" name="Freeform 217">
              <a:extLst>
                <a:ext uri="{FF2B5EF4-FFF2-40B4-BE49-F238E27FC236}">
                  <a16:creationId xmlns:a16="http://schemas.microsoft.com/office/drawing/2014/main" id="{E2DF13AD-3BD8-47DE-B4C7-9F4EE30D4A5B}"/>
                </a:ext>
              </a:extLst>
            </p:cNvPr>
            <p:cNvSpPr>
              <a:spLocks noEditPoints="1"/>
            </p:cNvSpPr>
            <p:nvPr/>
          </p:nvSpPr>
          <p:spPr bwMode="auto">
            <a:xfrm>
              <a:off x="10179050" y="304800"/>
              <a:ext cx="481013" cy="481013"/>
            </a:xfrm>
            <a:custGeom>
              <a:avLst/>
              <a:gdLst>
                <a:gd name="T0" fmla="*/ 122 w 128"/>
                <a:gd name="T1" fmla="*/ 11 h 128"/>
                <a:gd name="T2" fmla="*/ 102 w 128"/>
                <a:gd name="T3" fmla="*/ 11 h 128"/>
                <a:gd name="T4" fmla="*/ 102 w 128"/>
                <a:gd name="T5" fmla="*/ 3 h 128"/>
                <a:gd name="T6" fmla="*/ 100 w 128"/>
                <a:gd name="T7" fmla="*/ 1 h 128"/>
                <a:gd name="T8" fmla="*/ 98 w 128"/>
                <a:gd name="T9" fmla="*/ 3 h 128"/>
                <a:gd name="T10" fmla="*/ 98 w 128"/>
                <a:gd name="T11" fmla="*/ 11 h 128"/>
                <a:gd name="T12" fmla="*/ 66 w 128"/>
                <a:gd name="T13" fmla="*/ 11 h 128"/>
                <a:gd name="T14" fmla="*/ 66 w 128"/>
                <a:gd name="T15" fmla="*/ 3 h 128"/>
                <a:gd name="T16" fmla="*/ 64 w 128"/>
                <a:gd name="T17" fmla="*/ 1 h 128"/>
                <a:gd name="T18" fmla="*/ 62 w 128"/>
                <a:gd name="T19" fmla="*/ 3 h 128"/>
                <a:gd name="T20" fmla="*/ 62 w 128"/>
                <a:gd name="T21" fmla="*/ 11 h 128"/>
                <a:gd name="T22" fmla="*/ 30 w 128"/>
                <a:gd name="T23" fmla="*/ 11 h 128"/>
                <a:gd name="T24" fmla="*/ 30 w 128"/>
                <a:gd name="T25" fmla="*/ 2 h 128"/>
                <a:gd name="T26" fmla="*/ 28 w 128"/>
                <a:gd name="T27" fmla="*/ 0 h 128"/>
                <a:gd name="T28" fmla="*/ 26 w 128"/>
                <a:gd name="T29" fmla="*/ 2 h 128"/>
                <a:gd name="T30" fmla="*/ 26 w 128"/>
                <a:gd name="T31" fmla="*/ 11 h 128"/>
                <a:gd name="T32" fmla="*/ 6 w 128"/>
                <a:gd name="T33" fmla="*/ 11 h 128"/>
                <a:gd name="T34" fmla="*/ 0 w 128"/>
                <a:gd name="T35" fmla="*/ 17 h 128"/>
                <a:gd name="T36" fmla="*/ 0 w 128"/>
                <a:gd name="T37" fmla="*/ 122 h 128"/>
                <a:gd name="T38" fmla="*/ 6 w 128"/>
                <a:gd name="T39" fmla="*/ 128 h 128"/>
                <a:gd name="T40" fmla="*/ 122 w 128"/>
                <a:gd name="T41" fmla="*/ 128 h 128"/>
                <a:gd name="T42" fmla="*/ 128 w 128"/>
                <a:gd name="T43" fmla="*/ 122 h 128"/>
                <a:gd name="T44" fmla="*/ 128 w 128"/>
                <a:gd name="T45" fmla="*/ 17 h 128"/>
                <a:gd name="T46" fmla="*/ 122 w 128"/>
                <a:gd name="T47" fmla="*/ 11 h 128"/>
                <a:gd name="T48" fmla="*/ 123 w 128"/>
                <a:gd name="T49" fmla="*/ 123 h 128"/>
                <a:gd name="T50" fmla="*/ 5 w 128"/>
                <a:gd name="T51" fmla="*/ 123 h 128"/>
                <a:gd name="T52" fmla="*/ 5 w 128"/>
                <a:gd name="T53" fmla="*/ 42 h 128"/>
                <a:gd name="T54" fmla="*/ 123 w 128"/>
                <a:gd name="T55" fmla="*/ 42 h 128"/>
                <a:gd name="T56" fmla="*/ 123 w 128"/>
                <a:gd name="T57" fmla="*/ 123 h 128"/>
                <a:gd name="T58" fmla="*/ 123 w 128"/>
                <a:gd name="T59" fmla="*/ 37 h 128"/>
                <a:gd name="T60" fmla="*/ 5 w 128"/>
                <a:gd name="T61" fmla="*/ 37 h 128"/>
                <a:gd name="T62" fmla="*/ 5 w 128"/>
                <a:gd name="T63" fmla="*/ 16 h 128"/>
                <a:gd name="T64" fmla="*/ 26 w 128"/>
                <a:gd name="T65" fmla="*/ 16 h 128"/>
                <a:gd name="T66" fmla="*/ 26 w 128"/>
                <a:gd name="T67" fmla="*/ 23 h 128"/>
                <a:gd name="T68" fmla="*/ 28 w 128"/>
                <a:gd name="T69" fmla="*/ 26 h 128"/>
                <a:gd name="T70" fmla="*/ 30 w 128"/>
                <a:gd name="T71" fmla="*/ 23 h 128"/>
                <a:gd name="T72" fmla="*/ 30 w 128"/>
                <a:gd name="T73" fmla="*/ 16 h 128"/>
                <a:gd name="T74" fmla="*/ 62 w 128"/>
                <a:gd name="T75" fmla="*/ 16 h 128"/>
                <a:gd name="T76" fmla="*/ 62 w 128"/>
                <a:gd name="T77" fmla="*/ 25 h 128"/>
                <a:gd name="T78" fmla="*/ 64 w 128"/>
                <a:gd name="T79" fmla="*/ 27 h 128"/>
                <a:gd name="T80" fmla="*/ 66 w 128"/>
                <a:gd name="T81" fmla="*/ 25 h 128"/>
                <a:gd name="T82" fmla="*/ 66 w 128"/>
                <a:gd name="T83" fmla="*/ 16 h 128"/>
                <a:gd name="T84" fmla="*/ 98 w 128"/>
                <a:gd name="T85" fmla="*/ 16 h 128"/>
                <a:gd name="T86" fmla="*/ 98 w 128"/>
                <a:gd name="T87" fmla="*/ 25 h 128"/>
                <a:gd name="T88" fmla="*/ 100 w 128"/>
                <a:gd name="T89" fmla="*/ 27 h 128"/>
                <a:gd name="T90" fmla="*/ 102 w 128"/>
                <a:gd name="T91" fmla="*/ 25 h 128"/>
                <a:gd name="T92" fmla="*/ 102 w 128"/>
                <a:gd name="T93" fmla="*/ 16 h 128"/>
                <a:gd name="T94" fmla="*/ 123 w 128"/>
                <a:gd name="T95" fmla="*/ 16 h 128"/>
                <a:gd name="T96" fmla="*/ 123 w 128"/>
                <a:gd name="T97" fmla="*/ 3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8">
                  <a:moveTo>
                    <a:pt x="122" y="11"/>
                  </a:moveTo>
                  <a:cubicBezTo>
                    <a:pt x="102" y="11"/>
                    <a:pt x="102" y="11"/>
                    <a:pt x="102" y="11"/>
                  </a:cubicBezTo>
                  <a:cubicBezTo>
                    <a:pt x="102" y="3"/>
                    <a:pt x="102" y="3"/>
                    <a:pt x="102" y="3"/>
                  </a:cubicBezTo>
                  <a:cubicBezTo>
                    <a:pt x="102" y="2"/>
                    <a:pt x="101" y="1"/>
                    <a:pt x="100" y="1"/>
                  </a:cubicBezTo>
                  <a:cubicBezTo>
                    <a:pt x="99" y="1"/>
                    <a:pt x="98" y="2"/>
                    <a:pt x="98" y="3"/>
                  </a:cubicBezTo>
                  <a:cubicBezTo>
                    <a:pt x="98" y="11"/>
                    <a:pt x="98" y="11"/>
                    <a:pt x="98" y="11"/>
                  </a:cubicBezTo>
                  <a:cubicBezTo>
                    <a:pt x="66" y="11"/>
                    <a:pt x="66" y="11"/>
                    <a:pt x="66" y="11"/>
                  </a:cubicBezTo>
                  <a:cubicBezTo>
                    <a:pt x="66" y="3"/>
                    <a:pt x="66" y="3"/>
                    <a:pt x="66" y="3"/>
                  </a:cubicBezTo>
                  <a:cubicBezTo>
                    <a:pt x="66" y="2"/>
                    <a:pt x="65" y="1"/>
                    <a:pt x="64" y="1"/>
                  </a:cubicBezTo>
                  <a:cubicBezTo>
                    <a:pt x="63" y="1"/>
                    <a:pt x="62" y="2"/>
                    <a:pt x="62" y="3"/>
                  </a:cubicBezTo>
                  <a:cubicBezTo>
                    <a:pt x="62" y="11"/>
                    <a:pt x="62" y="11"/>
                    <a:pt x="62" y="11"/>
                  </a:cubicBezTo>
                  <a:cubicBezTo>
                    <a:pt x="30" y="11"/>
                    <a:pt x="30" y="11"/>
                    <a:pt x="30" y="11"/>
                  </a:cubicBezTo>
                  <a:cubicBezTo>
                    <a:pt x="30" y="2"/>
                    <a:pt x="30" y="2"/>
                    <a:pt x="30" y="2"/>
                  </a:cubicBezTo>
                  <a:cubicBezTo>
                    <a:pt x="30" y="1"/>
                    <a:pt x="29" y="0"/>
                    <a:pt x="28" y="0"/>
                  </a:cubicBezTo>
                  <a:cubicBezTo>
                    <a:pt x="27" y="0"/>
                    <a:pt x="26" y="1"/>
                    <a:pt x="26" y="2"/>
                  </a:cubicBezTo>
                  <a:cubicBezTo>
                    <a:pt x="26" y="11"/>
                    <a:pt x="26" y="11"/>
                    <a:pt x="26" y="11"/>
                  </a:cubicBezTo>
                  <a:cubicBezTo>
                    <a:pt x="6" y="11"/>
                    <a:pt x="6" y="11"/>
                    <a:pt x="6" y="11"/>
                  </a:cubicBezTo>
                  <a:cubicBezTo>
                    <a:pt x="3" y="11"/>
                    <a:pt x="0" y="14"/>
                    <a:pt x="0" y="17"/>
                  </a:cubicBezTo>
                  <a:cubicBezTo>
                    <a:pt x="0" y="122"/>
                    <a:pt x="0" y="122"/>
                    <a:pt x="0" y="122"/>
                  </a:cubicBezTo>
                  <a:cubicBezTo>
                    <a:pt x="0" y="125"/>
                    <a:pt x="3" y="128"/>
                    <a:pt x="6" y="128"/>
                  </a:cubicBezTo>
                  <a:cubicBezTo>
                    <a:pt x="122" y="128"/>
                    <a:pt x="122" y="128"/>
                    <a:pt x="122" y="128"/>
                  </a:cubicBezTo>
                  <a:cubicBezTo>
                    <a:pt x="125" y="128"/>
                    <a:pt x="128" y="125"/>
                    <a:pt x="128" y="122"/>
                  </a:cubicBezTo>
                  <a:cubicBezTo>
                    <a:pt x="128" y="17"/>
                    <a:pt x="128" y="17"/>
                    <a:pt x="128" y="17"/>
                  </a:cubicBezTo>
                  <a:cubicBezTo>
                    <a:pt x="128" y="14"/>
                    <a:pt x="125" y="11"/>
                    <a:pt x="122" y="11"/>
                  </a:cubicBezTo>
                  <a:close/>
                  <a:moveTo>
                    <a:pt x="123" y="123"/>
                  </a:moveTo>
                  <a:cubicBezTo>
                    <a:pt x="5" y="123"/>
                    <a:pt x="5" y="123"/>
                    <a:pt x="5" y="123"/>
                  </a:cubicBezTo>
                  <a:cubicBezTo>
                    <a:pt x="5" y="42"/>
                    <a:pt x="5" y="42"/>
                    <a:pt x="5" y="42"/>
                  </a:cubicBezTo>
                  <a:cubicBezTo>
                    <a:pt x="123" y="42"/>
                    <a:pt x="123" y="42"/>
                    <a:pt x="123" y="42"/>
                  </a:cubicBezTo>
                  <a:lnTo>
                    <a:pt x="123" y="123"/>
                  </a:lnTo>
                  <a:close/>
                  <a:moveTo>
                    <a:pt x="123" y="37"/>
                  </a:moveTo>
                  <a:cubicBezTo>
                    <a:pt x="5" y="37"/>
                    <a:pt x="5" y="37"/>
                    <a:pt x="5" y="37"/>
                  </a:cubicBezTo>
                  <a:cubicBezTo>
                    <a:pt x="5" y="16"/>
                    <a:pt x="5" y="16"/>
                    <a:pt x="5" y="16"/>
                  </a:cubicBezTo>
                  <a:cubicBezTo>
                    <a:pt x="26" y="16"/>
                    <a:pt x="26" y="16"/>
                    <a:pt x="26" y="16"/>
                  </a:cubicBezTo>
                  <a:cubicBezTo>
                    <a:pt x="26" y="23"/>
                    <a:pt x="26" y="23"/>
                    <a:pt x="26" y="23"/>
                  </a:cubicBezTo>
                  <a:cubicBezTo>
                    <a:pt x="26" y="25"/>
                    <a:pt x="27" y="26"/>
                    <a:pt x="28" y="26"/>
                  </a:cubicBezTo>
                  <a:cubicBezTo>
                    <a:pt x="29" y="26"/>
                    <a:pt x="30" y="25"/>
                    <a:pt x="30" y="23"/>
                  </a:cubicBezTo>
                  <a:cubicBezTo>
                    <a:pt x="30" y="16"/>
                    <a:pt x="30" y="16"/>
                    <a:pt x="30" y="16"/>
                  </a:cubicBezTo>
                  <a:cubicBezTo>
                    <a:pt x="62" y="16"/>
                    <a:pt x="62" y="16"/>
                    <a:pt x="62" y="16"/>
                  </a:cubicBezTo>
                  <a:cubicBezTo>
                    <a:pt x="62" y="25"/>
                    <a:pt x="62" y="25"/>
                    <a:pt x="62" y="25"/>
                  </a:cubicBezTo>
                  <a:cubicBezTo>
                    <a:pt x="62" y="26"/>
                    <a:pt x="63" y="27"/>
                    <a:pt x="64" y="27"/>
                  </a:cubicBezTo>
                  <a:cubicBezTo>
                    <a:pt x="65" y="27"/>
                    <a:pt x="66" y="26"/>
                    <a:pt x="66" y="25"/>
                  </a:cubicBezTo>
                  <a:cubicBezTo>
                    <a:pt x="66" y="16"/>
                    <a:pt x="66" y="16"/>
                    <a:pt x="66" y="16"/>
                  </a:cubicBezTo>
                  <a:cubicBezTo>
                    <a:pt x="98" y="16"/>
                    <a:pt x="98" y="16"/>
                    <a:pt x="98" y="16"/>
                  </a:cubicBezTo>
                  <a:cubicBezTo>
                    <a:pt x="98" y="25"/>
                    <a:pt x="98" y="25"/>
                    <a:pt x="98" y="25"/>
                  </a:cubicBezTo>
                  <a:cubicBezTo>
                    <a:pt x="98" y="26"/>
                    <a:pt x="99" y="27"/>
                    <a:pt x="100" y="27"/>
                  </a:cubicBezTo>
                  <a:cubicBezTo>
                    <a:pt x="101" y="27"/>
                    <a:pt x="102" y="26"/>
                    <a:pt x="102" y="25"/>
                  </a:cubicBezTo>
                  <a:cubicBezTo>
                    <a:pt x="102" y="16"/>
                    <a:pt x="102" y="16"/>
                    <a:pt x="102" y="16"/>
                  </a:cubicBezTo>
                  <a:cubicBezTo>
                    <a:pt x="123" y="16"/>
                    <a:pt x="123" y="16"/>
                    <a:pt x="123" y="16"/>
                  </a:cubicBezTo>
                  <a:lnTo>
                    <a:pt x="123"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125" name="Freeform 218">
              <a:extLst>
                <a:ext uri="{FF2B5EF4-FFF2-40B4-BE49-F238E27FC236}">
                  <a16:creationId xmlns:a16="http://schemas.microsoft.com/office/drawing/2014/main" id="{4915E462-9480-4B86-AF95-915FC566A059}"/>
                </a:ext>
              </a:extLst>
            </p:cNvPr>
            <p:cNvSpPr>
              <a:spLocks/>
            </p:cNvSpPr>
            <p:nvPr/>
          </p:nvSpPr>
          <p:spPr bwMode="auto">
            <a:xfrm>
              <a:off x="10321925" y="515938"/>
              <a:ext cx="71438" cy="184150"/>
            </a:xfrm>
            <a:custGeom>
              <a:avLst/>
              <a:gdLst>
                <a:gd name="T0" fmla="*/ 2 w 19"/>
                <a:gd name="T1" fmla="*/ 49 h 49"/>
                <a:gd name="T2" fmla="*/ 17 w 19"/>
                <a:gd name="T3" fmla="*/ 49 h 49"/>
                <a:gd name="T4" fmla="*/ 19 w 19"/>
                <a:gd name="T5" fmla="*/ 46 h 49"/>
                <a:gd name="T6" fmla="*/ 17 w 19"/>
                <a:gd name="T7" fmla="*/ 44 h 49"/>
                <a:gd name="T8" fmla="*/ 12 w 19"/>
                <a:gd name="T9" fmla="*/ 44 h 49"/>
                <a:gd name="T10" fmla="*/ 12 w 19"/>
                <a:gd name="T11" fmla="*/ 2 h 49"/>
                <a:gd name="T12" fmla="*/ 9 w 19"/>
                <a:gd name="T13" fmla="*/ 0 h 49"/>
                <a:gd name="T14" fmla="*/ 8 w 19"/>
                <a:gd name="T15" fmla="*/ 0 h 49"/>
                <a:gd name="T16" fmla="*/ 2 w 19"/>
                <a:gd name="T17" fmla="*/ 6 h 49"/>
                <a:gd name="T18" fmla="*/ 2 w 19"/>
                <a:gd name="T19" fmla="*/ 9 h 49"/>
                <a:gd name="T20" fmla="*/ 5 w 19"/>
                <a:gd name="T21" fmla="*/ 9 h 49"/>
                <a:gd name="T22" fmla="*/ 7 w 19"/>
                <a:gd name="T23" fmla="*/ 8 h 49"/>
                <a:gd name="T24" fmla="*/ 7 w 19"/>
                <a:gd name="T25" fmla="*/ 44 h 49"/>
                <a:gd name="T26" fmla="*/ 2 w 19"/>
                <a:gd name="T27" fmla="*/ 44 h 49"/>
                <a:gd name="T28" fmla="*/ 0 w 19"/>
                <a:gd name="T29" fmla="*/ 46 h 49"/>
                <a:gd name="T30" fmla="*/ 2 w 19"/>
                <a:gd name="T3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9">
                  <a:moveTo>
                    <a:pt x="2" y="49"/>
                  </a:moveTo>
                  <a:cubicBezTo>
                    <a:pt x="17" y="49"/>
                    <a:pt x="17" y="49"/>
                    <a:pt x="17" y="49"/>
                  </a:cubicBezTo>
                  <a:cubicBezTo>
                    <a:pt x="18" y="49"/>
                    <a:pt x="19" y="48"/>
                    <a:pt x="19" y="46"/>
                  </a:cubicBezTo>
                  <a:cubicBezTo>
                    <a:pt x="19" y="45"/>
                    <a:pt x="18" y="44"/>
                    <a:pt x="17" y="44"/>
                  </a:cubicBezTo>
                  <a:cubicBezTo>
                    <a:pt x="12" y="44"/>
                    <a:pt x="12" y="44"/>
                    <a:pt x="12" y="44"/>
                  </a:cubicBezTo>
                  <a:cubicBezTo>
                    <a:pt x="12" y="2"/>
                    <a:pt x="12" y="2"/>
                    <a:pt x="12" y="2"/>
                  </a:cubicBezTo>
                  <a:cubicBezTo>
                    <a:pt x="12" y="1"/>
                    <a:pt x="11" y="0"/>
                    <a:pt x="9" y="0"/>
                  </a:cubicBezTo>
                  <a:cubicBezTo>
                    <a:pt x="9" y="0"/>
                    <a:pt x="8" y="0"/>
                    <a:pt x="8" y="0"/>
                  </a:cubicBezTo>
                  <a:cubicBezTo>
                    <a:pt x="2" y="6"/>
                    <a:pt x="2" y="6"/>
                    <a:pt x="2" y="6"/>
                  </a:cubicBezTo>
                  <a:cubicBezTo>
                    <a:pt x="2" y="6"/>
                    <a:pt x="2" y="8"/>
                    <a:pt x="2" y="9"/>
                  </a:cubicBezTo>
                  <a:cubicBezTo>
                    <a:pt x="3" y="9"/>
                    <a:pt x="4" y="10"/>
                    <a:pt x="5" y="9"/>
                  </a:cubicBezTo>
                  <a:cubicBezTo>
                    <a:pt x="7" y="8"/>
                    <a:pt x="7" y="8"/>
                    <a:pt x="7" y="8"/>
                  </a:cubicBezTo>
                  <a:cubicBezTo>
                    <a:pt x="7" y="44"/>
                    <a:pt x="7" y="44"/>
                    <a:pt x="7" y="44"/>
                  </a:cubicBezTo>
                  <a:cubicBezTo>
                    <a:pt x="2" y="44"/>
                    <a:pt x="2" y="44"/>
                    <a:pt x="2" y="44"/>
                  </a:cubicBezTo>
                  <a:cubicBezTo>
                    <a:pt x="1" y="44"/>
                    <a:pt x="0" y="45"/>
                    <a:pt x="0" y="46"/>
                  </a:cubicBezTo>
                  <a:cubicBezTo>
                    <a:pt x="0" y="48"/>
                    <a:pt x="1" y="49"/>
                    <a:pt x="2" y="4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126" name="Freeform 219">
              <a:extLst>
                <a:ext uri="{FF2B5EF4-FFF2-40B4-BE49-F238E27FC236}">
                  <a16:creationId xmlns:a16="http://schemas.microsoft.com/office/drawing/2014/main" id="{FE9934C1-C72B-4EF6-B041-8E3F264773C4}"/>
                </a:ext>
              </a:extLst>
            </p:cNvPr>
            <p:cNvSpPr>
              <a:spLocks/>
            </p:cNvSpPr>
            <p:nvPr/>
          </p:nvSpPr>
          <p:spPr bwMode="auto">
            <a:xfrm>
              <a:off x="10445750" y="515938"/>
              <a:ext cx="71438" cy="184150"/>
            </a:xfrm>
            <a:custGeom>
              <a:avLst/>
              <a:gdLst>
                <a:gd name="T0" fmla="*/ 2 w 19"/>
                <a:gd name="T1" fmla="*/ 49 h 49"/>
                <a:gd name="T2" fmla="*/ 17 w 19"/>
                <a:gd name="T3" fmla="*/ 49 h 49"/>
                <a:gd name="T4" fmla="*/ 19 w 19"/>
                <a:gd name="T5" fmla="*/ 46 h 49"/>
                <a:gd name="T6" fmla="*/ 17 w 19"/>
                <a:gd name="T7" fmla="*/ 44 h 49"/>
                <a:gd name="T8" fmla="*/ 12 w 19"/>
                <a:gd name="T9" fmla="*/ 44 h 49"/>
                <a:gd name="T10" fmla="*/ 12 w 19"/>
                <a:gd name="T11" fmla="*/ 2 h 49"/>
                <a:gd name="T12" fmla="*/ 10 w 19"/>
                <a:gd name="T13" fmla="*/ 0 h 49"/>
                <a:gd name="T14" fmla="*/ 8 w 19"/>
                <a:gd name="T15" fmla="*/ 0 h 49"/>
                <a:gd name="T16" fmla="*/ 3 w 19"/>
                <a:gd name="T17" fmla="*/ 6 h 49"/>
                <a:gd name="T18" fmla="*/ 3 w 19"/>
                <a:gd name="T19" fmla="*/ 9 h 49"/>
                <a:gd name="T20" fmla="*/ 5 w 19"/>
                <a:gd name="T21" fmla="*/ 9 h 49"/>
                <a:gd name="T22" fmla="*/ 7 w 19"/>
                <a:gd name="T23" fmla="*/ 8 h 49"/>
                <a:gd name="T24" fmla="*/ 7 w 19"/>
                <a:gd name="T25" fmla="*/ 44 h 49"/>
                <a:gd name="T26" fmla="*/ 2 w 19"/>
                <a:gd name="T27" fmla="*/ 44 h 49"/>
                <a:gd name="T28" fmla="*/ 0 w 19"/>
                <a:gd name="T29" fmla="*/ 46 h 49"/>
                <a:gd name="T30" fmla="*/ 2 w 19"/>
                <a:gd name="T3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9">
                  <a:moveTo>
                    <a:pt x="2" y="49"/>
                  </a:moveTo>
                  <a:cubicBezTo>
                    <a:pt x="17" y="49"/>
                    <a:pt x="17" y="49"/>
                    <a:pt x="17" y="49"/>
                  </a:cubicBezTo>
                  <a:cubicBezTo>
                    <a:pt x="18" y="49"/>
                    <a:pt x="19" y="48"/>
                    <a:pt x="19" y="46"/>
                  </a:cubicBezTo>
                  <a:cubicBezTo>
                    <a:pt x="19" y="45"/>
                    <a:pt x="18" y="44"/>
                    <a:pt x="17" y="44"/>
                  </a:cubicBezTo>
                  <a:cubicBezTo>
                    <a:pt x="12" y="44"/>
                    <a:pt x="12" y="44"/>
                    <a:pt x="12" y="44"/>
                  </a:cubicBezTo>
                  <a:cubicBezTo>
                    <a:pt x="12" y="2"/>
                    <a:pt x="12" y="2"/>
                    <a:pt x="12" y="2"/>
                  </a:cubicBezTo>
                  <a:cubicBezTo>
                    <a:pt x="12" y="1"/>
                    <a:pt x="11" y="0"/>
                    <a:pt x="10" y="0"/>
                  </a:cubicBezTo>
                  <a:cubicBezTo>
                    <a:pt x="9" y="0"/>
                    <a:pt x="9" y="0"/>
                    <a:pt x="8" y="0"/>
                  </a:cubicBezTo>
                  <a:cubicBezTo>
                    <a:pt x="3" y="6"/>
                    <a:pt x="3" y="6"/>
                    <a:pt x="3" y="6"/>
                  </a:cubicBezTo>
                  <a:cubicBezTo>
                    <a:pt x="2" y="6"/>
                    <a:pt x="2" y="8"/>
                    <a:pt x="3" y="9"/>
                  </a:cubicBezTo>
                  <a:cubicBezTo>
                    <a:pt x="3" y="9"/>
                    <a:pt x="5" y="10"/>
                    <a:pt x="5" y="9"/>
                  </a:cubicBezTo>
                  <a:cubicBezTo>
                    <a:pt x="7" y="8"/>
                    <a:pt x="7" y="8"/>
                    <a:pt x="7" y="8"/>
                  </a:cubicBezTo>
                  <a:cubicBezTo>
                    <a:pt x="7" y="44"/>
                    <a:pt x="7" y="44"/>
                    <a:pt x="7" y="44"/>
                  </a:cubicBezTo>
                  <a:cubicBezTo>
                    <a:pt x="2" y="44"/>
                    <a:pt x="2" y="44"/>
                    <a:pt x="2" y="44"/>
                  </a:cubicBezTo>
                  <a:cubicBezTo>
                    <a:pt x="1" y="44"/>
                    <a:pt x="0" y="45"/>
                    <a:pt x="0" y="46"/>
                  </a:cubicBezTo>
                  <a:cubicBezTo>
                    <a:pt x="0" y="48"/>
                    <a:pt x="1" y="49"/>
                    <a:pt x="2" y="4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grpSp>
    </p:spTree>
    <p:extLst>
      <p:ext uri="{BB962C8B-B14F-4D97-AF65-F5344CB8AC3E}">
        <p14:creationId xmlns:p14="http://schemas.microsoft.com/office/powerpoint/2010/main" val="748967969"/>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6D430-A084-AA37-BCFE-B9224AC9C718}"/>
            </a:ext>
          </a:extLst>
        </p:cNvPr>
        <p:cNvGrpSpPr/>
        <p:nvPr/>
      </p:nvGrpSpPr>
      <p:grpSpPr>
        <a:xfrm>
          <a:off x="0" y="0"/>
          <a:ext cx="0" cy="0"/>
          <a:chOff x="0" y="0"/>
          <a:chExt cx="0" cy="0"/>
        </a:xfrm>
      </p:grpSpPr>
      <p:sp>
        <p:nvSpPr>
          <p:cNvPr id="10" name="标题 9">
            <a:extLst>
              <a:ext uri="{FF2B5EF4-FFF2-40B4-BE49-F238E27FC236}">
                <a16:creationId xmlns:a16="http://schemas.microsoft.com/office/drawing/2014/main" id="{674FEBB6-B648-2AA2-7B8D-3373CEE90673}"/>
              </a:ext>
            </a:extLst>
          </p:cNvPr>
          <p:cNvSpPr>
            <a:spLocks noGrp="1"/>
          </p:cNvSpPr>
          <p:nvPr>
            <p:ph type="title"/>
          </p:nvPr>
        </p:nvSpPr>
        <p:spPr/>
        <p:txBody>
          <a:bodyPr/>
          <a:lstStyle/>
          <a:p>
            <a:r>
              <a:rPr lang="zh-CN" altLang="en-US" dirty="0"/>
              <a:t>发展现状</a:t>
            </a:r>
          </a:p>
        </p:txBody>
      </p:sp>
      <p:pic>
        <p:nvPicPr>
          <p:cNvPr id="14" name="图片 13">
            <a:extLst>
              <a:ext uri="{FF2B5EF4-FFF2-40B4-BE49-F238E27FC236}">
                <a16:creationId xmlns:a16="http://schemas.microsoft.com/office/drawing/2014/main" id="{3ACA81F4-FA55-96AC-D56A-470DA73EC48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273038" y="1196000"/>
            <a:ext cx="9916886" cy="4549468"/>
          </a:xfrm>
          <a:prstGeom prst="rect">
            <a:avLst/>
          </a:prstGeom>
        </p:spPr>
      </p:pic>
    </p:spTree>
    <p:extLst>
      <p:ext uri="{BB962C8B-B14F-4D97-AF65-F5344CB8AC3E}">
        <p14:creationId xmlns:p14="http://schemas.microsoft.com/office/powerpoint/2010/main" val="825020430"/>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杰出代表</a:t>
            </a:r>
          </a:p>
        </p:txBody>
      </p:sp>
      <p:graphicFrame>
        <p:nvGraphicFramePr>
          <p:cNvPr id="121" name="表格 120">
            <a:extLst>
              <a:ext uri="{FF2B5EF4-FFF2-40B4-BE49-F238E27FC236}">
                <a16:creationId xmlns:a16="http://schemas.microsoft.com/office/drawing/2014/main" id="{5937376B-7820-4618-9E90-28FAF8819F07}"/>
              </a:ext>
            </a:extLst>
          </p:cNvPr>
          <p:cNvGraphicFramePr>
            <a:graphicFrameLocks noGrp="1"/>
          </p:cNvGraphicFramePr>
          <p:nvPr>
            <p:extLst/>
          </p:nvPr>
        </p:nvGraphicFramePr>
        <p:xfrm>
          <a:off x="1344244" y="1349014"/>
          <a:ext cx="9506634" cy="4228828"/>
        </p:xfrm>
        <a:graphic>
          <a:graphicData uri="http://schemas.openxmlformats.org/drawingml/2006/table">
            <a:tbl>
              <a:tblPr firstRow="1" bandRow="1">
                <a:tableStyleId>{5C22544A-7EE6-4342-B048-85BDC9FD1C3A}</a:tableStyleId>
              </a:tblPr>
              <a:tblGrid>
                <a:gridCol w="2071758">
                  <a:extLst>
                    <a:ext uri="{9D8B030D-6E8A-4147-A177-3AD203B41FA5}">
                      <a16:colId xmlns:a16="http://schemas.microsoft.com/office/drawing/2014/main" val="20000"/>
                    </a:ext>
                  </a:extLst>
                </a:gridCol>
                <a:gridCol w="2321932">
                  <a:extLst>
                    <a:ext uri="{9D8B030D-6E8A-4147-A177-3AD203B41FA5}">
                      <a16:colId xmlns:a16="http://schemas.microsoft.com/office/drawing/2014/main" val="20001"/>
                    </a:ext>
                  </a:extLst>
                </a:gridCol>
                <a:gridCol w="1676951">
                  <a:extLst>
                    <a:ext uri="{9D8B030D-6E8A-4147-A177-3AD203B41FA5}">
                      <a16:colId xmlns:a16="http://schemas.microsoft.com/office/drawing/2014/main" val="20002"/>
                    </a:ext>
                  </a:extLst>
                </a:gridCol>
                <a:gridCol w="1993275">
                  <a:extLst>
                    <a:ext uri="{9D8B030D-6E8A-4147-A177-3AD203B41FA5}">
                      <a16:colId xmlns:a16="http://schemas.microsoft.com/office/drawing/2014/main" val="20003"/>
                    </a:ext>
                  </a:extLst>
                </a:gridCol>
                <a:gridCol w="1442718">
                  <a:extLst>
                    <a:ext uri="{9D8B030D-6E8A-4147-A177-3AD203B41FA5}">
                      <a16:colId xmlns:a16="http://schemas.microsoft.com/office/drawing/2014/main" val="20004"/>
                    </a:ext>
                  </a:extLst>
                </a:gridCol>
              </a:tblGrid>
              <a:tr h="925872">
                <a:tc>
                  <a:txBody>
                    <a:bodyPr/>
                    <a:lstStyle/>
                    <a:p>
                      <a:pPr algn="ctr"/>
                      <a:r>
                        <a:rPr lang="zh-CN" altLang="en-US" sz="2400" spc="300" dirty="0">
                          <a:solidFill>
                            <a:schemeClr val="accent1"/>
                          </a:solidFill>
                          <a:latin typeface="+mn-ea"/>
                          <a:ea typeface="+mn-ea"/>
                        </a:rPr>
                        <a:t>模型名称</a:t>
                      </a:r>
                    </a:p>
                  </a:txBody>
                  <a:tcPr anchor="ctr">
                    <a:lnR w="635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r>
                        <a:rPr lang="zh-CN" altLang="en-US" sz="2400" spc="300" dirty="0">
                          <a:solidFill>
                            <a:schemeClr val="accent1"/>
                          </a:solidFill>
                          <a:latin typeface="+mn-ea"/>
                          <a:ea typeface="+mn-ea"/>
                        </a:rPr>
                        <a:t>最新版本</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r>
                        <a:rPr lang="zh-CN" altLang="en-US" sz="2400" spc="300" dirty="0">
                          <a:solidFill>
                            <a:schemeClr val="accent1"/>
                          </a:solidFill>
                          <a:latin typeface="+mn-ea"/>
                          <a:ea typeface="+mn-ea"/>
                        </a:rPr>
                        <a:t>参数大小</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marL="0" algn="ctr" defTabSz="914400" rtl="0" eaLnBrk="1" latinLnBrk="0" hangingPunct="1"/>
                      <a:r>
                        <a:rPr lang="zh-CN" altLang="en-US" sz="2400" b="1" kern="1200" spc="300" dirty="0">
                          <a:solidFill>
                            <a:schemeClr val="accent1"/>
                          </a:solidFill>
                          <a:latin typeface="+mn-ea"/>
                          <a:ea typeface="+mn-ea"/>
                          <a:cs typeface="+mn-cs"/>
                        </a:rPr>
                        <a:t>公司</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zh-CN" altLang="en-US" sz="2400" spc="300" dirty="0">
                          <a:solidFill>
                            <a:schemeClr val="accent1"/>
                          </a:solidFill>
                          <a:latin typeface="+mn-ea"/>
                          <a:ea typeface="+mn-ea"/>
                        </a:rPr>
                        <a:t>属地</a:t>
                      </a:r>
                    </a:p>
                  </a:txBody>
                  <a:tcPr anchor="ctr">
                    <a:lnL w="6350" cap="flat" cmpd="sng" algn="ctr">
                      <a:noFill/>
                      <a:prstDash val="solid"/>
                      <a:round/>
                      <a:headEnd type="none" w="med" len="med"/>
                      <a:tailEnd type="none" w="med" len="med"/>
                    </a:lnL>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0"/>
                  </a:ext>
                </a:extLst>
              </a:tr>
              <a:tr h="825739">
                <a:tc>
                  <a:txBody>
                    <a:bodyPr/>
                    <a:lstStyle/>
                    <a:p>
                      <a:pPr marL="0" algn="ctr" defTabSz="914400" rtl="0" eaLnBrk="1" latinLnBrk="0" hangingPunct="1"/>
                      <a:r>
                        <a:rPr lang="en-US" altLang="zh-CN" sz="2400" kern="1200" spc="300" dirty="0" err="1">
                          <a:solidFill>
                            <a:schemeClr val="tx1">
                              <a:lumMod val="85000"/>
                              <a:lumOff val="15000"/>
                            </a:schemeClr>
                          </a:solidFill>
                          <a:latin typeface="+mn-ea"/>
                          <a:ea typeface="+mn-ea"/>
                          <a:cs typeface="+mn-cs"/>
                        </a:rPr>
                        <a:t>LLaMA</a:t>
                      </a:r>
                      <a:endParaRPr lang="zh-CN" altLang="en-US" sz="2400" kern="1200" spc="300" dirty="0">
                        <a:solidFill>
                          <a:schemeClr val="tx1">
                            <a:lumMod val="85000"/>
                            <a:lumOff val="15000"/>
                          </a:schemeClr>
                        </a:solidFill>
                        <a:latin typeface="+mn-ea"/>
                        <a:ea typeface="+mn-ea"/>
                        <a:cs typeface="+mn-cs"/>
                      </a:endParaRPr>
                    </a:p>
                  </a:txBody>
                  <a:tcPr anchor="ctr">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algn="ctr" defTabSz="914400" rtl="0" eaLnBrk="1" latinLnBrk="0" hangingPunct="1"/>
                      <a:r>
                        <a:rPr lang="en-US" altLang="zh-CN" sz="2400" kern="1200" spc="300" dirty="0">
                          <a:solidFill>
                            <a:schemeClr val="tx1">
                              <a:lumMod val="85000"/>
                              <a:lumOff val="15000"/>
                            </a:schemeClr>
                          </a:solidFill>
                          <a:latin typeface="+mn-ea"/>
                          <a:ea typeface="+mn-ea"/>
                          <a:cs typeface="+mn-cs"/>
                        </a:rPr>
                        <a:t>3.1</a:t>
                      </a:r>
                      <a:endParaRPr lang="zh-CN" altLang="en-US" sz="2400" kern="1200" spc="300" dirty="0">
                        <a:solidFill>
                          <a:schemeClr val="tx1">
                            <a:lumMod val="85000"/>
                            <a:lumOff val="15000"/>
                          </a:schemeClr>
                        </a:solidFill>
                        <a:latin typeface="+mn-ea"/>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algn="ctr" defTabSz="914400" rtl="0" eaLnBrk="1" latinLnBrk="0" hangingPunct="1"/>
                      <a:r>
                        <a:rPr lang="en-US" altLang="zh-CN" sz="2400" kern="1200" spc="300" dirty="0">
                          <a:solidFill>
                            <a:schemeClr val="tx1">
                              <a:lumMod val="85000"/>
                              <a:lumOff val="15000"/>
                            </a:schemeClr>
                          </a:solidFill>
                          <a:latin typeface="+mn-ea"/>
                          <a:ea typeface="+mn-ea"/>
                          <a:cs typeface="+mn-cs"/>
                        </a:rPr>
                        <a:t>405B</a:t>
                      </a:r>
                      <a:endParaRPr lang="zh-CN" altLang="en-US" sz="2400" kern="1200" spc="300" dirty="0">
                        <a:solidFill>
                          <a:schemeClr val="tx1">
                            <a:lumMod val="85000"/>
                            <a:lumOff val="15000"/>
                          </a:schemeClr>
                        </a:solidFill>
                        <a:latin typeface="+mn-ea"/>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algn="ctr" defTabSz="914400" rtl="0" eaLnBrk="1" latinLnBrk="0" hangingPunct="1"/>
                      <a:r>
                        <a:rPr lang="en-US" altLang="zh-CN" sz="2400" kern="1200" spc="300" dirty="0">
                          <a:solidFill>
                            <a:schemeClr val="tx1">
                              <a:lumMod val="85000"/>
                              <a:lumOff val="15000"/>
                            </a:schemeClr>
                          </a:solidFill>
                          <a:latin typeface="+mn-ea"/>
                          <a:ea typeface="+mn-ea"/>
                          <a:cs typeface="+mn-cs"/>
                        </a:rPr>
                        <a:t>Meta</a:t>
                      </a:r>
                      <a:r>
                        <a:rPr lang="zh-CN" altLang="en-US" sz="2000" kern="1200" spc="300" dirty="0">
                          <a:solidFill>
                            <a:schemeClr val="tx1">
                              <a:lumMod val="85000"/>
                              <a:lumOff val="15000"/>
                            </a:schemeClr>
                          </a:solidFill>
                          <a:latin typeface="+mn-ea"/>
                          <a:ea typeface="+mn-ea"/>
                          <a:cs typeface="+mn-cs"/>
                        </a:rPr>
                        <a:t>（</a:t>
                      </a:r>
                      <a:r>
                        <a:rPr lang="en-US" altLang="zh-CN" sz="2000" kern="1200" spc="300" dirty="0">
                          <a:solidFill>
                            <a:schemeClr val="tx1">
                              <a:lumMod val="85000"/>
                              <a:lumOff val="15000"/>
                            </a:schemeClr>
                          </a:solidFill>
                          <a:latin typeface="+mn-ea"/>
                          <a:ea typeface="+mn-ea"/>
                          <a:cs typeface="+mn-cs"/>
                        </a:rPr>
                        <a:t>Facebook</a:t>
                      </a:r>
                      <a:r>
                        <a:rPr lang="zh-CN" altLang="en-US" sz="2000" kern="1200" spc="300" dirty="0">
                          <a:solidFill>
                            <a:schemeClr val="tx1">
                              <a:lumMod val="85000"/>
                              <a:lumOff val="15000"/>
                            </a:schemeClr>
                          </a:solidFill>
                          <a:latin typeface="+mn-ea"/>
                          <a:ea typeface="+mn-ea"/>
                          <a:cs typeface="+mn-cs"/>
                        </a:rPr>
                        <a:t>）</a:t>
                      </a:r>
                      <a:endParaRPr lang="zh-CN" altLang="en-US" sz="2400" kern="1200" spc="300" dirty="0">
                        <a:solidFill>
                          <a:schemeClr val="tx1">
                            <a:lumMod val="85000"/>
                            <a:lumOff val="15000"/>
                          </a:schemeClr>
                        </a:solidFill>
                        <a:latin typeface="+mn-ea"/>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r>
                        <a:rPr lang="zh-CN" altLang="en-US" sz="2400" kern="1200" spc="300" dirty="0">
                          <a:solidFill>
                            <a:schemeClr val="tx1">
                              <a:lumMod val="85000"/>
                              <a:lumOff val="15000"/>
                            </a:schemeClr>
                          </a:solidFill>
                          <a:latin typeface="+mn-ea"/>
                          <a:ea typeface="+mn-ea"/>
                          <a:cs typeface="+mn-cs"/>
                        </a:rPr>
                        <a:t>美国</a:t>
                      </a:r>
                    </a:p>
                  </a:txBody>
                  <a:tcPr anchor="ctr">
                    <a:lnL w="12700" cap="flat" cmpd="sng" algn="ctr">
                      <a:noFill/>
                      <a:prstDash val="solid"/>
                      <a:round/>
                      <a:headEnd type="none" w="med" len="med"/>
                      <a:tailEnd type="none" w="med" len="med"/>
                    </a:lnL>
                    <a:lnT w="19050" cap="flat" cmpd="sng" algn="ctr">
                      <a:solidFill>
                        <a:schemeClr val="accent1"/>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1"/>
                  </a:ext>
                </a:extLst>
              </a:tr>
              <a:tr h="825739">
                <a:tc>
                  <a:txBody>
                    <a:bodyPr/>
                    <a:lstStyle/>
                    <a:p>
                      <a:pPr marL="0" algn="ctr" defTabSz="914400" rtl="0" eaLnBrk="1" latinLnBrk="0" hangingPunct="1"/>
                      <a:r>
                        <a:rPr lang="en-US" altLang="zh-CN" sz="2400" kern="1200" spc="300" dirty="0">
                          <a:solidFill>
                            <a:schemeClr val="tx1">
                              <a:lumMod val="85000"/>
                              <a:lumOff val="15000"/>
                            </a:schemeClr>
                          </a:solidFill>
                          <a:latin typeface="+mn-ea"/>
                          <a:ea typeface="+mn-ea"/>
                          <a:cs typeface="+mn-cs"/>
                        </a:rPr>
                        <a:t>Mistral </a:t>
                      </a:r>
                      <a:endParaRPr lang="zh-CN" altLang="en-US" sz="2400" kern="1200" spc="300" dirty="0">
                        <a:solidFill>
                          <a:schemeClr val="tx1">
                            <a:lumMod val="85000"/>
                            <a:lumOff val="15000"/>
                          </a:schemeClr>
                        </a:solidFill>
                        <a:latin typeface="+mn-ea"/>
                        <a:ea typeface="+mn-ea"/>
                        <a:cs typeface="+mn-cs"/>
                      </a:endParaRPr>
                    </a:p>
                  </a:txBody>
                  <a:tcPr anchor="ctr">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algn="ctr" defTabSz="914400" rtl="0" eaLnBrk="1" latinLnBrk="0" hangingPunct="1"/>
                      <a:r>
                        <a:rPr lang="en-US" altLang="zh-CN" sz="2400" kern="1200" spc="300" dirty="0">
                          <a:solidFill>
                            <a:schemeClr val="tx1">
                              <a:lumMod val="85000"/>
                              <a:lumOff val="15000"/>
                            </a:schemeClr>
                          </a:solidFill>
                          <a:latin typeface="+mn-ea"/>
                          <a:ea typeface="+mn-ea"/>
                          <a:cs typeface="+mn-cs"/>
                        </a:rPr>
                        <a:t>Large 2</a:t>
                      </a:r>
                      <a:endParaRPr lang="zh-CN" altLang="en-US" sz="2400" kern="1200" spc="300" dirty="0">
                        <a:solidFill>
                          <a:schemeClr val="tx1">
                            <a:lumMod val="85000"/>
                            <a:lumOff val="15000"/>
                          </a:schemeClr>
                        </a:solidFill>
                        <a:latin typeface="+mn-ea"/>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algn="ctr" defTabSz="914400" rtl="0" eaLnBrk="1" latinLnBrk="0" hangingPunct="1"/>
                      <a:r>
                        <a:rPr lang="en-US" altLang="zh-CN" sz="2400" kern="1200" spc="300" dirty="0">
                          <a:solidFill>
                            <a:schemeClr val="tx1">
                              <a:lumMod val="85000"/>
                              <a:lumOff val="15000"/>
                            </a:schemeClr>
                          </a:solidFill>
                          <a:latin typeface="+mn-ea"/>
                          <a:ea typeface="+mn-ea"/>
                          <a:cs typeface="+mn-cs"/>
                        </a:rPr>
                        <a:t>123B</a:t>
                      </a:r>
                      <a:endParaRPr lang="zh-CN" altLang="en-US" sz="2400" kern="1200" spc="300" dirty="0">
                        <a:solidFill>
                          <a:schemeClr val="tx1">
                            <a:lumMod val="85000"/>
                            <a:lumOff val="15000"/>
                          </a:schemeClr>
                        </a:solidFill>
                        <a:latin typeface="+mn-ea"/>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algn="ctr" defTabSz="914400" rtl="0" eaLnBrk="1" latinLnBrk="0" hangingPunct="1"/>
                      <a:r>
                        <a:rPr lang="en-US" altLang="zh-CN" sz="2400" kern="1200" spc="300" dirty="0">
                          <a:solidFill>
                            <a:schemeClr val="tx1">
                              <a:lumMod val="85000"/>
                              <a:lumOff val="15000"/>
                            </a:schemeClr>
                          </a:solidFill>
                          <a:latin typeface="+mn-ea"/>
                          <a:ea typeface="+mn-ea"/>
                          <a:cs typeface="+mn-cs"/>
                        </a:rPr>
                        <a:t>Mistral AI</a:t>
                      </a:r>
                      <a:endParaRPr lang="zh-CN" altLang="en-US" sz="2400" kern="1200" spc="300" dirty="0">
                        <a:solidFill>
                          <a:schemeClr val="tx1">
                            <a:lumMod val="85000"/>
                            <a:lumOff val="15000"/>
                          </a:schemeClr>
                        </a:solidFill>
                        <a:latin typeface="+mn-ea"/>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r>
                        <a:rPr lang="zh-CN" altLang="en-US" sz="2400" kern="1200" spc="300" dirty="0">
                          <a:solidFill>
                            <a:schemeClr val="tx1">
                              <a:lumMod val="85000"/>
                              <a:lumOff val="15000"/>
                            </a:schemeClr>
                          </a:solidFill>
                          <a:latin typeface="+mn-ea"/>
                          <a:ea typeface="+mn-ea"/>
                          <a:cs typeface="+mn-cs"/>
                        </a:rPr>
                        <a:t>法国</a:t>
                      </a:r>
                    </a:p>
                  </a:txBody>
                  <a:tcPr anchor="ctr">
                    <a:lnL w="12700" cap="flat" cmpd="sng" algn="ctr">
                      <a:noFill/>
                      <a:prstDash val="solid"/>
                      <a:round/>
                      <a:headEnd type="none" w="med" len="med"/>
                      <a:tailEnd type="none" w="med" len="med"/>
                    </a:lnL>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2"/>
                  </a:ext>
                </a:extLst>
              </a:tr>
              <a:tr h="825739">
                <a:tc>
                  <a:txBody>
                    <a:bodyPr/>
                    <a:lstStyle/>
                    <a:p>
                      <a:pPr marL="0" algn="ctr" defTabSz="914400" rtl="0" eaLnBrk="1" latinLnBrk="0" hangingPunct="1"/>
                      <a:r>
                        <a:rPr lang="en-US" altLang="zh-CN" sz="2400" kern="1200" spc="300" dirty="0">
                          <a:solidFill>
                            <a:schemeClr val="tx1">
                              <a:lumMod val="85000"/>
                              <a:lumOff val="15000"/>
                            </a:schemeClr>
                          </a:solidFill>
                          <a:latin typeface="+mn-ea"/>
                          <a:ea typeface="+mn-ea"/>
                          <a:cs typeface="+mn-cs"/>
                        </a:rPr>
                        <a:t> Gemma</a:t>
                      </a:r>
                      <a:endParaRPr lang="zh-CN" altLang="en-US" sz="2400" kern="1200" spc="300" dirty="0">
                        <a:solidFill>
                          <a:schemeClr val="tx1">
                            <a:lumMod val="85000"/>
                            <a:lumOff val="15000"/>
                          </a:schemeClr>
                        </a:solidFill>
                        <a:latin typeface="+mn-ea"/>
                        <a:ea typeface="+mn-ea"/>
                        <a:cs typeface="+mn-cs"/>
                      </a:endParaRPr>
                    </a:p>
                  </a:txBody>
                  <a:tcPr anchor="ctr">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algn="ctr" defTabSz="914400" rtl="0" eaLnBrk="1" latinLnBrk="0" hangingPunct="1"/>
                      <a:r>
                        <a:rPr lang="en-US" altLang="zh-CN" sz="2400" kern="1200" spc="300" dirty="0">
                          <a:solidFill>
                            <a:schemeClr val="tx1">
                              <a:lumMod val="85000"/>
                              <a:lumOff val="15000"/>
                            </a:schemeClr>
                          </a:solidFill>
                          <a:latin typeface="+mn-ea"/>
                          <a:ea typeface="+mn-ea"/>
                          <a:cs typeface="+mn-cs"/>
                        </a:rPr>
                        <a:t>2</a:t>
                      </a:r>
                      <a:endParaRPr lang="zh-CN" altLang="en-US" sz="2400" kern="1200" spc="300" dirty="0">
                        <a:solidFill>
                          <a:schemeClr val="tx1">
                            <a:lumMod val="85000"/>
                            <a:lumOff val="15000"/>
                          </a:schemeClr>
                        </a:solidFill>
                        <a:latin typeface="+mn-ea"/>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algn="ctr" defTabSz="914400" rtl="0" eaLnBrk="1" latinLnBrk="0" hangingPunct="1"/>
                      <a:r>
                        <a:rPr lang="en-US" altLang="zh-CN" sz="2400" kern="1200" spc="300" dirty="0">
                          <a:solidFill>
                            <a:schemeClr val="tx1">
                              <a:lumMod val="85000"/>
                              <a:lumOff val="15000"/>
                            </a:schemeClr>
                          </a:solidFill>
                          <a:latin typeface="+mn-ea"/>
                          <a:ea typeface="+mn-ea"/>
                          <a:cs typeface="+mn-cs"/>
                        </a:rPr>
                        <a:t>27B</a:t>
                      </a:r>
                      <a:endParaRPr lang="zh-CN" altLang="en-US" sz="2400" kern="1200" spc="300" dirty="0">
                        <a:solidFill>
                          <a:schemeClr val="tx1">
                            <a:lumMod val="85000"/>
                            <a:lumOff val="15000"/>
                          </a:schemeClr>
                        </a:solidFill>
                        <a:latin typeface="+mn-ea"/>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algn="ctr" defTabSz="914400" rtl="0" eaLnBrk="1" latinLnBrk="0" hangingPunct="1"/>
                      <a:r>
                        <a:rPr lang="en-US" altLang="zh-CN" sz="2400" kern="1200" spc="300" dirty="0">
                          <a:solidFill>
                            <a:schemeClr val="tx1">
                              <a:lumMod val="85000"/>
                              <a:lumOff val="15000"/>
                            </a:schemeClr>
                          </a:solidFill>
                          <a:latin typeface="+mn-ea"/>
                          <a:ea typeface="+mn-ea"/>
                          <a:cs typeface="+mn-cs"/>
                        </a:rPr>
                        <a:t>Google</a:t>
                      </a:r>
                      <a:endParaRPr lang="zh-CN" altLang="en-US" sz="2400" kern="1200" spc="300" dirty="0">
                        <a:solidFill>
                          <a:schemeClr val="tx1">
                            <a:lumMod val="85000"/>
                            <a:lumOff val="15000"/>
                          </a:schemeClr>
                        </a:solidFill>
                        <a:latin typeface="+mn-ea"/>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kern="1200" spc="300" dirty="0">
                          <a:solidFill>
                            <a:schemeClr val="tx1">
                              <a:lumMod val="85000"/>
                              <a:lumOff val="15000"/>
                            </a:schemeClr>
                          </a:solidFill>
                          <a:latin typeface="+mn-ea"/>
                          <a:ea typeface="+mn-ea"/>
                          <a:cs typeface="+mn-cs"/>
                        </a:rPr>
                        <a:t>美国</a:t>
                      </a:r>
                    </a:p>
                  </a:txBody>
                  <a:tcPr anchor="ctr">
                    <a:lnL w="12700" cap="flat" cmpd="sng" algn="ctr">
                      <a:noFill/>
                      <a:prstDash val="solid"/>
                      <a:round/>
                      <a:headEnd type="none" w="med" len="med"/>
                      <a:tailEnd type="none" w="med" len="med"/>
                    </a:lnL>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3"/>
                  </a:ext>
                </a:extLst>
              </a:tr>
              <a:tr h="825739">
                <a:tc>
                  <a:txBody>
                    <a:bodyPr/>
                    <a:lstStyle/>
                    <a:p>
                      <a:pPr marL="0" algn="ctr" defTabSz="914400" rtl="0" eaLnBrk="1" latinLnBrk="0" hangingPunct="1"/>
                      <a:r>
                        <a:rPr lang="en-US" altLang="zh-CN" sz="2400" kern="1200" spc="300" dirty="0">
                          <a:solidFill>
                            <a:schemeClr val="tx1">
                              <a:lumMod val="85000"/>
                              <a:lumOff val="15000"/>
                            </a:schemeClr>
                          </a:solidFill>
                          <a:latin typeface="+mn-ea"/>
                          <a:ea typeface="+mn-ea"/>
                          <a:cs typeface="+mn-cs"/>
                        </a:rPr>
                        <a:t>Qwen</a:t>
                      </a:r>
                      <a:endParaRPr lang="zh-CN" altLang="en-US" sz="2400" kern="1200" spc="300" dirty="0">
                        <a:solidFill>
                          <a:schemeClr val="tx1">
                            <a:lumMod val="85000"/>
                            <a:lumOff val="15000"/>
                          </a:schemeClr>
                        </a:solidFill>
                        <a:latin typeface="+mn-ea"/>
                        <a:ea typeface="+mn-ea"/>
                        <a:cs typeface="+mn-cs"/>
                      </a:endParaRPr>
                    </a:p>
                  </a:txBody>
                  <a:tcPr anchor="ctr">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algn="ctr" defTabSz="914400" rtl="0" eaLnBrk="1" latinLnBrk="0" hangingPunct="1"/>
                      <a:r>
                        <a:rPr lang="en-US" altLang="zh-CN" sz="2400" kern="1200" spc="300" dirty="0">
                          <a:solidFill>
                            <a:schemeClr val="tx1">
                              <a:lumMod val="85000"/>
                              <a:lumOff val="15000"/>
                            </a:schemeClr>
                          </a:solidFill>
                          <a:latin typeface="+mn-ea"/>
                          <a:ea typeface="+mn-ea"/>
                          <a:cs typeface="+mn-cs"/>
                        </a:rPr>
                        <a:t>2.5</a:t>
                      </a:r>
                      <a:endParaRPr lang="zh-CN" altLang="en-US" sz="2400" kern="1200" spc="300" dirty="0">
                        <a:solidFill>
                          <a:schemeClr val="tx1">
                            <a:lumMod val="85000"/>
                            <a:lumOff val="15000"/>
                          </a:schemeClr>
                        </a:solidFill>
                        <a:latin typeface="+mn-ea"/>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algn="ctr" defTabSz="914400" rtl="0" eaLnBrk="1" latinLnBrk="0" hangingPunct="1"/>
                      <a:r>
                        <a:rPr lang="en-US" altLang="zh-CN" sz="2400" kern="1200" spc="300" dirty="0">
                          <a:solidFill>
                            <a:schemeClr val="tx1">
                              <a:lumMod val="85000"/>
                              <a:lumOff val="15000"/>
                            </a:schemeClr>
                          </a:solidFill>
                          <a:latin typeface="+mn-ea"/>
                          <a:ea typeface="+mn-ea"/>
                          <a:cs typeface="+mn-cs"/>
                        </a:rPr>
                        <a:t>72B</a:t>
                      </a:r>
                      <a:endParaRPr lang="zh-CN" altLang="en-US" sz="2400" kern="1200" spc="300" dirty="0">
                        <a:solidFill>
                          <a:schemeClr val="tx1">
                            <a:lumMod val="85000"/>
                            <a:lumOff val="15000"/>
                          </a:schemeClr>
                        </a:solidFill>
                        <a:latin typeface="+mn-ea"/>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algn="ctr" defTabSz="914400" rtl="0" eaLnBrk="1" latinLnBrk="0" hangingPunct="1"/>
                      <a:r>
                        <a:rPr lang="zh-CN" altLang="en-US" sz="2400" kern="1200" spc="300" dirty="0">
                          <a:solidFill>
                            <a:schemeClr val="tx1">
                              <a:lumMod val="85000"/>
                              <a:lumOff val="15000"/>
                            </a:schemeClr>
                          </a:solidFill>
                          <a:latin typeface="+mn-ea"/>
                          <a:ea typeface="+mn-ea"/>
                          <a:cs typeface="+mn-cs"/>
                        </a:rPr>
                        <a:t>阿里巴巴</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r>
                        <a:rPr lang="zh-CN" altLang="en-US" sz="2400" kern="1200" spc="300" dirty="0">
                          <a:solidFill>
                            <a:schemeClr val="tx1">
                              <a:lumMod val="85000"/>
                              <a:lumOff val="15000"/>
                            </a:schemeClr>
                          </a:solidFill>
                          <a:latin typeface="+mn-ea"/>
                          <a:ea typeface="+mn-ea"/>
                          <a:cs typeface="+mn-cs"/>
                        </a:rPr>
                        <a:t>中国</a:t>
                      </a:r>
                    </a:p>
                  </a:txBody>
                  <a:tcPr anchor="ctr">
                    <a:lnL w="12700" cap="flat" cmpd="sng" algn="ctr">
                      <a:noFill/>
                      <a:prstDash val="solid"/>
                      <a:round/>
                      <a:headEnd type="none" w="med" len="med"/>
                      <a:tailEnd type="none" w="med" len="med"/>
                    </a:lnL>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102978328"/>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1">
            <a:extLst>
              <a:ext uri="{FF2B5EF4-FFF2-40B4-BE49-F238E27FC236}">
                <a16:creationId xmlns:a16="http://schemas.microsoft.com/office/drawing/2014/main" id="{3A9B4238-93F2-4EBC-92EA-A1D040BCAE7D}"/>
              </a:ext>
            </a:extLst>
          </p:cNvPr>
          <p:cNvSpPr txBox="1">
            <a:spLocks/>
          </p:cNvSpPr>
          <p:nvPr/>
        </p:nvSpPr>
        <p:spPr>
          <a:xfrm>
            <a:off x="4418011" y="1689433"/>
            <a:ext cx="3355975" cy="1157287"/>
          </a:xfrm>
          <a:prstGeom prst="rect">
            <a:avLst/>
          </a:prstGeom>
        </p:spPr>
        <p:txBody>
          <a:bodyPr vert="horz" lIns="0" tIns="0" rIns="0" bIns="0" rtlCol="0">
            <a:noAutofit/>
          </a:bodyPr>
          <a:lstStyle>
            <a:lvl1pPr marL="0" indent="0" algn="ctr" defTabSz="914400" rtl="0" eaLnBrk="1" latinLnBrk="0" hangingPunct="1">
              <a:lnSpc>
                <a:spcPct val="120000"/>
              </a:lnSpc>
              <a:spcBef>
                <a:spcPts val="1000"/>
              </a:spcBef>
              <a:buFontTx/>
              <a:buNone/>
              <a:defRPr lang="zh-CN" altLang="en-US" sz="7200" kern="1200" spc="300" dirty="0">
                <a:solidFill>
                  <a:schemeClr val="lt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Tx/>
              <a:buNone/>
              <a:tabLst/>
              <a:defRPr/>
            </a:pPr>
            <a:r>
              <a:rPr kumimoji="0" lang="en-US" altLang="zh-CN" sz="7200" b="0" i="0" u="none" strike="noStrike" kern="1200" cap="none" spc="300" normalizeH="0" baseline="0" noProof="0" dirty="0">
                <a:ln>
                  <a:noFill/>
                </a:ln>
                <a:solidFill>
                  <a:srgbClr val="FFFFFF"/>
                </a:solidFill>
                <a:effectLst/>
                <a:uLnTx/>
                <a:uFillTx/>
                <a:latin typeface="Century Gothic" panose="020B0502020202020204" pitchFamily="34" charset="0"/>
                <a:ea typeface="微软雅黑"/>
              </a:rPr>
              <a:t>02</a:t>
            </a:r>
            <a:endParaRPr kumimoji="0" lang="en-US" altLang="en-US" sz="7200" b="0" i="0" u="none" strike="noStrike" kern="1200" cap="none" spc="300" normalizeH="0" baseline="0" noProof="0" dirty="0">
              <a:ln>
                <a:noFill/>
              </a:ln>
              <a:solidFill>
                <a:srgbClr val="FFFFFF"/>
              </a:solidFill>
              <a:effectLst/>
              <a:uLnTx/>
              <a:uFillTx/>
              <a:latin typeface="Century Gothic" panose="020B0502020202020204" pitchFamily="34" charset="0"/>
              <a:ea typeface="微软雅黑"/>
            </a:endParaRPr>
          </a:p>
        </p:txBody>
      </p:sp>
      <p:sp>
        <p:nvSpPr>
          <p:cNvPr id="8" name="文本占位符 2">
            <a:extLst>
              <a:ext uri="{FF2B5EF4-FFF2-40B4-BE49-F238E27FC236}">
                <a16:creationId xmlns:a16="http://schemas.microsoft.com/office/drawing/2014/main" id="{E457EBA7-D96D-4F8F-AA98-EB75E8861C08}"/>
              </a:ext>
            </a:extLst>
          </p:cNvPr>
          <p:cNvSpPr txBox="1">
            <a:spLocks/>
          </p:cNvSpPr>
          <p:nvPr/>
        </p:nvSpPr>
        <p:spPr>
          <a:xfrm>
            <a:off x="2397746" y="2939737"/>
            <a:ext cx="7396504" cy="1296003"/>
          </a:xfrm>
          <a:prstGeom prst="rect">
            <a:avLst/>
          </a:prstGeom>
        </p:spPr>
        <p:txBody>
          <a:bodyPr vert="horz" lIns="0" tIns="0" rIns="0" bIns="0" rtlCol="0">
            <a:noAutofit/>
          </a:bodyPr>
          <a:lstStyle>
            <a:lvl1pPr marL="0" indent="0" algn="ctr" defTabSz="914400" rtl="0" eaLnBrk="1" latinLnBrk="0" hangingPunct="1">
              <a:lnSpc>
                <a:spcPct val="120000"/>
              </a:lnSpc>
              <a:spcBef>
                <a:spcPts val="1000"/>
              </a:spcBef>
              <a:buFontTx/>
              <a:buNone/>
              <a:defRPr lang="zh-CN" altLang="en-US" sz="8000" kern="1200" spc="300" dirty="0" smtClean="0">
                <a:solidFill>
                  <a:schemeClr val="bg1"/>
                </a:solidFill>
                <a:latin typeface="+mj-ea"/>
                <a:ea typeface="+mj-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Tx/>
              <a:buNone/>
              <a:tabLst/>
              <a:defRPr/>
            </a:pPr>
            <a:r>
              <a:rPr lang="en-US" altLang="zh-CN" sz="7200" dirty="0">
                <a:solidFill>
                  <a:srgbClr val="FFFFFF"/>
                </a:solidFill>
                <a:latin typeface="+mn-ea"/>
                <a:ea typeface="+mn-ea"/>
              </a:rPr>
              <a:t>Gemma</a:t>
            </a:r>
            <a:endParaRPr kumimoji="0" lang="zh-CN" altLang="en-US" sz="7200" b="0" i="0" u="none" strike="noStrike" kern="1200" cap="none" spc="300" normalizeH="0" baseline="0" noProof="0" dirty="0">
              <a:ln>
                <a:noFill/>
              </a:ln>
              <a:solidFill>
                <a:srgbClr val="FFFFFF"/>
              </a:solidFill>
              <a:effectLst/>
              <a:uLnTx/>
              <a:uFillTx/>
              <a:latin typeface="+mn-ea"/>
              <a:ea typeface="+mn-ea"/>
              <a:cs typeface="+mn-cs"/>
            </a:endParaRPr>
          </a:p>
        </p:txBody>
      </p:sp>
    </p:spTree>
    <p:extLst>
      <p:ext uri="{BB962C8B-B14F-4D97-AF65-F5344CB8AC3E}">
        <p14:creationId xmlns:p14="http://schemas.microsoft.com/office/powerpoint/2010/main" val="1840725424"/>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559416" y="382913"/>
            <a:ext cx="8643848" cy="480131"/>
          </a:xfrm>
        </p:spPr>
        <p:txBody>
          <a:bodyPr/>
          <a:lstStyle/>
          <a:p>
            <a:r>
              <a:rPr lang="en-US" altLang="zh-CN" dirty="0"/>
              <a:t>Gemma</a:t>
            </a:r>
            <a:endParaRPr lang="zh-CN" altLang="en-US" dirty="0"/>
          </a:p>
        </p:txBody>
      </p:sp>
      <p:pic>
        <p:nvPicPr>
          <p:cNvPr id="1026" name="Picture 2" descr="Alt Gemma logo">
            <a:extLst>
              <a:ext uri="{FF2B5EF4-FFF2-40B4-BE49-F238E27FC236}">
                <a16:creationId xmlns:a16="http://schemas.microsoft.com/office/drawing/2014/main" id="{E68307AF-F19B-46D4-86AA-DAFC5D4157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864" y="1576387"/>
            <a:ext cx="4114800" cy="3705225"/>
          </a:xfrm>
          <a:prstGeom prst="rect">
            <a:avLst/>
          </a:prstGeom>
          <a:noFill/>
          <a:extLst>
            <a:ext uri="{909E8E84-426E-40DD-AFC4-6F175D3DCCD1}">
              <a14:hiddenFill xmlns:a14="http://schemas.microsoft.com/office/drawing/2010/main">
                <a:solidFill>
                  <a:srgbClr val="FFFFFF"/>
                </a:solidFill>
              </a14:hiddenFill>
            </a:ext>
          </a:extLst>
        </p:spPr>
      </p:pic>
      <p:sp>
        <p:nvSpPr>
          <p:cNvPr id="14" name="文本框 3">
            <a:extLst>
              <a:ext uri="{FF2B5EF4-FFF2-40B4-BE49-F238E27FC236}">
                <a16:creationId xmlns:a16="http://schemas.microsoft.com/office/drawing/2014/main" id="{C8816E0D-65B2-4014-AA17-0418F2C94430}"/>
              </a:ext>
            </a:extLst>
          </p:cNvPr>
          <p:cNvSpPr txBox="1"/>
          <p:nvPr/>
        </p:nvSpPr>
        <p:spPr>
          <a:xfrm>
            <a:off x="488790" y="962073"/>
            <a:ext cx="7741895" cy="4933851"/>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1pPr>
            <a:lvl2pPr marL="4572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2pPr>
            <a:lvl3pPr marL="9144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3pPr>
            <a:lvl4pPr marL="13716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4pPr>
            <a:lvl5pPr marL="18288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9p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en-US" altLang="zh-CN" sz="2200" dirty="0">
                <a:latin typeface="+mn-ea"/>
                <a:ea typeface="+mn-ea"/>
              </a:rPr>
              <a:t>Gemma </a:t>
            </a:r>
            <a:r>
              <a:rPr lang="zh-CN" altLang="en-US" sz="2200" dirty="0">
                <a:latin typeface="+mn-ea"/>
                <a:ea typeface="+mn-ea"/>
              </a:rPr>
              <a:t>是谷歌 </a:t>
            </a:r>
            <a:r>
              <a:rPr lang="en-US" altLang="zh-CN" sz="2200" dirty="0">
                <a:latin typeface="+mn-ea"/>
                <a:ea typeface="+mn-ea"/>
              </a:rPr>
              <a:t>DeepMind </a:t>
            </a:r>
            <a:r>
              <a:rPr lang="zh-CN" altLang="en-US" sz="2200" dirty="0">
                <a:latin typeface="+mn-ea"/>
                <a:ea typeface="+mn-ea"/>
              </a:rPr>
              <a:t>基于 </a:t>
            </a:r>
            <a:r>
              <a:rPr lang="en-US" altLang="zh-CN" sz="2200" dirty="0">
                <a:latin typeface="+mn-ea"/>
                <a:ea typeface="+mn-ea"/>
              </a:rPr>
              <a:t>Gemini</a:t>
            </a:r>
            <a:r>
              <a:rPr lang="zh-CN" altLang="en-US" sz="2200" dirty="0">
                <a:latin typeface="+mn-ea"/>
                <a:ea typeface="+mn-ea"/>
              </a:rPr>
              <a:t> 所使用的研究和技术构建而成</a:t>
            </a:r>
            <a:r>
              <a:rPr lang="zh-CN" altLang="en-US" sz="2200" dirty="0">
                <a:latin typeface="+mn-ea"/>
              </a:rPr>
              <a:t>的一系列开源大模型</a:t>
            </a:r>
            <a:endParaRPr lang="en-US" altLang="zh-CN" sz="2200" dirty="0">
              <a:latin typeface="+mn-ea"/>
              <a:ea typeface="+mn-ea"/>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endParaRPr lang="en-US" altLang="zh-CN" sz="2200" dirty="0">
              <a:latin typeface="+mn-ea"/>
              <a:ea typeface="+mn-ea"/>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200" dirty="0">
                <a:latin typeface="+mn-ea"/>
              </a:rPr>
              <a:t>其名字来源于拉丁语</a:t>
            </a:r>
            <a:r>
              <a:rPr lang="en-US" altLang="zh-CN" sz="2200" dirty="0">
                <a:latin typeface="+mn-ea"/>
              </a:rPr>
              <a:t>“gemma”</a:t>
            </a:r>
            <a:r>
              <a:rPr lang="zh-CN" altLang="en-US" sz="2200" dirty="0">
                <a:latin typeface="+mn-ea"/>
              </a:rPr>
              <a:t>，意为宝石（</a:t>
            </a:r>
            <a:r>
              <a:rPr lang="en-US" altLang="zh-CN" sz="2200" dirty="0">
                <a:latin typeface="+mn-ea"/>
              </a:rPr>
              <a:t>precious stone</a:t>
            </a:r>
            <a:r>
              <a:rPr lang="zh-CN" altLang="en-US" sz="2200" dirty="0">
                <a:latin typeface="+mn-ea"/>
              </a:rPr>
              <a:t>）</a:t>
            </a:r>
            <a:endParaRPr lang="en-US" altLang="zh-CN" sz="2200" dirty="0">
              <a:latin typeface="+mn-ea"/>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endParaRPr lang="en-US" altLang="zh-CN" sz="2200" dirty="0">
              <a:latin typeface="+mn-ea"/>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200" dirty="0">
                <a:latin typeface="+mn-ea"/>
              </a:rPr>
              <a:t>模型提供</a:t>
            </a:r>
            <a:endParaRPr lang="en-US" altLang="zh-CN" sz="2200" dirty="0">
              <a:latin typeface="+mn-ea"/>
            </a:endParaRPr>
          </a:p>
          <a:p>
            <a:pPr marL="800100" lvl="1"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200" dirty="0">
                <a:latin typeface="+mn-ea"/>
              </a:rPr>
              <a:t>仅经过核心数据训练集训练的</a:t>
            </a:r>
            <a:r>
              <a:rPr lang="zh-CN" altLang="en-US" sz="2200" b="1" dirty="0">
                <a:latin typeface="+mn-ea"/>
              </a:rPr>
              <a:t>预训练（</a:t>
            </a:r>
            <a:r>
              <a:rPr lang="en-US" altLang="zh-CN" sz="2200" b="1" dirty="0">
                <a:latin typeface="+mn-ea"/>
              </a:rPr>
              <a:t>PT</a:t>
            </a:r>
            <a:r>
              <a:rPr lang="zh-CN" altLang="en-US" sz="2200" b="1" dirty="0">
                <a:latin typeface="+mn-ea"/>
              </a:rPr>
              <a:t>）</a:t>
            </a:r>
            <a:r>
              <a:rPr lang="zh-CN" altLang="en-US" sz="2200" dirty="0">
                <a:latin typeface="+mn-ea"/>
              </a:rPr>
              <a:t>版本</a:t>
            </a:r>
            <a:endParaRPr lang="en-US" altLang="zh-CN" sz="2200" dirty="0">
              <a:latin typeface="+mn-ea"/>
            </a:endParaRPr>
          </a:p>
          <a:p>
            <a:pPr marL="800100" lvl="1"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200" dirty="0">
                <a:latin typeface="+mn-ea"/>
              </a:rPr>
              <a:t>和经过人类语言互动的训练的</a:t>
            </a:r>
            <a:r>
              <a:rPr lang="zh-CN" altLang="en-US" sz="2200" b="1" dirty="0">
                <a:latin typeface="+mn-ea"/>
              </a:rPr>
              <a:t>指令调优（</a:t>
            </a:r>
            <a:r>
              <a:rPr lang="en-US" altLang="zh-CN" sz="2200" b="1" dirty="0">
                <a:latin typeface="+mn-ea"/>
              </a:rPr>
              <a:t>IT</a:t>
            </a:r>
            <a:r>
              <a:rPr lang="zh-CN" altLang="en-US" sz="2200" b="1" dirty="0">
                <a:latin typeface="+mn-ea"/>
              </a:rPr>
              <a:t>）</a:t>
            </a:r>
            <a:r>
              <a:rPr lang="zh-CN" altLang="en-US" sz="2200" dirty="0">
                <a:latin typeface="+mn-ea"/>
              </a:rPr>
              <a:t>版本</a:t>
            </a:r>
            <a:endParaRPr lang="en-US" altLang="zh-CN" sz="2200" dirty="0">
              <a:latin typeface="+mn-ea"/>
            </a:endParaRPr>
          </a:p>
        </p:txBody>
      </p:sp>
    </p:spTree>
    <p:extLst>
      <p:ext uri="{BB962C8B-B14F-4D97-AF65-F5344CB8AC3E}">
        <p14:creationId xmlns:p14="http://schemas.microsoft.com/office/powerpoint/2010/main" val="4177225403"/>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en-US" altLang="zh-CN" dirty="0"/>
              <a:t>Gemma</a:t>
            </a:r>
            <a:endParaRPr lang="zh-CN" altLang="en-US" dirty="0"/>
          </a:p>
        </p:txBody>
      </p:sp>
      <p:pic>
        <p:nvPicPr>
          <p:cNvPr id="2" name="图片 1">
            <a:extLst>
              <a:ext uri="{FF2B5EF4-FFF2-40B4-BE49-F238E27FC236}">
                <a16:creationId xmlns:a16="http://schemas.microsoft.com/office/drawing/2014/main" id="{27A97FEF-C840-4716-A665-96EEE75110FB}"/>
              </a:ext>
            </a:extLst>
          </p:cNvPr>
          <p:cNvPicPr>
            <a:picLocks noChangeAspect="1"/>
          </p:cNvPicPr>
          <p:nvPr/>
        </p:nvPicPr>
        <p:blipFill>
          <a:blip r:embed="rId3"/>
          <a:stretch>
            <a:fillRect/>
          </a:stretch>
        </p:blipFill>
        <p:spPr>
          <a:xfrm>
            <a:off x="471340" y="1060412"/>
            <a:ext cx="8229600" cy="4737176"/>
          </a:xfrm>
          <a:prstGeom prst="rect">
            <a:avLst/>
          </a:prstGeom>
        </p:spPr>
      </p:pic>
      <p:sp>
        <p:nvSpPr>
          <p:cNvPr id="6" name="文本框 3">
            <a:extLst>
              <a:ext uri="{FF2B5EF4-FFF2-40B4-BE49-F238E27FC236}">
                <a16:creationId xmlns:a16="http://schemas.microsoft.com/office/drawing/2014/main" id="{061ED973-B42A-4647-9A28-364F47411DA3}"/>
              </a:ext>
            </a:extLst>
          </p:cNvPr>
          <p:cNvSpPr txBox="1"/>
          <p:nvPr/>
        </p:nvSpPr>
        <p:spPr>
          <a:xfrm>
            <a:off x="8981700" y="2150092"/>
            <a:ext cx="2537396" cy="2557816"/>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1pPr>
            <a:lvl2pPr marL="4572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2pPr>
            <a:lvl3pPr marL="9144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3pPr>
            <a:lvl4pPr marL="13716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4pPr>
            <a:lvl5pPr marL="18288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9p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200" dirty="0">
                <a:latin typeface="+mn-ea"/>
              </a:rPr>
              <a:t>由基础模型及其专用变体组成</a:t>
            </a:r>
            <a:endParaRPr lang="en-US" altLang="zh-CN" sz="2200" dirty="0">
              <a:latin typeface="+mn-ea"/>
            </a:endParaRPr>
          </a:p>
          <a:p>
            <a:pPr algn="just" eaLnBrk="1">
              <a:lnSpc>
                <a:spcPct val="130000"/>
              </a:lnSpc>
              <a:spcBef>
                <a:spcPts val="600"/>
              </a:spcBef>
              <a:spcAft>
                <a:spcPts val="600"/>
              </a:spcAft>
              <a:buClr>
                <a:schemeClr val="tx2"/>
              </a:buClr>
            </a:pPr>
            <a:endParaRPr lang="en-US" altLang="zh-CN" sz="2200" dirty="0">
              <a:latin typeface="+mn-ea"/>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200" dirty="0">
                <a:latin typeface="+mn-ea"/>
              </a:rPr>
              <a:t>具有不同的参数规格</a:t>
            </a:r>
            <a:endParaRPr lang="en-US" altLang="zh-CN" sz="2200" dirty="0">
              <a:latin typeface="+mn-ea"/>
            </a:endParaRPr>
          </a:p>
        </p:txBody>
      </p:sp>
    </p:spTree>
    <p:extLst>
      <p:ext uri="{BB962C8B-B14F-4D97-AF65-F5344CB8AC3E}">
        <p14:creationId xmlns:p14="http://schemas.microsoft.com/office/powerpoint/2010/main" val="4244899288"/>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en-US" altLang="zh-CN" dirty="0"/>
              <a:t>Gemma Architecture</a:t>
            </a:r>
            <a:endParaRPr lang="zh-CN" altLang="en-US" dirty="0"/>
          </a:p>
        </p:txBody>
      </p:sp>
      <p:pic>
        <p:nvPicPr>
          <p:cNvPr id="1028" name="Picture 4" descr="Uploaded image">
            <a:extLst>
              <a:ext uri="{FF2B5EF4-FFF2-40B4-BE49-F238E27FC236}">
                <a16:creationId xmlns:a16="http://schemas.microsoft.com/office/drawing/2014/main" id="{671543AF-9712-4C09-82E9-7936A6F59A3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644137" y="1793544"/>
            <a:ext cx="6037004" cy="3288312"/>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3">
            <a:extLst>
              <a:ext uri="{FF2B5EF4-FFF2-40B4-BE49-F238E27FC236}">
                <a16:creationId xmlns:a16="http://schemas.microsoft.com/office/drawing/2014/main" id="{F4B05C21-0A70-4D72-8D0D-FD180E5DCEAA}"/>
              </a:ext>
            </a:extLst>
          </p:cNvPr>
          <p:cNvSpPr txBox="1"/>
          <p:nvPr/>
        </p:nvSpPr>
        <p:spPr>
          <a:xfrm>
            <a:off x="354113" y="1776143"/>
            <a:ext cx="5290024" cy="3745834"/>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1pPr>
            <a:lvl2pPr marL="4572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2pPr>
            <a:lvl3pPr marL="9144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3pPr>
            <a:lvl4pPr marL="13716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4pPr>
            <a:lvl5pPr marL="18288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9p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200" dirty="0">
                <a:latin typeface="+mn-ea"/>
                <a:ea typeface="+mn-ea"/>
              </a:rPr>
              <a:t>基于 </a:t>
            </a:r>
            <a:r>
              <a:rPr lang="en-US" altLang="zh-CN" sz="2200" dirty="0">
                <a:latin typeface="+mn-ea"/>
                <a:ea typeface="+mn-ea"/>
              </a:rPr>
              <a:t>Decoder-only Transformer</a:t>
            </a:r>
          </a:p>
          <a:p>
            <a:pPr marL="342900" indent="-342900" algn="just" eaLnBrk="1">
              <a:lnSpc>
                <a:spcPct val="130000"/>
              </a:lnSpc>
              <a:spcBef>
                <a:spcPts val="600"/>
              </a:spcBef>
              <a:spcAft>
                <a:spcPts val="600"/>
              </a:spcAft>
              <a:buClr>
                <a:schemeClr val="tx2"/>
              </a:buClr>
              <a:buFont typeface="Wingdings" panose="05000000000000000000" pitchFamily="2" charset="2"/>
              <a:buChar char="n"/>
            </a:pPr>
            <a:endParaRPr lang="en-US" altLang="zh-CN" sz="2200" dirty="0">
              <a:latin typeface="+mn-ea"/>
              <a:ea typeface="+mn-ea"/>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200" dirty="0">
                <a:latin typeface="+mn-ea"/>
                <a:ea typeface="+mn-ea"/>
              </a:rPr>
              <a:t>使用 </a:t>
            </a:r>
            <a:r>
              <a:rPr lang="en-US" altLang="zh-CN" sz="2200" dirty="0">
                <a:latin typeface="+mn-ea"/>
                <a:ea typeface="+mn-ea"/>
              </a:rPr>
              <a:t>SentencePiece Tokenizer,</a:t>
            </a:r>
            <a:r>
              <a:rPr lang="zh-CN" altLang="en-US" sz="2200" dirty="0">
                <a:latin typeface="+mn-ea"/>
                <a:ea typeface="+mn-ea"/>
              </a:rPr>
              <a:t>训练时的上下文长度为 </a:t>
            </a:r>
            <a:r>
              <a:rPr lang="en-US" altLang="zh-CN" sz="2200" dirty="0">
                <a:latin typeface="+mn-ea"/>
                <a:ea typeface="+mn-ea"/>
              </a:rPr>
              <a:t>8192 Tokens</a:t>
            </a:r>
          </a:p>
          <a:p>
            <a:pPr marL="342900" indent="-342900" algn="just" eaLnBrk="1">
              <a:lnSpc>
                <a:spcPct val="130000"/>
              </a:lnSpc>
              <a:spcBef>
                <a:spcPts val="600"/>
              </a:spcBef>
              <a:spcAft>
                <a:spcPts val="600"/>
              </a:spcAft>
              <a:buClr>
                <a:schemeClr val="tx2"/>
              </a:buClr>
              <a:buFont typeface="Wingdings" panose="05000000000000000000" pitchFamily="2" charset="2"/>
              <a:buChar char="n"/>
            </a:pPr>
            <a:endParaRPr lang="zh-CN" altLang="en-US" sz="2200" dirty="0">
              <a:latin typeface="+mn-ea"/>
              <a:ea typeface="+mn-ea"/>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200" dirty="0">
                <a:latin typeface="+mn-ea"/>
                <a:ea typeface="+mn-ea"/>
              </a:rPr>
              <a:t>采用了 </a:t>
            </a:r>
            <a:r>
              <a:rPr lang="en-US" altLang="zh-CN" sz="2200" dirty="0">
                <a:latin typeface="+mn-ea"/>
                <a:ea typeface="+mn-ea"/>
              </a:rPr>
              <a:t>MQA </a:t>
            </a:r>
            <a:r>
              <a:rPr lang="zh-CN" altLang="en-US" sz="2200" dirty="0">
                <a:latin typeface="+mn-ea"/>
                <a:ea typeface="+mn-ea"/>
              </a:rPr>
              <a:t>等 </a:t>
            </a:r>
            <a:r>
              <a:rPr lang="en-US" altLang="zh-CN" sz="2200" dirty="0">
                <a:latin typeface="+mn-ea"/>
                <a:ea typeface="+mn-ea"/>
              </a:rPr>
              <a:t>Transformer </a:t>
            </a:r>
            <a:r>
              <a:rPr lang="zh-CN" altLang="en-US" sz="2200" dirty="0">
                <a:latin typeface="+mn-ea"/>
                <a:ea typeface="+mn-ea"/>
              </a:rPr>
              <a:t>改进技术</a:t>
            </a:r>
            <a:endParaRPr lang="en-US" altLang="zh-CN" sz="2200" dirty="0">
              <a:latin typeface="+mn-ea"/>
              <a:ea typeface="+mn-ea"/>
            </a:endParaRPr>
          </a:p>
        </p:txBody>
      </p:sp>
    </p:spTree>
    <p:extLst>
      <p:ext uri="{BB962C8B-B14F-4D97-AF65-F5344CB8AC3E}">
        <p14:creationId xmlns:p14="http://schemas.microsoft.com/office/powerpoint/2010/main" val="1078460103"/>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en-US" altLang="zh-CN" dirty="0"/>
              <a:t>Tokenizer</a:t>
            </a:r>
            <a:endParaRPr lang="zh-CN" altLang="en-US" dirty="0"/>
          </a:p>
        </p:txBody>
      </p:sp>
      <p:sp>
        <p:nvSpPr>
          <p:cNvPr id="11" name="矩形 10">
            <a:extLst>
              <a:ext uri="{FF2B5EF4-FFF2-40B4-BE49-F238E27FC236}">
                <a16:creationId xmlns:a16="http://schemas.microsoft.com/office/drawing/2014/main" id="{D6071237-C3EE-4688-8160-8EF44A8B0EF4}"/>
              </a:ext>
            </a:extLst>
          </p:cNvPr>
          <p:cNvSpPr/>
          <p:nvPr/>
        </p:nvSpPr>
        <p:spPr>
          <a:xfrm>
            <a:off x="1041400" y="1293252"/>
            <a:ext cx="10109200" cy="4356100"/>
          </a:xfrm>
          <a:prstGeom prst="rect">
            <a:avLst/>
          </a:prstGeom>
          <a:noFill/>
          <a:ln w="31750">
            <a:gradFill>
              <a:gsLst>
                <a:gs pos="13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91C132B9-7816-40DF-A75A-76D084D56CCC}"/>
              </a:ext>
            </a:extLst>
          </p:cNvPr>
          <p:cNvSpPr txBox="1"/>
          <p:nvPr/>
        </p:nvSpPr>
        <p:spPr>
          <a:xfrm>
            <a:off x="234266" y="1103729"/>
            <a:ext cx="2487168" cy="2554545"/>
          </a:xfrm>
          <a:prstGeom prst="rect">
            <a:avLst/>
          </a:prstGeom>
          <a:noFill/>
        </p:spPr>
        <p:txBody>
          <a:bodyPr wrap="square" lIns="0" tIns="0" rIns="0" bIns="0" rtlCol="0">
            <a:spAutoFit/>
          </a:bodyPr>
          <a:lstStyle/>
          <a:p>
            <a:pPr algn="l"/>
            <a:r>
              <a:rPr lang="zh-CN" altLang="en-US" sz="16600" spc="300" dirty="0">
                <a:solidFill>
                  <a:schemeClr val="accent1"/>
                </a:solidFill>
                <a:latin typeface="黑体" panose="02010609060101010101" pitchFamily="49" charset="-122"/>
                <a:ea typeface="黑体" panose="02010609060101010101" pitchFamily="49" charset="-122"/>
              </a:rPr>
              <a:t>“</a:t>
            </a:r>
          </a:p>
        </p:txBody>
      </p:sp>
      <p:sp>
        <p:nvSpPr>
          <p:cNvPr id="13" name="文本框 12">
            <a:extLst>
              <a:ext uri="{FF2B5EF4-FFF2-40B4-BE49-F238E27FC236}">
                <a16:creationId xmlns:a16="http://schemas.microsoft.com/office/drawing/2014/main" id="{9FD59AEA-A8DA-4FD6-95B0-1014104036C0}"/>
              </a:ext>
            </a:extLst>
          </p:cNvPr>
          <p:cNvSpPr txBox="1"/>
          <p:nvPr/>
        </p:nvSpPr>
        <p:spPr>
          <a:xfrm>
            <a:off x="1562100" y="3083952"/>
            <a:ext cx="9067800" cy="1161344"/>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algn="just"/>
            <a:r>
              <a:rPr lang="en-US" altLang="zh-CN" sz="2000" dirty="0"/>
              <a:t>SentencePiece Tokenizer </a:t>
            </a:r>
            <a:r>
              <a:rPr lang="zh-CN" altLang="en-US" sz="2000" dirty="0"/>
              <a:t>是由 </a:t>
            </a:r>
            <a:r>
              <a:rPr lang="en-US" altLang="zh-CN" sz="2000" dirty="0"/>
              <a:t>Google </a:t>
            </a:r>
            <a:r>
              <a:rPr lang="zh-CN" altLang="en-US" sz="2000" dirty="0"/>
              <a:t>开发的分词工具，它将句子视为 </a:t>
            </a:r>
            <a:r>
              <a:rPr lang="en-US" altLang="zh-CN" sz="2000" dirty="0"/>
              <a:t>Unicode </a:t>
            </a:r>
            <a:r>
              <a:rPr lang="zh-CN" altLang="en-US" sz="2000" dirty="0"/>
              <a:t>字符序列，不依赖于特定语言的逻辑，具备多语言适用性，以其高效和灵活性在自然语言处理领域中得到了广泛应用。</a:t>
            </a:r>
          </a:p>
        </p:txBody>
      </p:sp>
      <p:sp>
        <p:nvSpPr>
          <p:cNvPr id="17" name="文本框 16">
            <a:extLst>
              <a:ext uri="{FF2B5EF4-FFF2-40B4-BE49-F238E27FC236}">
                <a16:creationId xmlns:a16="http://schemas.microsoft.com/office/drawing/2014/main" id="{A5296328-ABAD-4B6D-8595-28952E950CFA}"/>
              </a:ext>
            </a:extLst>
          </p:cNvPr>
          <p:cNvSpPr txBox="1"/>
          <p:nvPr/>
        </p:nvSpPr>
        <p:spPr>
          <a:xfrm>
            <a:off x="1729383" y="2009168"/>
            <a:ext cx="8398182" cy="743665"/>
          </a:xfrm>
          <a:prstGeom prst="rect">
            <a:avLst/>
          </a:prstGeom>
          <a:noFill/>
        </p:spPr>
        <p:txBody>
          <a:bodyPr wrap="square" lIns="0" tIns="0" rIns="0" bIns="0" rtlCol="0">
            <a:spAutoFit/>
          </a:bodyPr>
          <a:lstStyle/>
          <a:p>
            <a:pPr algn="ctr">
              <a:lnSpc>
                <a:spcPct val="120000"/>
              </a:lnSpc>
            </a:pPr>
            <a:r>
              <a:rPr lang="en-US" altLang="zh-CN" sz="4400" b="1" spc="300" dirty="0">
                <a:solidFill>
                  <a:schemeClr val="accent4"/>
                </a:solidFill>
                <a:latin typeface="+mn-ea"/>
              </a:rPr>
              <a:t>SentencePiece </a:t>
            </a:r>
            <a:endParaRPr lang="zh-CN" altLang="en-US" sz="4400" b="1" spc="300" dirty="0">
              <a:solidFill>
                <a:schemeClr val="accent4"/>
              </a:solidFill>
              <a:latin typeface="+mn-ea"/>
            </a:endParaRPr>
          </a:p>
        </p:txBody>
      </p:sp>
    </p:spTree>
    <p:extLst>
      <p:ext uri="{BB962C8B-B14F-4D97-AF65-F5344CB8AC3E}">
        <p14:creationId xmlns:p14="http://schemas.microsoft.com/office/powerpoint/2010/main" val="3309703095"/>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en-US" altLang="zh-CN" dirty="0"/>
              <a:t>Gemma Architecture</a:t>
            </a:r>
            <a:endParaRPr lang="zh-CN" altLang="en-US" dirty="0"/>
          </a:p>
        </p:txBody>
      </p:sp>
      <p:sp>
        <p:nvSpPr>
          <p:cNvPr id="32" name="矩形 31">
            <a:extLst>
              <a:ext uri="{FF2B5EF4-FFF2-40B4-BE49-F238E27FC236}">
                <a16:creationId xmlns:a16="http://schemas.microsoft.com/office/drawing/2014/main" id="{8A020E80-10D1-4402-8327-9B3F62D05115}"/>
              </a:ext>
            </a:extLst>
          </p:cNvPr>
          <p:cNvSpPr/>
          <p:nvPr/>
        </p:nvSpPr>
        <p:spPr>
          <a:xfrm>
            <a:off x="829851" y="1236220"/>
            <a:ext cx="5195669"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3" name="矩形 32">
            <a:extLst>
              <a:ext uri="{FF2B5EF4-FFF2-40B4-BE49-F238E27FC236}">
                <a16:creationId xmlns:a16="http://schemas.microsoft.com/office/drawing/2014/main" id="{98CF06C0-692B-4D4E-BA33-107C2002214D}"/>
              </a:ext>
            </a:extLst>
          </p:cNvPr>
          <p:cNvSpPr/>
          <p:nvPr/>
        </p:nvSpPr>
        <p:spPr>
          <a:xfrm>
            <a:off x="829850" y="3598525"/>
            <a:ext cx="5195670"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4" name="矩形 33">
            <a:extLst>
              <a:ext uri="{FF2B5EF4-FFF2-40B4-BE49-F238E27FC236}">
                <a16:creationId xmlns:a16="http://schemas.microsoft.com/office/drawing/2014/main" id="{8890A8C1-6CA3-4B08-A8DF-65A1B7D624CD}"/>
              </a:ext>
            </a:extLst>
          </p:cNvPr>
          <p:cNvSpPr/>
          <p:nvPr/>
        </p:nvSpPr>
        <p:spPr>
          <a:xfrm>
            <a:off x="6182079" y="1236220"/>
            <a:ext cx="5195669"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5" name="矩形 34">
            <a:extLst>
              <a:ext uri="{FF2B5EF4-FFF2-40B4-BE49-F238E27FC236}">
                <a16:creationId xmlns:a16="http://schemas.microsoft.com/office/drawing/2014/main" id="{2A22D4A5-B20A-42E1-BFFA-A008154A7137}"/>
              </a:ext>
            </a:extLst>
          </p:cNvPr>
          <p:cNvSpPr/>
          <p:nvPr/>
        </p:nvSpPr>
        <p:spPr>
          <a:xfrm>
            <a:off x="6182079" y="3598525"/>
            <a:ext cx="5195668"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6" name="文本框 35">
            <a:extLst>
              <a:ext uri="{FF2B5EF4-FFF2-40B4-BE49-F238E27FC236}">
                <a16:creationId xmlns:a16="http://schemas.microsoft.com/office/drawing/2014/main" id="{7E75133B-9FBA-4F15-8595-44A8ABA6E262}"/>
              </a:ext>
            </a:extLst>
          </p:cNvPr>
          <p:cNvSpPr txBox="1"/>
          <p:nvPr/>
        </p:nvSpPr>
        <p:spPr>
          <a:xfrm>
            <a:off x="1677675" y="1564093"/>
            <a:ext cx="3500020" cy="707886"/>
          </a:xfrm>
          <a:prstGeom prst="rect">
            <a:avLst/>
          </a:prstGeom>
          <a:noFill/>
        </p:spPr>
        <p:txBody>
          <a:bodyPr wrap="square" rtlCol="0">
            <a:spAutoFit/>
          </a:bodyPr>
          <a:lstStyle/>
          <a:p>
            <a:pPr algn="ctr"/>
            <a:r>
              <a:rPr lang="en-US" altLang="zh-CN" sz="2000" b="1" spc="300" dirty="0">
                <a:solidFill>
                  <a:schemeClr val="accent4"/>
                </a:solidFill>
              </a:rPr>
              <a:t>Multi-Query Attention</a:t>
            </a:r>
            <a:endParaRPr lang="zh-CN" altLang="en-US" sz="2000" b="1" spc="300" dirty="0">
              <a:solidFill>
                <a:schemeClr val="accent4"/>
              </a:solidFill>
              <a:latin typeface="微软雅黑"/>
              <a:ea typeface="微软雅黑"/>
            </a:endParaRPr>
          </a:p>
        </p:txBody>
      </p:sp>
      <p:sp>
        <p:nvSpPr>
          <p:cNvPr id="37" name="文本框 36">
            <a:extLst>
              <a:ext uri="{FF2B5EF4-FFF2-40B4-BE49-F238E27FC236}">
                <a16:creationId xmlns:a16="http://schemas.microsoft.com/office/drawing/2014/main" id="{0DADE84C-BF07-43CD-9B22-5D6C876DC566}"/>
              </a:ext>
            </a:extLst>
          </p:cNvPr>
          <p:cNvSpPr txBox="1"/>
          <p:nvPr/>
        </p:nvSpPr>
        <p:spPr>
          <a:xfrm>
            <a:off x="1677675" y="3943450"/>
            <a:ext cx="3499200" cy="707886"/>
          </a:xfrm>
          <a:prstGeom prst="rect">
            <a:avLst/>
          </a:prstGeom>
          <a:noFill/>
        </p:spPr>
        <p:txBody>
          <a:bodyPr wrap="square" rtlCol="0">
            <a:spAutoFit/>
          </a:bodyPr>
          <a:lstStyle/>
          <a:p>
            <a:pPr algn="ctr"/>
            <a:r>
              <a:rPr lang="en-US" altLang="zh-CN" sz="2000" b="1" spc="300" dirty="0">
                <a:solidFill>
                  <a:schemeClr val="accent4"/>
                </a:solidFill>
              </a:rPr>
              <a:t>GeGLU </a:t>
            </a:r>
          </a:p>
          <a:p>
            <a:pPr algn="ctr"/>
            <a:r>
              <a:rPr lang="en-US" altLang="zh-CN" sz="2000" b="1" spc="300" dirty="0">
                <a:solidFill>
                  <a:schemeClr val="accent4"/>
                </a:solidFill>
              </a:rPr>
              <a:t>Activations</a:t>
            </a:r>
            <a:endParaRPr lang="zh-CN" altLang="en-US" sz="2000" b="1" spc="300" dirty="0">
              <a:solidFill>
                <a:schemeClr val="accent4"/>
              </a:solidFill>
              <a:latin typeface="微软雅黑"/>
              <a:ea typeface="微软雅黑"/>
            </a:endParaRPr>
          </a:p>
        </p:txBody>
      </p:sp>
      <p:sp>
        <p:nvSpPr>
          <p:cNvPr id="38" name="文本框 37">
            <a:extLst>
              <a:ext uri="{FF2B5EF4-FFF2-40B4-BE49-F238E27FC236}">
                <a16:creationId xmlns:a16="http://schemas.microsoft.com/office/drawing/2014/main" id="{644C2A1E-7F72-4F95-85BD-F3197E768FF3}"/>
              </a:ext>
            </a:extLst>
          </p:cNvPr>
          <p:cNvSpPr txBox="1"/>
          <p:nvPr/>
        </p:nvSpPr>
        <p:spPr>
          <a:xfrm>
            <a:off x="7030313" y="1564093"/>
            <a:ext cx="3499200" cy="707886"/>
          </a:xfrm>
          <a:prstGeom prst="rect">
            <a:avLst/>
          </a:prstGeom>
          <a:noFill/>
        </p:spPr>
        <p:txBody>
          <a:bodyPr wrap="square" rtlCol="0">
            <a:spAutoFit/>
          </a:bodyPr>
          <a:lstStyle/>
          <a:p>
            <a:pPr algn="ctr"/>
            <a:r>
              <a:rPr lang="en-US" altLang="zh-CN" sz="2000" b="1" spc="300" dirty="0">
                <a:solidFill>
                  <a:schemeClr val="accent4"/>
                </a:solidFill>
              </a:rPr>
              <a:t>RoPE </a:t>
            </a:r>
          </a:p>
          <a:p>
            <a:pPr algn="ctr"/>
            <a:r>
              <a:rPr lang="en-US" altLang="zh-CN" sz="2000" b="1" spc="300" dirty="0">
                <a:solidFill>
                  <a:schemeClr val="accent4"/>
                </a:solidFill>
              </a:rPr>
              <a:t>Embeddings</a:t>
            </a:r>
            <a:endParaRPr lang="zh-CN" altLang="en-US" sz="2000" b="1" spc="300" dirty="0">
              <a:solidFill>
                <a:schemeClr val="accent4"/>
              </a:solidFill>
              <a:latin typeface="微软雅黑"/>
              <a:ea typeface="微软雅黑"/>
            </a:endParaRPr>
          </a:p>
        </p:txBody>
      </p:sp>
      <p:sp>
        <p:nvSpPr>
          <p:cNvPr id="39" name="文本框 38">
            <a:extLst>
              <a:ext uri="{FF2B5EF4-FFF2-40B4-BE49-F238E27FC236}">
                <a16:creationId xmlns:a16="http://schemas.microsoft.com/office/drawing/2014/main" id="{9DECFE70-E865-4F0E-91E9-40E496A53FCB}"/>
              </a:ext>
            </a:extLst>
          </p:cNvPr>
          <p:cNvSpPr txBox="1"/>
          <p:nvPr/>
        </p:nvSpPr>
        <p:spPr>
          <a:xfrm>
            <a:off x="7030313" y="4053431"/>
            <a:ext cx="3499200" cy="400110"/>
          </a:xfrm>
          <a:prstGeom prst="rect">
            <a:avLst/>
          </a:prstGeom>
          <a:noFill/>
        </p:spPr>
        <p:txBody>
          <a:bodyPr wrap="square" rtlCol="0">
            <a:spAutoFit/>
          </a:bodyPr>
          <a:lstStyle/>
          <a:p>
            <a:pPr algn="ctr"/>
            <a:r>
              <a:rPr lang="en-US" altLang="zh-CN" sz="2000" b="1" spc="300" dirty="0">
                <a:solidFill>
                  <a:schemeClr val="accent4"/>
                </a:solidFill>
              </a:rPr>
              <a:t>RMSNorm</a:t>
            </a:r>
            <a:endParaRPr lang="zh-CN" altLang="en-US" sz="2000" b="1" spc="300" dirty="0">
              <a:solidFill>
                <a:schemeClr val="accent4"/>
              </a:solidFill>
              <a:latin typeface="微软雅黑"/>
              <a:ea typeface="微软雅黑"/>
            </a:endParaRPr>
          </a:p>
        </p:txBody>
      </p:sp>
      <p:sp>
        <p:nvSpPr>
          <p:cNvPr id="40" name="文本框 39">
            <a:extLst>
              <a:ext uri="{FF2B5EF4-FFF2-40B4-BE49-F238E27FC236}">
                <a16:creationId xmlns:a16="http://schemas.microsoft.com/office/drawing/2014/main" id="{D0786EE7-A4A7-4B54-AE46-757033EAAFBD}"/>
              </a:ext>
            </a:extLst>
          </p:cNvPr>
          <p:cNvSpPr txBox="1"/>
          <p:nvPr/>
        </p:nvSpPr>
        <p:spPr>
          <a:xfrm>
            <a:off x="1199262" y="2409316"/>
            <a:ext cx="4480435" cy="685124"/>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eaLnBrk="1" fontAlgn="auto" hangingPunct="1">
              <a:spcBef>
                <a:spcPts val="0"/>
              </a:spcBef>
              <a:spcAft>
                <a:spcPts val="0"/>
              </a:spcAft>
            </a:pPr>
            <a:r>
              <a:rPr lang="zh-CN" altLang="en-US" sz="1800" dirty="0">
                <a:solidFill>
                  <a:srgbClr val="000000">
                    <a:lumMod val="85000"/>
                    <a:lumOff val="15000"/>
                  </a:srgbClr>
                </a:solidFill>
                <a:latin typeface="微软雅黑"/>
                <a:ea typeface="微软雅黑"/>
              </a:rPr>
              <a:t>在 </a:t>
            </a:r>
            <a:r>
              <a:rPr lang="en-US" altLang="zh-CN" sz="1800" dirty="0">
                <a:solidFill>
                  <a:srgbClr val="000000">
                    <a:lumMod val="85000"/>
                    <a:lumOff val="15000"/>
                  </a:srgbClr>
                </a:solidFill>
                <a:latin typeface="微软雅黑"/>
                <a:ea typeface="微软雅黑"/>
              </a:rPr>
              <a:t>Gemma 2B </a:t>
            </a:r>
            <a:r>
              <a:rPr lang="zh-CN" altLang="en-US" sz="1800" dirty="0">
                <a:solidFill>
                  <a:srgbClr val="000000">
                    <a:lumMod val="85000"/>
                    <a:lumOff val="15000"/>
                  </a:srgbClr>
                </a:solidFill>
                <a:latin typeface="微软雅黑"/>
                <a:ea typeface="微软雅黑"/>
              </a:rPr>
              <a:t>中使用 </a:t>
            </a:r>
            <a:r>
              <a:rPr lang="en-US" altLang="zh-CN" sz="1800" dirty="0">
                <a:solidFill>
                  <a:srgbClr val="000000">
                    <a:lumMod val="85000"/>
                    <a:lumOff val="15000"/>
                  </a:srgbClr>
                </a:solidFill>
                <a:latin typeface="微软雅黑"/>
                <a:ea typeface="微软雅黑"/>
              </a:rPr>
              <a:t>MQA </a:t>
            </a:r>
            <a:r>
              <a:rPr lang="zh-CN" altLang="en-US" sz="1800" dirty="0">
                <a:solidFill>
                  <a:srgbClr val="000000">
                    <a:lumMod val="85000"/>
                    <a:lumOff val="15000"/>
                  </a:srgbClr>
                </a:solidFill>
                <a:latin typeface="微软雅黑"/>
                <a:ea typeface="微软雅黑"/>
              </a:rPr>
              <a:t>代替 </a:t>
            </a:r>
            <a:r>
              <a:rPr lang="en-US" altLang="zh-CN" sz="1800" dirty="0">
                <a:solidFill>
                  <a:srgbClr val="000000">
                    <a:lumMod val="85000"/>
                    <a:lumOff val="15000"/>
                  </a:srgbClr>
                </a:solidFill>
                <a:latin typeface="微软雅黑"/>
                <a:ea typeface="微软雅黑"/>
              </a:rPr>
              <a:t>MHA</a:t>
            </a:r>
            <a:endParaRPr lang="zh-CN" altLang="en-US" sz="1800" dirty="0">
              <a:solidFill>
                <a:srgbClr val="000000">
                  <a:lumMod val="85000"/>
                  <a:lumOff val="15000"/>
                </a:srgbClr>
              </a:solidFill>
              <a:latin typeface="微软雅黑"/>
              <a:ea typeface="微软雅黑"/>
            </a:endParaRPr>
          </a:p>
        </p:txBody>
      </p:sp>
      <p:sp>
        <p:nvSpPr>
          <p:cNvPr id="41" name="文本框 40">
            <a:extLst>
              <a:ext uri="{FF2B5EF4-FFF2-40B4-BE49-F238E27FC236}">
                <a16:creationId xmlns:a16="http://schemas.microsoft.com/office/drawing/2014/main" id="{1B704EE7-F10F-4DCE-A2A3-495FD7626CD8}"/>
              </a:ext>
            </a:extLst>
          </p:cNvPr>
          <p:cNvSpPr txBox="1"/>
          <p:nvPr/>
        </p:nvSpPr>
        <p:spPr>
          <a:xfrm>
            <a:off x="1887656" y="4775971"/>
            <a:ext cx="3103646" cy="32502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r>
              <a:rPr lang="zh-CN" altLang="en-US" sz="1800" dirty="0">
                <a:solidFill>
                  <a:srgbClr val="000000">
                    <a:lumMod val="85000"/>
                    <a:lumOff val="15000"/>
                  </a:srgbClr>
                </a:solidFill>
                <a:latin typeface="微软雅黑"/>
                <a:ea typeface="微软雅黑"/>
              </a:rPr>
              <a:t>使用 </a:t>
            </a:r>
            <a:r>
              <a:rPr lang="en-US" altLang="zh-CN" sz="1800" dirty="0"/>
              <a:t>GeGLU </a:t>
            </a:r>
            <a:r>
              <a:rPr lang="zh-CN" altLang="en-US" sz="1800" dirty="0"/>
              <a:t>代替 </a:t>
            </a:r>
            <a:r>
              <a:rPr lang="en-US" altLang="zh-CN" sz="1800" dirty="0"/>
              <a:t>ReLU</a:t>
            </a:r>
            <a:endParaRPr lang="zh-CN" altLang="en-US" sz="1800" dirty="0">
              <a:solidFill>
                <a:srgbClr val="000000">
                  <a:lumMod val="85000"/>
                  <a:lumOff val="15000"/>
                </a:srgbClr>
              </a:solidFill>
              <a:latin typeface="微软雅黑"/>
              <a:ea typeface="微软雅黑"/>
            </a:endParaRPr>
          </a:p>
        </p:txBody>
      </p:sp>
      <p:sp>
        <p:nvSpPr>
          <p:cNvPr id="42" name="文本框 41">
            <a:extLst>
              <a:ext uri="{FF2B5EF4-FFF2-40B4-BE49-F238E27FC236}">
                <a16:creationId xmlns:a16="http://schemas.microsoft.com/office/drawing/2014/main" id="{D0786EE7-A4A7-4B54-AE46-757033EAAFBD}"/>
              </a:ext>
            </a:extLst>
          </p:cNvPr>
          <p:cNvSpPr txBox="1"/>
          <p:nvPr/>
        </p:nvSpPr>
        <p:spPr>
          <a:xfrm>
            <a:off x="6527521" y="2409316"/>
            <a:ext cx="4480435" cy="685124"/>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eaLnBrk="1" fontAlgn="auto" hangingPunct="1">
              <a:spcBef>
                <a:spcPts val="0"/>
              </a:spcBef>
              <a:spcAft>
                <a:spcPts val="0"/>
              </a:spcAft>
            </a:pPr>
            <a:r>
              <a:rPr lang="zh-CN" altLang="en-US" sz="1800" dirty="0">
                <a:solidFill>
                  <a:srgbClr val="000000">
                    <a:lumMod val="85000"/>
                    <a:lumOff val="15000"/>
                  </a:srgbClr>
                </a:solidFill>
                <a:latin typeface="微软雅黑"/>
                <a:ea typeface="微软雅黑"/>
              </a:rPr>
              <a:t>使用旋转位置嵌入代替固定位置嵌入，同时共享输入输出的嵌入层</a:t>
            </a:r>
          </a:p>
        </p:txBody>
      </p:sp>
      <p:sp>
        <p:nvSpPr>
          <p:cNvPr id="43" name="文本框 42">
            <a:extLst>
              <a:ext uri="{FF2B5EF4-FFF2-40B4-BE49-F238E27FC236}">
                <a16:creationId xmlns:a16="http://schemas.microsoft.com/office/drawing/2014/main" id="{1B704EE7-F10F-4DCE-A2A3-495FD7626CD8}"/>
              </a:ext>
            </a:extLst>
          </p:cNvPr>
          <p:cNvSpPr txBox="1"/>
          <p:nvPr/>
        </p:nvSpPr>
        <p:spPr>
          <a:xfrm>
            <a:off x="6539695" y="4775971"/>
            <a:ext cx="4480435" cy="32502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eaLnBrk="1" fontAlgn="auto" hangingPunct="1">
              <a:spcBef>
                <a:spcPts val="0"/>
              </a:spcBef>
              <a:spcAft>
                <a:spcPts val="0"/>
              </a:spcAft>
            </a:pPr>
            <a:r>
              <a:rPr lang="zh-CN" altLang="en-US" sz="1800" dirty="0">
                <a:solidFill>
                  <a:srgbClr val="000000">
                    <a:lumMod val="85000"/>
                    <a:lumOff val="15000"/>
                  </a:srgbClr>
                </a:solidFill>
                <a:latin typeface="微软雅黑"/>
                <a:ea typeface="微软雅黑"/>
              </a:rPr>
              <a:t>使用 </a:t>
            </a:r>
            <a:r>
              <a:rPr lang="en-US" altLang="zh-CN" sz="1800" dirty="0">
                <a:solidFill>
                  <a:srgbClr val="000000">
                    <a:lumMod val="85000"/>
                    <a:lumOff val="15000"/>
                  </a:srgbClr>
                </a:solidFill>
                <a:latin typeface="微软雅黑"/>
                <a:ea typeface="微软雅黑"/>
              </a:rPr>
              <a:t>RMSNorm </a:t>
            </a:r>
            <a:r>
              <a:rPr lang="zh-CN" altLang="en-US" sz="1800" dirty="0">
                <a:solidFill>
                  <a:srgbClr val="000000">
                    <a:lumMod val="85000"/>
                    <a:lumOff val="15000"/>
                  </a:srgbClr>
                </a:solidFill>
                <a:latin typeface="微软雅黑"/>
                <a:ea typeface="微软雅黑"/>
              </a:rPr>
              <a:t>代替 </a:t>
            </a:r>
            <a:r>
              <a:rPr lang="en-US" altLang="zh-CN" sz="1800" dirty="0">
                <a:solidFill>
                  <a:srgbClr val="000000">
                    <a:lumMod val="85000"/>
                    <a:lumOff val="15000"/>
                  </a:srgbClr>
                </a:solidFill>
                <a:latin typeface="微软雅黑"/>
                <a:ea typeface="微软雅黑"/>
              </a:rPr>
              <a:t>LayerNorm</a:t>
            </a:r>
            <a:endParaRPr lang="zh-CN" altLang="en-US" sz="1800" dirty="0">
              <a:solidFill>
                <a:srgbClr val="000000">
                  <a:lumMod val="85000"/>
                  <a:lumOff val="15000"/>
                </a:srgbClr>
              </a:solidFill>
              <a:latin typeface="微软雅黑"/>
              <a:ea typeface="微软雅黑"/>
            </a:endParaRPr>
          </a:p>
        </p:txBody>
      </p:sp>
      <p:grpSp>
        <p:nvGrpSpPr>
          <p:cNvPr id="44" name="组合 43">
            <a:extLst>
              <a:ext uri="{FF2B5EF4-FFF2-40B4-BE49-F238E27FC236}">
                <a16:creationId xmlns:a16="http://schemas.microsoft.com/office/drawing/2014/main" id="{123E64B8-AD86-490F-8C36-FD3C37D8B598}"/>
              </a:ext>
            </a:extLst>
          </p:cNvPr>
          <p:cNvGrpSpPr/>
          <p:nvPr/>
        </p:nvGrpSpPr>
        <p:grpSpPr>
          <a:xfrm>
            <a:off x="10818521" y="3722761"/>
            <a:ext cx="468000" cy="468000"/>
            <a:chOff x="568325" y="5118109"/>
            <a:chExt cx="479425" cy="479426"/>
          </a:xfrm>
          <a:solidFill>
            <a:schemeClr val="accent4"/>
          </a:solidFill>
        </p:grpSpPr>
        <p:sp>
          <p:nvSpPr>
            <p:cNvPr id="53" name="Freeform 48">
              <a:extLst>
                <a:ext uri="{FF2B5EF4-FFF2-40B4-BE49-F238E27FC236}">
                  <a16:creationId xmlns:a16="http://schemas.microsoft.com/office/drawing/2014/main" id="{D3FD5FB4-EC44-4696-9222-D63F6566F3D4}"/>
                </a:ext>
              </a:extLst>
            </p:cNvPr>
            <p:cNvSpPr>
              <a:spLocks noEditPoints="1"/>
            </p:cNvSpPr>
            <p:nvPr/>
          </p:nvSpPr>
          <p:spPr bwMode="auto">
            <a:xfrm>
              <a:off x="568325" y="5118109"/>
              <a:ext cx="479425" cy="479426"/>
            </a:xfrm>
            <a:custGeom>
              <a:avLst/>
              <a:gdLst>
                <a:gd name="T0" fmla="*/ 116 w 128"/>
                <a:gd name="T1" fmla="*/ 77 h 128"/>
                <a:gd name="T2" fmla="*/ 128 w 128"/>
                <a:gd name="T3" fmla="*/ 50 h 128"/>
                <a:gd name="T4" fmla="*/ 116 w 128"/>
                <a:gd name="T5" fmla="*/ 49 h 128"/>
                <a:gd name="T6" fmla="*/ 111 w 128"/>
                <a:gd name="T7" fmla="*/ 36 h 128"/>
                <a:gd name="T8" fmla="*/ 100 w 128"/>
                <a:gd name="T9" fmla="*/ 9 h 128"/>
                <a:gd name="T10" fmla="*/ 91 w 128"/>
                <a:gd name="T11" fmla="*/ 16 h 128"/>
                <a:gd name="T12" fmla="*/ 77 w 128"/>
                <a:gd name="T13" fmla="*/ 11 h 128"/>
                <a:gd name="T14" fmla="*/ 51 w 128"/>
                <a:gd name="T15" fmla="*/ 0 h 128"/>
                <a:gd name="T16" fmla="*/ 50 w 128"/>
                <a:gd name="T17" fmla="*/ 11 h 128"/>
                <a:gd name="T18" fmla="*/ 36 w 128"/>
                <a:gd name="T19" fmla="*/ 17 h 128"/>
                <a:gd name="T20" fmla="*/ 9 w 128"/>
                <a:gd name="T21" fmla="*/ 28 h 128"/>
                <a:gd name="T22" fmla="*/ 17 w 128"/>
                <a:gd name="T23" fmla="*/ 37 h 128"/>
                <a:gd name="T24" fmla="*/ 11 w 128"/>
                <a:gd name="T25" fmla="*/ 50 h 128"/>
                <a:gd name="T26" fmla="*/ 0 w 128"/>
                <a:gd name="T27" fmla="*/ 77 h 128"/>
                <a:gd name="T28" fmla="*/ 12 w 128"/>
                <a:gd name="T29" fmla="*/ 78 h 128"/>
                <a:gd name="T30" fmla="*/ 17 w 128"/>
                <a:gd name="T31" fmla="*/ 91 h 128"/>
                <a:gd name="T32" fmla="*/ 28 w 128"/>
                <a:gd name="T33" fmla="*/ 118 h 128"/>
                <a:gd name="T34" fmla="*/ 37 w 128"/>
                <a:gd name="T35" fmla="*/ 111 h 128"/>
                <a:gd name="T36" fmla="*/ 51 w 128"/>
                <a:gd name="T37" fmla="*/ 116 h 128"/>
                <a:gd name="T38" fmla="*/ 77 w 128"/>
                <a:gd name="T39" fmla="*/ 128 h 128"/>
                <a:gd name="T40" fmla="*/ 78 w 128"/>
                <a:gd name="T41" fmla="*/ 116 h 128"/>
                <a:gd name="T42" fmla="*/ 92 w 128"/>
                <a:gd name="T43" fmla="*/ 110 h 128"/>
                <a:gd name="T44" fmla="*/ 119 w 128"/>
                <a:gd name="T45" fmla="*/ 99 h 128"/>
                <a:gd name="T46" fmla="*/ 111 w 128"/>
                <a:gd name="T47" fmla="*/ 90 h 128"/>
                <a:gd name="T48" fmla="*/ 112 w 128"/>
                <a:gd name="T49" fmla="*/ 99 h 128"/>
                <a:gd name="T50" fmla="*/ 92 w 128"/>
                <a:gd name="T51" fmla="*/ 105 h 128"/>
                <a:gd name="T52" fmla="*/ 77 w 128"/>
                <a:gd name="T53" fmla="*/ 111 h 128"/>
                <a:gd name="T54" fmla="*/ 73 w 128"/>
                <a:gd name="T55" fmla="*/ 123 h 128"/>
                <a:gd name="T56" fmla="*/ 55 w 128"/>
                <a:gd name="T57" fmla="*/ 113 h 128"/>
                <a:gd name="T58" fmla="*/ 40 w 128"/>
                <a:gd name="T59" fmla="*/ 107 h 128"/>
                <a:gd name="T60" fmla="*/ 28 w 128"/>
                <a:gd name="T61" fmla="*/ 112 h 128"/>
                <a:gd name="T62" fmla="*/ 23 w 128"/>
                <a:gd name="T63" fmla="*/ 92 h 128"/>
                <a:gd name="T64" fmla="*/ 16 w 128"/>
                <a:gd name="T65" fmla="*/ 77 h 128"/>
                <a:gd name="T66" fmla="*/ 5 w 128"/>
                <a:gd name="T67" fmla="*/ 72 h 128"/>
                <a:gd name="T68" fmla="*/ 15 w 128"/>
                <a:gd name="T69" fmla="*/ 55 h 128"/>
                <a:gd name="T70" fmla="*/ 21 w 128"/>
                <a:gd name="T71" fmla="*/ 39 h 128"/>
                <a:gd name="T72" fmla="*/ 16 w 128"/>
                <a:gd name="T73" fmla="*/ 28 h 128"/>
                <a:gd name="T74" fmla="*/ 36 w 128"/>
                <a:gd name="T75" fmla="*/ 23 h 128"/>
                <a:gd name="T76" fmla="*/ 51 w 128"/>
                <a:gd name="T77" fmla="*/ 16 h 128"/>
                <a:gd name="T78" fmla="*/ 55 w 128"/>
                <a:gd name="T79" fmla="*/ 4 h 128"/>
                <a:gd name="T80" fmla="*/ 73 w 128"/>
                <a:gd name="T81" fmla="*/ 15 h 128"/>
                <a:gd name="T82" fmla="*/ 88 w 128"/>
                <a:gd name="T83" fmla="*/ 20 h 128"/>
                <a:gd name="T84" fmla="*/ 100 w 128"/>
                <a:gd name="T85" fmla="*/ 15 h 128"/>
                <a:gd name="T86" fmla="*/ 105 w 128"/>
                <a:gd name="T87" fmla="*/ 35 h 128"/>
                <a:gd name="T88" fmla="*/ 112 w 128"/>
                <a:gd name="T89" fmla="*/ 50 h 128"/>
                <a:gd name="T90" fmla="*/ 123 w 128"/>
                <a:gd name="T91" fmla="*/ 55 h 128"/>
                <a:gd name="T92" fmla="*/ 113 w 128"/>
                <a:gd name="T93" fmla="*/ 72 h 128"/>
                <a:gd name="T94" fmla="*/ 107 w 128"/>
                <a:gd name="T95" fmla="*/ 88 h 128"/>
                <a:gd name="T96" fmla="*/ 112 w 128"/>
                <a:gd name="T97" fmla="*/ 9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8">
                  <a:moveTo>
                    <a:pt x="116" y="78"/>
                  </a:moveTo>
                  <a:cubicBezTo>
                    <a:pt x="116" y="77"/>
                    <a:pt x="116" y="77"/>
                    <a:pt x="116" y="77"/>
                  </a:cubicBezTo>
                  <a:cubicBezTo>
                    <a:pt x="128" y="77"/>
                    <a:pt x="128" y="77"/>
                    <a:pt x="128" y="77"/>
                  </a:cubicBezTo>
                  <a:cubicBezTo>
                    <a:pt x="128" y="50"/>
                    <a:pt x="128" y="50"/>
                    <a:pt x="128" y="50"/>
                  </a:cubicBezTo>
                  <a:cubicBezTo>
                    <a:pt x="116" y="50"/>
                    <a:pt x="116" y="50"/>
                    <a:pt x="116" y="50"/>
                  </a:cubicBezTo>
                  <a:cubicBezTo>
                    <a:pt x="116" y="49"/>
                    <a:pt x="116" y="49"/>
                    <a:pt x="116" y="49"/>
                  </a:cubicBezTo>
                  <a:cubicBezTo>
                    <a:pt x="115" y="45"/>
                    <a:pt x="113" y="41"/>
                    <a:pt x="111" y="37"/>
                  </a:cubicBezTo>
                  <a:cubicBezTo>
                    <a:pt x="111" y="36"/>
                    <a:pt x="111" y="36"/>
                    <a:pt x="111" y="36"/>
                  </a:cubicBezTo>
                  <a:cubicBezTo>
                    <a:pt x="119" y="28"/>
                    <a:pt x="119" y="28"/>
                    <a:pt x="119" y="28"/>
                  </a:cubicBezTo>
                  <a:cubicBezTo>
                    <a:pt x="100" y="9"/>
                    <a:pt x="100" y="9"/>
                    <a:pt x="100" y="9"/>
                  </a:cubicBezTo>
                  <a:cubicBezTo>
                    <a:pt x="92" y="17"/>
                    <a:pt x="92" y="17"/>
                    <a:pt x="92" y="17"/>
                  </a:cubicBezTo>
                  <a:cubicBezTo>
                    <a:pt x="91" y="16"/>
                    <a:pt x="91" y="16"/>
                    <a:pt x="91" y="16"/>
                  </a:cubicBezTo>
                  <a:cubicBezTo>
                    <a:pt x="87" y="14"/>
                    <a:pt x="83" y="13"/>
                    <a:pt x="78" y="11"/>
                  </a:cubicBezTo>
                  <a:cubicBezTo>
                    <a:pt x="77" y="11"/>
                    <a:pt x="77" y="11"/>
                    <a:pt x="77" y="11"/>
                  </a:cubicBezTo>
                  <a:cubicBezTo>
                    <a:pt x="77" y="0"/>
                    <a:pt x="77" y="0"/>
                    <a:pt x="77" y="0"/>
                  </a:cubicBezTo>
                  <a:cubicBezTo>
                    <a:pt x="51" y="0"/>
                    <a:pt x="51" y="0"/>
                    <a:pt x="51" y="0"/>
                  </a:cubicBezTo>
                  <a:cubicBezTo>
                    <a:pt x="51" y="11"/>
                    <a:pt x="51" y="11"/>
                    <a:pt x="51" y="11"/>
                  </a:cubicBezTo>
                  <a:cubicBezTo>
                    <a:pt x="50" y="11"/>
                    <a:pt x="50" y="11"/>
                    <a:pt x="50" y="11"/>
                  </a:cubicBezTo>
                  <a:cubicBezTo>
                    <a:pt x="45" y="13"/>
                    <a:pt x="41" y="14"/>
                    <a:pt x="37" y="16"/>
                  </a:cubicBezTo>
                  <a:cubicBezTo>
                    <a:pt x="36" y="17"/>
                    <a:pt x="36" y="17"/>
                    <a:pt x="36" y="17"/>
                  </a:cubicBezTo>
                  <a:cubicBezTo>
                    <a:pt x="28" y="9"/>
                    <a:pt x="28" y="9"/>
                    <a:pt x="28" y="9"/>
                  </a:cubicBezTo>
                  <a:cubicBezTo>
                    <a:pt x="9" y="28"/>
                    <a:pt x="9" y="28"/>
                    <a:pt x="9" y="28"/>
                  </a:cubicBezTo>
                  <a:cubicBezTo>
                    <a:pt x="17" y="36"/>
                    <a:pt x="17" y="36"/>
                    <a:pt x="17" y="36"/>
                  </a:cubicBezTo>
                  <a:cubicBezTo>
                    <a:pt x="17" y="37"/>
                    <a:pt x="17" y="37"/>
                    <a:pt x="17" y="37"/>
                  </a:cubicBezTo>
                  <a:cubicBezTo>
                    <a:pt x="15" y="41"/>
                    <a:pt x="13" y="45"/>
                    <a:pt x="12" y="49"/>
                  </a:cubicBezTo>
                  <a:cubicBezTo>
                    <a:pt x="11" y="50"/>
                    <a:pt x="11" y="50"/>
                    <a:pt x="11" y="50"/>
                  </a:cubicBezTo>
                  <a:cubicBezTo>
                    <a:pt x="0" y="50"/>
                    <a:pt x="0" y="50"/>
                    <a:pt x="0" y="50"/>
                  </a:cubicBezTo>
                  <a:cubicBezTo>
                    <a:pt x="0" y="77"/>
                    <a:pt x="0" y="77"/>
                    <a:pt x="0" y="77"/>
                  </a:cubicBezTo>
                  <a:cubicBezTo>
                    <a:pt x="11" y="77"/>
                    <a:pt x="11" y="77"/>
                    <a:pt x="11" y="77"/>
                  </a:cubicBezTo>
                  <a:cubicBezTo>
                    <a:pt x="12" y="78"/>
                    <a:pt x="12" y="78"/>
                    <a:pt x="12" y="78"/>
                  </a:cubicBezTo>
                  <a:cubicBezTo>
                    <a:pt x="13" y="82"/>
                    <a:pt x="15" y="86"/>
                    <a:pt x="17" y="90"/>
                  </a:cubicBezTo>
                  <a:cubicBezTo>
                    <a:pt x="17" y="91"/>
                    <a:pt x="17" y="91"/>
                    <a:pt x="17" y="91"/>
                  </a:cubicBezTo>
                  <a:cubicBezTo>
                    <a:pt x="9" y="99"/>
                    <a:pt x="9" y="99"/>
                    <a:pt x="9" y="99"/>
                  </a:cubicBezTo>
                  <a:cubicBezTo>
                    <a:pt x="28" y="118"/>
                    <a:pt x="28" y="118"/>
                    <a:pt x="28" y="118"/>
                  </a:cubicBezTo>
                  <a:cubicBezTo>
                    <a:pt x="36" y="110"/>
                    <a:pt x="36" y="110"/>
                    <a:pt x="36" y="110"/>
                  </a:cubicBezTo>
                  <a:cubicBezTo>
                    <a:pt x="37" y="111"/>
                    <a:pt x="37" y="111"/>
                    <a:pt x="37" y="111"/>
                  </a:cubicBezTo>
                  <a:cubicBezTo>
                    <a:pt x="41" y="113"/>
                    <a:pt x="45" y="115"/>
                    <a:pt x="50" y="116"/>
                  </a:cubicBezTo>
                  <a:cubicBezTo>
                    <a:pt x="51" y="116"/>
                    <a:pt x="51" y="116"/>
                    <a:pt x="51" y="116"/>
                  </a:cubicBezTo>
                  <a:cubicBezTo>
                    <a:pt x="51" y="128"/>
                    <a:pt x="51" y="128"/>
                    <a:pt x="51" y="128"/>
                  </a:cubicBezTo>
                  <a:cubicBezTo>
                    <a:pt x="77" y="128"/>
                    <a:pt x="77" y="128"/>
                    <a:pt x="77" y="128"/>
                  </a:cubicBezTo>
                  <a:cubicBezTo>
                    <a:pt x="77" y="116"/>
                    <a:pt x="77" y="116"/>
                    <a:pt x="77" y="116"/>
                  </a:cubicBezTo>
                  <a:cubicBezTo>
                    <a:pt x="78" y="116"/>
                    <a:pt x="78" y="116"/>
                    <a:pt x="78" y="116"/>
                  </a:cubicBezTo>
                  <a:cubicBezTo>
                    <a:pt x="83" y="115"/>
                    <a:pt x="87" y="113"/>
                    <a:pt x="91" y="111"/>
                  </a:cubicBezTo>
                  <a:cubicBezTo>
                    <a:pt x="92" y="110"/>
                    <a:pt x="92" y="110"/>
                    <a:pt x="92" y="110"/>
                  </a:cubicBezTo>
                  <a:cubicBezTo>
                    <a:pt x="100" y="118"/>
                    <a:pt x="100" y="118"/>
                    <a:pt x="100" y="118"/>
                  </a:cubicBezTo>
                  <a:cubicBezTo>
                    <a:pt x="119" y="99"/>
                    <a:pt x="119" y="99"/>
                    <a:pt x="119" y="99"/>
                  </a:cubicBezTo>
                  <a:cubicBezTo>
                    <a:pt x="111" y="91"/>
                    <a:pt x="111" y="91"/>
                    <a:pt x="111" y="91"/>
                  </a:cubicBezTo>
                  <a:cubicBezTo>
                    <a:pt x="111" y="90"/>
                    <a:pt x="111" y="90"/>
                    <a:pt x="111" y="90"/>
                  </a:cubicBezTo>
                  <a:cubicBezTo>
                    <a:pt x="113" y="86"/>
                    <a:pt x="115" y="82"/>
                    <a:pt x="116" y="78"/>
                  </a:cubicBezTo>
                  <a:close/>
                  <a:moveTo>
                    <a:pt x="112" y="99"/>
                  </a:moveTo>
                  <a:cubicBezTo>
                    <a:pt x="100" y="112"/>
                    <a:pt x="100" y="112"/>
                    <a:pt x="100" y="112"/>
                  </a:cubicBezTo>
                  <a:cubicBezTo>
                    <a:pt x="92" y="105"/>
                    <a:pt x="92" y="105"/>
                    <a:pt x="92" y="105"/>
                  </a:cubicBezTo>
                  <a:cubicBezTo>
                    <a:pt x="88" y="107"/>
                    <a:pt x="88" y="107"/>
                    <a:pt x="88" y="107"/>
                  </a:cubicBezTo>
                  <a:cubicBezTo>
                    <a:pt x="85" y="109"/>
                    <a:pt x="81" y="110"/>
                    <a:pt x="77" y="111"/>
                  </a:cubicBezTo>
                  <a:cubicBezTo>
                    <a:pt x="73" y="113"/>
                    <a:pt x="73" y="113"/>
                    <a:pt x="73" y="113"/>
                  </a:cubicBezTo>
                  <a:cubicBezTo>
                    <a:pt x="73" y="123"/>
                    <a:pt x="73" y="123"/>
                    <a:pt x="73" y="123"/>
                  </a:cubicBezTo>
                  <a:cubicBezTo>
                    <a:pt x="55" y="123"/>
                    <a:pt x="55" y="123"/>
                    <a:pt x="55" y="123"/>
                  </a:cubicBezTo>
                  <a:cubicBezTo>
                    <a:pt x="55" y="113"/>
                    <a:pt x="55" y="113"/>
                    <a:pt x="55" y="113"/>
                  </a:cubicBezTo>
                  <a:cubicBezTo>
                    <a:pt x="51" y="111"/>
                    <a:pt x="51" y="111"/>
                    <a:pt x="51" y="111"/>
                  </a:cubicBezTo>
                  <a:cubicBezTo>
                    <a:pt x="47" y="110"/>
                    <a:pt x="43" y="109"/>
                    <a:pt x="40" y="107"/>
                  </a:cubicBezTo>
                  <a:cubicBezTo>
                    <a:pt x="36" y="105"/>
                    <a:pt x="36" y="105"/>
                    <a:pt x="36" y="105"/>
                  </a:cubicBezTo>
                  <a:cubicBezTo>
                    <a:pt x="28" y="112"/>
                    <a:pt x="28" y="112"/>
                    <a:pt x="28" y="112"/>
                  </a:cubicBezTo>
                  <a:cubicBezTo>
                    <a:pt x="16" y="99"/>
                    <a:pt x="16" y="99"/>
                    <a:pt x="16" y="99"/>
                  </a:cubicBezTo>
                  <a:cubicBezTo>
                    <a:pt x="23" y="92"/>
                    <a:pt x="23" y="92"/>
                    <a:pt x="23" y="92"/>
                  </a:cubicBezTo>
                  <a:cubicBezTo>
                    <a:pt x="21" y="88"/>
                    <a:pt x="21" y="88"/>
                    <a:pt x="21" y="88"/>
                  </a:cubicBezTo>
                  <a:cubicBezTo>
                    <a:pt x="19" y="85"/>
                    <a:pt x="17" y="81"/>
                    <a:pt x="16" y="77"/>
                  </a:cubicBezTo>
                  <a:cubicBezTo>
                    <a:pt x="15" y="72"/>
                    <a:pt x="15" y="72"/>
                    <a:pt x="15" y="72"/>
                  </a:cubicBezTo>
                  <a:cubicBezTo>
                    <a:pt x="5" y="72"/>
                    <a:pt x="5" y="72"/>
                    <a:pt x="5" y="72"/>
                  </a:cubicBezTo>
                  <a:cubicBezTo>
                    <a:pt x="5" y="55"/>
                    <a:pt x="5" y="55"/>
                    <a:pt x="5" y="55"/>
                  </a:cubicBezTo>
                  <a:cubicBezTo>
                    <a:pt x="15" y="55"/>
                    <a:pt x="15" y="55"/>
                    <a:pt x="15" y="55"/>
                  </a:cubicBezTo>
                  <a:cubicBezTo>
                    <a:pt x="16" y="50"/>
                    <a:pt x="16" y="50"/>
                    <a:pt x="16" y="50"/>
                  </a:cubicBezTo>
                  <a:cubicBezTo>
                    <a:pt x="17" y="46"/>
                    <a:pt x="19" y="43"/>
                    <a:pt x="21" y="39"/>
                  </a:cubicBezTo>
                  <a:cubicBezTo>
                    <a:pt x="23" y="35"/>
                    <a:pt x="23" y="35"/>
                    <a:pt x="23" y="35"/>
                  </a:cubicBezTo>
                  <a:cubicBezTo>
                    <a:pt x="16" y="28"/>
                    <a:pt x="16" y="28"/>
                    <a:pt x="16" y="28"/>
                  </a:cubicBezTo>
                  <a:cubicBezTo>
                    <a:pt x="28" y="15"/>
                    <a:pt x="28" y="15"/>
                    <a:pt x="28" y="15"/>
                  </a:cubicBezTo>
                  <a:cubicBezTo>
                    <a:pt x="36" y="23"/>
                    <a:pt x="36" y="23"/>
                    <a:pt x="36" y="23"/>
                  </a:cubicBezTo>
                  <a:cubicBezTo>
                    <a:pt x="40" y="20"/>
                    <a:pt x="40" y="20"/>
                    <a:pt x="40" y="20"/>
                  </a:cubicBezTo>
                  <a:cubicBezTo>
                    <a:pt x="43" y="18"/>
                    <a:pt x="47" y="17"/>
                    <a:pt x="51" y="16"/>
                  </a:cubicBezTo>
                  <a:cubicBezTo>
                    <a:pt x="55" y="15"/>
                    <a:pt x="55" y="15"/>
                    <a:pt x="55" y="15"/>
                  </a:cubicBezTo>
                  <a:cubicBezTo>
                    <a:pt x="55" y="4"/>
                    <a:pt x="55" y="4"/>
                    <a:pt x="55" y="4"/>
                  </a:cubicBezTo>
                  <a:cubicBezTo>
                    <a:pt x="73" y="4"/>
                    <a:pt x="73" y="4"/>
                    <a:pt x="73" y="4"/>
                  </a:cubicBezTo>
                  <a:cubicBezTo>
                    <a:pt x="73" y="15"/>
                    <a:pt x="73" y="15"/>
                    <a:pt x="73" y="15"/>
                  </a:cubicBezTo>
                  <a:cubicBezTo>
                    <a:pt x="77" y="16"/>
                    <a:pt x="77" y="16"/>
                    <a:pt x="77" y="16"/>
                  </a:cubicBezTo>
                  <a:cubicBezTo>
                    <a:pt x="81" y="17"/>
                    <a:pt x="85" y="18"/>
                    <a:pt x="88" y="20"/>
                  </a:cubicBezTo>
                  <a:cubicBezTo>
                    <a:pt x="92" y="23"/>
                    <a:pt x="92" y="23"/>
                    <a:pt x="92" y="23"/>
                  </a:cubicBezTo>
                  <a:cubicBezTo>
                    <a:pt x="100" y="15"/>
                    <a:pt x="100" y="15"/>
                    <a:pt x="100" y="15"/>
                  </a:cubicBezTo>
                  <a:cubicBezTo>
                    <a:pt x="112" y="28"/>
                    <a:pt x="112" y="28"/>
                    <a:pt x="112" y="28"/>
                  </a:cubicBezTo>
                  <a:cubicBezTo>
                    <a:pt x="105" y="35"/>
                    <a:pt x="105" y="35"/>
                    <a:pt x="105" y="35"/>
                  </a:cubicBezTo>
                  <a:cubicBezTo>
                    <a:pt x="107" y="39"/>
                    <a:pt x="107" y="39"/>
                    <a:pt x="107" y="39"/>
                  </a:cubicBezTo>
                  <a:cubicBezTo>
                    <a:pt x="109" y="43"/>
                    <a:pt x="111" y="46"/>
                    <a:pt x="112" y="50"/>
                  </a:cubicBezTo>
                  <a:cubicBezTo>
                    <a:pt x="113" y="55"/>
                    <a:pt x="113" y="55"/>
                    <a:pt x="113" y="55"/>
                  </a:cubicBezTo>
                  <a:cubicBezTo>
                    <a:pt x="123" y="55"/>
                    <a:pt x="123" y="55"/>
                    <a:pt x="123" y="55"/>
                  </a:cubicBezTo>
                  <a:cubicBezTo>
                    <a:pt x="123" y="72"/>
                    <a:pt x="123" y="72"/>
                    <a:pt x="123" y="72"/>
                  </a:cubicBezTo>
                  <a:cubicBezTo>
                    <a:pt x="113" y="72"/>
                    <a:pt x="113" y="72"/>
                    <a:pt x="113" y="72"/>
                  </a:cubicBezTo>
                  <a:cubicBezTo>
                    <a:pt x="112" y="77"/>
                    <a:pt x="112" y="77"/>
                    <a:pt x="112" y="77"/>
                  </a:cubicBezTo>
                  <a:cubicBezTo>
                    <a:pt x="111" y="81"/>
                    <a:pt x="109" y="85"/>
                    <a:pt x="107" y="88"/>
                  </a:cubicBezTo>
                  <a:cubicBezTo>
                    <a:pt x="105" y="92"/>
                    <a:pt x="105" y="92"/>
                    <a:pt x="105" y="92"/>
                  </a:cubicBezTo>
                  <a:lnTo>
                    <a:pt x="112" y="9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54" name="Freeform 49">
              <a:extLst>
                <a:ext uri="{FF2B5EF4-FFF2-40B4-BE49-F238E27FC236}">
                  <a16:creationId xmlns:a16="http://schemas.microsoft.com/office/drawing/2014/main" id="{73A1420C-2E8A-4C7E-BACD-CF38B3EE028A}"/>
                </a:ext>
              </a:extLst>
            </p:cNvPr>
            <p:cNvSpPr>
              <a:spLocks noEditPoints="1"/>
            </p:cNvSpPr>
            <p:nvPr/>
          </p:nvSpPr>
          <p:spPr bwMode="auto">
            <a:xfrm>
              <a:off x="714375" y="5264160"/>
              <a:ext cx="184150" cy="184150"/>
            </a:xfrm>
            <a:custGeom>
              <a:avLst/>
              <a:gdLst>
                <a:gd name="T0" fmla="*/ 25 w 49"/>
                <a:gd name="T1" fmla="*/ 0 h 49"/>
                <a:gd name="T2" fmla="*/ 0 w 49"/>
                <a:gd name="T3" fmla="*/ 25 h 49"/>
                <a:gd name="T4" fmla="*/ 25 w 49"/>
                <a:gd name="T5" fmla="*/ 49 h 49"/>
                <a:gd name="T6" fmla="*/ 49 w 49"/>
                <a:gd name="T7" fmla="*/ 25 h 49"/>
                <a:gd name="T8" fmla="*/ 25 w 49"/>
                <a:gd name="T9" fmla="*/ 0 h 49"/>
                <a:gd name="T10" fmla="*/ 39 w 49"/>
                <a:gd name="T11" fmla="*/ 39 h 49"/>
                <a:gd name="T12" fmla="*/ 25 w 49"/>
                <a:gd name="T13" fmla="*/ 45 h 49"/>
                <a:gd name="T14" fmla="*/ 11 w 49"/>
                <a:gd name="T15" fmla="*/ 39 h 49"/>
                <a:gd name="T16" fmla="*/ 5 w 49"/>
                <a:gd name="T17" fmla="*/ 25 h 49"/>
                <a:gd name="T18" fmla="*/ 11 w 49"/>
                <a:gd name="T19" fmla="*/ 10 h 49"/>
                <a:gd name="T20" fmla="*/ 25 w 49"/>
                <a:gd name="T21" fmla="*/ 5 h 49"/>
                <a:gd name="T22" fmla="*/ 39 w 49"/>
                <a:gd name="T23" fmla="*/ 10 h 49"/>
                <a:gd name="T24" fmla="*/ 45 w 49"/>
                <a:gd name="T25" fmla="*/ 25 h 49"/>
                <a:gd name="T26" fmla="*/ 39 w 49"/>
                <a:gd name="T27" fmla="*/ 3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49">
                  <a:moveTo>
                    <a:pt x="25" y="0"/>
                  </a:moveTo>
                  <a:cubicBezTo>
                    <a:pt x="11" y="0"/>
                    <a:pt x="0" y="11"/>
                    <a:pt x="0" y="25"/>
                  </a:cubicBezTo>
                  <a:cubicBezTo>
                    <a:pt x="0" y="38"/>
                    <a:pt x="11" y="49"/>
                    <a:pt x="25" y="49"/>
                  </a:cubicBezTo>
                  <a:cubicBezTo>
                    <a:pt x="38" y="49"/>
                    <a:pt x="49" y="38"/>
                    <a:pt x="49" y="25"/>
                  </a:cubicBezTo>
                  <a:cubicBezTo>
                    <a:pt x="49" y="11"/>
                    <a:pt x="38" y="0"/>
                    <a:pt x="25" y="0"/>
                  </a:cubicBezTo>
                  <a:close/>
                  <a:moveTo>
                    <a:pt x="39" y="39"/>
                  </a:moveTo>
                  <a:cubicBezTo>
                    <a:pt x="35" y="43"/>
                    <a:pt x="30" y="45"/>
                    <a:pt x="25" y="45"/>
                  </a:cubicBezTo>
                  <a:cubicBezTo>
                    <a:pt x="20" y="45"/>
                    <a:pt x="15" y="43"/>
                    <a:pt x="11" y="39"/>
                  </a:cubicBezTo>
                  <a:cubicBezTo>
                    <a:pt x="7" y="35"/>
                    <a:pt x="5" y="30"/>
                    <a:pt x="5" y="25"/>
                  </a:cubicBezTo>
                  <a:cubicBezTo>
                    <a:pt x="5" y="19"/>
                    <a:pt x="7" y="14"/>
                    <a:pt x="11" y="10"/>
                  </a:cubicBezTo>
                  <a:cubicBezTo>
                    <a:pt x="15" y="7"/>
                    <a:pt x="20" y="5"/>
                    <a:pt x="25" y="5"/>
                  </a:cubicBezTo>
                  <a:cubicBezTo>
                    <a:pt x="30" y="5"/>
                    <a:pt x="35" y="7"/>
                    <a:pt x="39" y="10"/>
                  </a:cubicBezTo>
                  <a:cubicBezTo>
                    <a:pt x="43" y="14"/>
                    <a:pt x="45" y="19"/>
                    <a:pt x="45" y="25"/>
                  </a:cubicBezTo>
                  <a:cubicBezTo>
                    <a:pt x="45" y="30"/>
                    <a:pt x="43" y="35"/>
                    <a:pt x="39"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grpSp>
      <p:grpSp>
        <p:nvGrpSpPr>
          <p:cNvPr id="55" name="组合 54">
            <a:extLst>
              <a:ext uri="{FF2B5EF4-FFF2-40B4-BE49-F238E27FC236}">
                <a16:creationId xmlns:a16="http://schemas.microsoft.com/office/drawing/2014/main" id="{8D4B2B73-99CD-49D7-8EC8-6EA2246559E3}"/>
              </a:ext>
            </a:extLst>
          </p:cNvPr>
          <p:cNvGrpSpPr/>
          <p:nvPr/>
        </p:nvGrpSpPr>
        <p:grpSpPr>
          <a:xfrm>
            <a:off x="5465260" y="1363240"/>
            <a:ext cx="468000" cy="468000"/>
            <a:chOff x="1528763" y="1266827"/>
            <a:chExt cx="481013" cy="481013"/>
          </a:xfrm>
          <a:solidFill>
            <a:schemeClr val="accent4"/>
          </a:solidFill>
        </p:grpSpPr>
        <p:sp>
          <p:nvSpPr>
            <p:cNvPr id="56" name="Freeform 146">
              <a:extLst>
                <a:ext uri="{FF2B5EF4-FFF2-40B4-BE49-F238E27FC236}">
                  <a16:creationId xmlns:a16="http://schemas.microsoft.com/office/drawing/2014/main" id="{E2547C51-D26C-420C-9DAF-8EF84EA51A25}"/>
                </a:ext>
              </a:extLst>
            </p:cNvPr>
            <p:cNvSpPr>
              <a:spLocks/>
            </p:cNvSpPr>
            <p:nvPr/>
          </p:nvSpPr>
          <p:spPr bwMode="auto">
            <a:xfrm>
              <a:off x="1762125" y="1620840"/>
              <a:ext cx="14288" cy="127000"/>
            </a:xfrm>
            <a:custGeom>
              <a:avLst/>
              <a:gdLst>
                <a:gd name="T0" fmla="*/ 2 w 4"/>
                <a:gd name="T1" fmla="*/ 0 h 34"/>
                <a:gd name="T2" fmla="*/ 0 w 4"/>
                <a:gd name="T3" fmla="*/ 2 h 34"/>
                <a:gd name="T4" fmla="*/ 0 w 4"/>
                <a:gd name="T5" fmla="*/ 32 h 34"/>
                <a:gd name="T6" fmla="*/ 2 w 4"/>
                <a:gd name="T7" fmla="*/ 34 h 34"/>
                <a:gd name="T8" fmla="*/ 4 w 4"/>
                <a:gd name="T9" fmla="*/ 32 h 34"/>
                <a:gd name="T10" fmla="*/ 4 w 4"/>
                <a:gd name="T11" fmla="*/ 2 h 34"/>
                <a:gd name="T12" fmla="*/ 2 w 4"/>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4" h="34">
                  <a:moveTo>
                    <a:pt x="2" y="0"/>
                  </a:moveTo>
                  <a:cubicBezTo>
                    <a:pt x="1" y="0"/>
                    <a:pt x="0" y="1"/>
                    <a:pt x="0" y="2"/>
                  </a:cubicBezTo>
                  <a:cubicBezTo>
                    <a:pt x="0" y="32"/>
                    <a:pt x="0" y="32"/>
                    <a:pt x="0" y="32"/>
                  </a:cubicBezTo>
                  <a:cubicBezTo>
                    <a:pt x="0" y="33"/>
                    <a:pt x="1" y="34"/>
                    <a:pt x="2" y="34"/>
                  </a:cubicBezTo>
                  <a:cubicBezTo>
                    <a:pt x="3" y="34"/>
                    <a:pt x="4" y="33"/>
                    <a:pt x="4" y="32"/>
                  </a:cubicBezTo>
                  <a:cubicBezTo>
                    <a:pt x="4" y="2"/>
                    <a:pt x="4" y="2"/>
                    <a:pt x="4" y="2"/>
                  </a:cubicBezTo>
                  <a:cubicBezTo>
                    <a:pt x="4" y="1"/>
                    <a:pt x="3"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57" name="Freeform 147">
              <a:extLst>
                <a:ext uri="{FF2B5EF4-FFF2-40B4-BE49-F238E27FC236}">
                  <a16:creationId xmlns:a16="http://schemas.microsoft.com/office/drawing/2014/main" id="{0294D24E-3396-410D-840D-73DE7D31FFC4}"/>
                </a:ext>
              </a:extLst>
            </p:cNvPr>
            <p:cNvSpPr>
              <a:spLocks/>
            </p:cNvSpPr>
            <p:nvPr/>
          </p:nvSpPr>
          <p:spPr bwMode="auto">
            <a:xfrm>
              <a:off x="1762125" y="1266827"/>
              <a:ext cx="14288" cy="128588"/>
            </a:xfrm>
            <a:custGeom>
              <a:avLst/>
              <a:gdLst>
                <a:gd name="T0" fmla="*/ 2 w 4"/>
                <a:gd name="T1" fmla="*/ 0 h 34"/>
                <a:gd name="T2" fmla="*/ 0 w 4"/>
                <a:gd name="T3" fmla="*/ 2 h 34"/>
                <a:gd name="T4" fmla="*/ 0 w 4"/>
                <a:gd name="T5" fmla="*/ 32 h 34"/>
                <a:gd name="T6" fmla="*/ 2 w 4"/>
                <a:gd name="T7" fmla="*/ 34 h 34"/>
                <a:gd name="T8" fmla="*/ 4 w 4"/>
                <a:gd name="T9" fmla="*/ 32 h 34"/>
                <a:gd name="T10" fmla="*/ 4 w 4"/>
                <a:gd name="T11" fmla="*/ 2 h 34"/>
                <a:gd name="T12" fmla="*/ 2 w 4"/>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4" h="34">
                  <a:moveTo>
                    <a:pt x="2" y="0"/>
                  </a:moveTo>
                  <a:cubicBezTo>
                    <a:pt x="1" y="0"/>
                    <a:pt x="0" y="1"/>
                    <a:pt x="0" y="2"/>
                  </a:cubicBezTo>
                  <a:cubicBezTo>
                    <a:pt x="0" y="32"/>
                    <a:pt x="0" y="32"/>
                    <a:pt x="0" y="32"/>
                  </a:cubicBezTo>
                  <a:cubicBezTo>
                    <a:pt x="0" y="33"/>
                    <a:pt x="1" y="34"/>
                    <a:pt x="2" y="34"/>
                  </a:cubicBezTo>
                  <a:cubicBezTo>
                    <a:pt x="3" y="34"/>
                    <a:pt x="4" y="33"/>
                    <a:pt x="4" y="32"/>
                  </a:cubicBezTo>
                  <a:cubicBezTo>
                    <a:pt x="4" y="2"/>
                    <a:pt x="4" y="2"/>
                    <a:pt x="4" y="2"/>
                  </a:cubicBezTo>
                  <a:cubicBezTo>
                    <a:pt x="4" y="1"/>
                    <a:pt x="3"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58" name="Freeform 148">
              <a:extLst>
                <a:ext uri="{FF2B5EF4-FFF2-40B4-BE49-F238E27FC236}">
                  <a16:creationId xmlns:a16="http://schemas.microsoft.com/office/drawing/2014/main" id="{59A9065F-A9F7-448E-AA73-7D6C795A83E2}"/>
                </a:ext>
              </a:extLst>
            </p:cNvPr>
            <p:cNvSpPr>
              <a:spLocks/>
            </p:cNvSpPr>
            <p:nvPr/>
          </p:nvSpPr>
          <p:spPr bwMode="auto">
            <a:xfrm>
              <a:off x="1528763" y="1500190"/>
              <a:ext cx="127000" cy="14288"/>
            </a:xfrm>
            <a:custGeom>
              <a:avLst/>
              <a:gdLst>
                <a:gd name="T0" fmla="*/ 34 w 34"/>
                <a:gd name="T1" fmla="*/ 2 h 4"/>
                <a:gd name="T2" fmla="*/ 32 w 34"/>
                <a:gd name="T3" fmla="*/ 0 h 4"/>
                <a:gd name="T4" fmla="*/ 2 w 34"/>
                <a:gd name="T5" fmla="*/ 0 h 4"/>
                <a:gd name="T6" fmla="*/ 0 w 34"/>
                <a:gd name="T7" fmla="*/ 2 h 4"/>
                <a:gd name="T8" fmla="*/ 2 w 34"/>
                <a:gd name="T9" fmla="*/ 4 h 4"/>
                <a:gd name="T10" fmla="*/ 32 w 34"/>
                <a:gd name="T11" fmla="*/ 4 h 4"/>
                <a:gd name="T12" fmla="*/ 34 w 3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34" h="4">
                  <a:moveTo>
                    <a:pt x="34" y="2"/>
                  </a:moveTo>
                  <a:cubicBezTo>
                    <a:pt x="34" y="1"/>
                    <a:pt x="33" y="0"/>
                    <a:pt x="32" y="0"/>
                  </a:cubicBezTo>
                  <a:cubicBezTo>
                    <a:pt x="2" y="0"/>
                    <a:pt x="2" y="0"/>
                    <a:pt x="2" y="0"/>
                  </a:cubicBezTo>
                  <a:cubicBezTo>
                    <a:pt x="1" y="0"/>
                    <a:pt x="0" y="1"/>
                    <a:pt x="0" y="2"/>
                  </a:cubicBezTo>
                  <a:cubicBezTo>
                    <a:pt x="0" y="3"/>
                    <a:pt x="1" y="4"/>
                    <a:pt x="2" y="4"/>
                  </a:cubicBezTo>
                  <a:cubicBezTo>
                    <a:pt x="32" y="4"/>
                    <a:pt x="32" y="4"/>
                    <a:pt x="32" y="4"/>
                  </a:cubicBezTo>
                  <a:cubicBezTo>
                    <a:pt x="33" y="4"/>
                    <a:pt x="34" y="3"/>
                    <a:pt x="34"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59" name="Freeform 149">
              <a:extLst>
                <a:ext uri="{FF2B5EF4-FFF2-40B4-BE49-F238E27FC236}">
                  <a16:creationId xmlns:a16="http://schemas.microsoft.com/office/drawing/2014/main" id="{43FC9395-FD03-4ABB-A32E-F887A21B8F5A}"/>
                </a:ext>
              </a:extLst>
            </p:cNvPr>
            <p:cNvSpPr>
              <a:spLocks/>
            </p:cNvSpPr>
            <p:nvPr/>
          </p:nvSpPr>
          <p:spPr bwMode="auto">
            <a:xfrm>
              <a:off x="1881188" y="1500190"/>
              <a:ext cx="128588" cy="14288"/>
            </a:xfrm>
            <a:custGeom>
              <a:avLst/>
              <a:gdLst>
                <a:gd name="T0" fmla="*/ 32 w 34"/>
                <a:gd name="T1" fmla="*/ 0 h 4"/>
                <a:gd name="T2" fmla="*/ 2 w 34"/>
                <a:gd name="T3" fmla="*/ 0 h 4"/>
                <a:gd name="T4" fmla="*/ 0 w 34"/>
                <a:gd name="T5" fmla="*/ 2 h 4"/>
                <a:gd name="T6" fmla="*/ 2 w 34"/>
                <a:gd name="T7" fmla="*/ 4 h 4"/>
                <a:gd name="T8" fmla="*/ 32 w 34"/>
                <a:gd name="T9" fmla="*/ 4 h 4"/>
                <a:gd name="T10" fmla="*/ 34 w 34"/>
                <a:gd name="T11" fmla="*/ 2 h 4"/>
                <a:gd name="T12" fmla="*/ 32 w 3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4" h="4">
                  <a:moveTo>
                    <a:pt x="32" y="0"/>
                  </a:moveTo>
                  <a:cubicBezTo>
                    <a:pt x="2" y="0"/>
                    <a:pt x="2" y="0"/>
                    <a:pt x="2" y="0"/>
                  </a:cubicBezTo>
                  <a:cubicBezTo>
                    <a:pt x="1" y="0"/>
                    <a:pt x="0" y="1"/>
                    <a:pt x="0" y="2"/>
                  </a:cubicBezTo>
                  <a:cubicBezTo>
                    <a:pt x="0" y="3"/>
                    <a:pt x="1" y="4"/>
                    <a:pt x="2" y="4"/>
                  </a:cubicBezTo>
                  <a:cubicBezTo>
                    <a:pt x="32" y="4"/>
                    <a:pt x="32" y="4"/>
                    <a:pt x="32" y="4"/>
                  </a:cubicBezTo>
                  <a:cubicBezTo>
                    <a:pt x="33" y="4"/>
                    <a:pt x="34" y="3"/>
                    <a:pt x="34" y="2"/>
                  </a:cubicBezTo>
                  <a:cubicBezTo>
                    <a:pt x="34" y="1"/>
                    <a:pt x="33" y="0"/>
                    <a:pt x="3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0" name="Freeform 150">
              <a:extLst>
                <a:ext uri="{FF2B5EF4-FFF2-40B4-BE49-F238E27FC236}">
                  <a16:creationId xmlns:a16="http://schemas.microsoft.com/office/drawing/2014/main" id="{CF5CB994-6A0E-494F-957D-1D85B873F74F}"/>
                </a:ext>
              </a:extLst>
            </p:cNvPr>
            <p:cNvSpPr>
              <a:spLocks/>
            </p:cNvSpPr>
            <p:nvPr/>
          </p:nvSpPr>
          <p:spPr bwMode="auto">
            <a:xfrm>
              <a:off x="1820863" y="1604965"/>
              <a:ext cx="71438" cy="112713"/>
            </a:xfrm>
            <a:custGeom>
              <a:avLst/>
              <a:gdLst>
                <a:gd name="T0" fmla="*/ 4 w 19"/>
                <a:gd name="T1" fmla="*/ 1 h 30"/>
                <a:gd name="T2" fmla="*/ 2 w 19"/>
                <a:gd name="T3" fmla="*/ 0 h 30"/>
                <a:gd name="T4" fmla="*/ 1 w 19"/>
                <a:gd name="T5" fmla="*/ 0 h 30"/>
                <a:gd name="T6" fmla="*/ 0 w 19"/>
                <a:gd name="T7" fmla="*/ 1 h 30"/>
                <a:gd name="T8" fmla="*/ 0 w 19"/>
                <a:gd name="T9" fmla="*/ 3 h 30"/>
                <a:gd name="T10" fmla="*/ 15 w 19"/>
                <a:gd name="T11" fmla="*/ 29 h 30"/>
                <a:gd name="T12" fmla="*/ 18 w 19"/>
                <a:gd name="T13" fmla="*/ 30 h 30"/>
                <a:gd name="T14" fmla="*/ 19 w 19"/>
                <a:gd name="T15" fmla="*/ 26 h 30"/>
                <a:gd name="T16" fmla="*/ 4 w 19"/>
                <a:gd name="T1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0">
                  <a:moveTo>
                    <a:pt x="4" y="1"/>
                  </a:moveTo>
                  <a:cubicBezTo>
                    <a:pt x="4" y="0"/>
                    <a:pt x="3" y="0"/>
                    <a:pt x="2" y="0"/>
                  </a:cubicBezTo>
                  <a:cubicBezTo>
                    <a:pt x="2" y="0"/>
                    <a:pt x="1" y="0"/>
                    <a:pt x="1" y="0"/>
                  </a:cubicBezTo>
                  <a:cubicBezTo>
                    <a:pt x="0" y="0"/>
                    <a:pt x="0" y="1"/>
                    <a:pt x="0" y="1"/>
                  </a:cubicBezTo>
                  <a:cubicBezTo>
                    <a:pt x="0" y="2"/>
                    <a:pt x="0" y="2"/>
                    <a:pt x="0" y="3"/>
                  </a:cubicBezTo>
                  <a:cubicBezTo>
                    <a:pt x="15" y="29"/>
                    <a:pt x="15" y="29"/>
                    <a:pt x="15" y="29"/>
                  </a:cubicBezTo>
                  <a:cubicBezTo>
                    <a:pt x="15" y="30"/>
                    <a:pt x="17" y="30"/>
                    <a:pt x="18" y="30"/>
                  </a:cubicBezTo>
                  <a:cubicBezTo>
                    <a:pt x="19" y="29"/>
                    <a:pt x="19" y="27"/>
                    <a:pt x="19" y="26"/>
                  </a:cubicBezTo>
                  <a:lnTo>
                    <a:pt x="4"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1" name="Freeform 151">
              <a:extLst>
                <a:ext uri="{FF2B5EF4-FFF2-40B4-BE49-F238E27FC236}">
                  <a16:creationId xmlns:a16="http://schemas.microsoft.com/office/drawing/2014/main" id="{2EBA7636-7ED6-46FA-AD0D-6934C3991C04}"/>
                </a:ext>
              </a:extLst>
            </p:cNvPr>
            <p:cNvSpPr>
              <a:spLocks/>
            </p:cNvSpPr>
            <p:nvPr/>
          </p:nvSpPr>
          <p:spPr bwMode="auto">
            <a:xfrm>
              <a:off x="1644650" y="1296989"/>
              <a:ext cx="76200" cy="115888"/>
            </a:xfrm>
            <a:custGeom>
              <a:avLst/>
              <a:gdLst>
                <a:gd name="T0" fmla="*/ 4 w 20"/>
                <a:gd name="T1" fmla="*/ 2 h 31"/>
                <a:gd name="T2" fmla="*/ 2 w 20"/>
                <a:gd name="T3" fmla="*/ 0 h 31"/>
                <a:gd name="T4" fmla="*/ 1 w 20"/>
                <a:gd name="T5" fmla="*/ 1 h 31"/>
                <a:gd name="T6" fmla="*/ 0 w 20"/>
                <a:gd name="T7" fmla="*/ 4 h 31"/>
                <a:gd name="T8" fmla="*/ 15 w 20"/>
                <a:gd name="T9" fmla="*/ 29 h 31"/>
                <a:gd name="T10" fmla="*/ 17 w 20"/>
                <a:gd name="T11" fmla="*/ 31 h 31"/>
                <a:gd name="T12" fmla="*/ 18 w 20"/>
                <a:gd name="T13" fmla="*/ 30 h 31"/>
                <a:gd name="T14" fmla="*/ 19 w 20"/>
                <a:gd name="T15" fmla="*/ 27 h 31"/>
                <a:gd name="T16" fmla="*/ 4 w 20"/>
                <a:gd name="T17"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1">
                  <a:moveTo>
                    <a:pt x="4" y="2"/>
                  </a:moveTo>
                  <a:cubicBezTo>
                    <a:pt x="4" y="1"/>
                    <a:pt x="3" y="0"/>
                    <a:pt x="2" y="0"/>
                  </a:cubicBezTo>
                  <a:cubicBezTo>
                    <a:pt x="2" y="0"/>
                    <a:pt x="1" y="0"/>
                    <a:pt x="1" y="1"/>
                  </a:cubicBezTo>
                  <a:cubicBezTo>
                    <a:pt x="0" y="1"/>
                    <a:pt x="0" y="3"/>
                    <a:pt x="0" y="4"/>
                  </a:cubicBezTo>
                  <a:cubicBezTo>
                    <a:pt x="15" y="29"/>
                    <a:pt x="15" y="29"/>
                    <a:pt x="15" y="29"/>
                  </a:cubicBezTo>
                  <a:cubicBezTo>
                    <a:pt x="15" y="30"/>
                    <a:pt x="16" y="31"/>
                    <a:pt x="17" y="31"/>
                  </a:cubicBezTo>
                  <a:cubicBezTo>
                    <a:pt x="17" y="31"/>
                    <a:pt x="18" y="31"/>
                    <a:pt x="18" y="30"/>
                  </a:cubicBezTo>
                  <a:cubicBezTo>
                    <a:pt x="19" y="30"/>
                    <a:pt x="20" y="28"/>
                    <a:pt x="19" y="27"/>
                  </a:cubicBezTo>
                  <a:lnTo>
                    <a:pt x="4"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2" name="Freeform 152">
              <a:extLst>
                <a:ext uri="{FF2B5EF4-FFF2-40B4-BE49-F238E27FC236}">
                  <a16:creationId xmlns:a16="http://schemas.microsoft.com/office/drawing/2014/main" id="{DDC891E5-36BE-48CF-9919-FA843C01EA35}"/>
                </a:ext>
              </a:extLst>
            </p:cNvPr>
            <p:cNvSpPr>
              <a:spLocks/>
            </p:cNvSpPr>
            <p:nvPr/>
          </p:nvSpPr>
          <p:spPr bwMode="auto">
            <a:xfrm>
              <a:off x="1558925" y="1560515"/>
              <a:ext cx="115888" cy="74613"/>
            </a:xfrm>
            <a:custGeom>
              <a:avLst/>
              <a:gdLst>
                <a:gd name="T0" fmla="*/ 30 w 31"/>
                <a:gd name="T1" fmla="*/ 1 h 20"/>
                <a:gd name="T2" fmla="*/ 28 w 31"/>
                <a:gd name="T3" fmla="*/ 0 h 20"/>
                <a:gd name="T4" fmla="*/ 27 w 31"/>
                <a:gd name="T5" fmla="*/ 0 h 20"/>
                <a:gd name="T6" fmla="*/ 1 w 31"/>
                <a:gd name="T7" fmla="*/ 15 h 20"/>
                <a:gd name="T8" fmla="*/ 0 w 31"/>
                <a:gd name="T9" fmla="*/ 16 h 20"/>
                <a:gd name="T10" fmla="*/ 1 w 31"/>
                <a:gd name="T11" fmla="*/ 18 h 20"/>
                <a:gd name="T12" fmla="*/ 4 w 31"/>
                <a:gd name="T13" fmla="*/ 19 h 20"/>
                <a:gd name="T14" fmla="*/ 29 w 31"/>
                <a:gd name="T15" fmla="*/ 4 h 20"/>
                <a:gd name="T16" fmla="*/ 30 w 31"/>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0">
                  <a:moveTo>
                    <a:pt x="30" y="1"/>
                  </a:moveTo>
                  <a:cubicBezTo>
                    <a:pt x="30" y="0"/>
                    <a:pt x="29" y="0"/>
                    <a:pt x="28" y="0"/>
                  </a:cubicBezTo>
                  <a:cubicBezTo>
                    <a:pt x="28" y="0"/>
                    <a:pt x="27" y="0"/>
                    <a:pt x="27" y="0"/>
                  </a:cubicBezTo>
                  <a:cubicBezTo>
                    <a:pt x="1" y="15"/>
                    <a:pt x="1" y="15"/>
                    <a:pt x="1" y="15"/>
                  </a:cubicBezTo>
                  <a:cubicBezTo>
                    <a:pt x="1" y="15"/>
                    <a:pt x="1" y="16"/>
                    <a:pt x="0" y="16"/>
                  </a:cubicBezTo>
                  <a:cubicBezTo>
                    <a:pt x="0" y="17"/>
                    <a:pt x="0" y="18"/>
                    <a:pt x="1" y="18"/>
                  </a:cubicBezTo>
                  <a:cubicBezTo>
                    <a:pt x="1" y="19"/>
                    <a:pt x="3" y="20"/>
                    <a:pt x="4" y="19"/>
                  </a:cubicBezTo>
                  <a:cubicBezTo>
                    <a:pt x="29" y="4"/>
                    <a:pt x="29" y="4"/>
                    <a:pt x="29" y="4"/>
                  </a:cubicBezTo>
                  <a:cubicBezTo>
                    <a:pt x="30" y="3"/>
                    <a:pt x="31" y="2"/>
                    <a:pt x="3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3" name="Freeform 153">
              <a:extLst>
                <a:ext uri="{FF2B5EF4-FFF2-40B4-BE49-F238E27FC236}">
                  <a16:creationId xmlns:a16="http://schemas.microsoft.com/office/drawing/2014/main" id="{AD2EB2A7-1BDC-4E01-BAFF-7FB7F1F27211}"/>
                </a:ext>
              </a:extLst>
            </p:cNvPr>
            <p:cNvSpPr>
              <a:spLocks/>
            </p:cNvSpPr>
            <p:nvPr/>
          </p:nvSpPr>
          <p:spPr bwMode="auto">
            <a:xfrm>
              <a:off x="1862138" y="1382715"/>
              <a:ext cx="117475" cy="76200"/>
            </a:xfrm>
            <a:custGeom>
              <a:avLst/>
              <a:gdLst>
                <a:gd name="T0" fmla="*/ 1 w 31"/>
                <a:gd name="T1" fmla="*/ 16 h 20"/>
                <a:gd name="T2" fmla="*/ 1 w 31"/>
                <a:gd name="T3" fmla="*/ 18 h 20"/>
                <a:gd name="T4" fmla="*/ 4 w 31"/>
                <a:gd name="T5" fmla="*/ 19 h 20"/>
                <a:gd name="T6" fmla="*/ 30 w 31"/>
                <a:gd name="T7" fmla="*/ 4 h 20"/>
                <a:gd name="T8" fmla="*/ 31 w 31"/>
                <a:gd name="T9" fmla="*/ 3 h 20"/>
                <a:gd name="T10" fmla="*/ 30 w 31"/>
                <a:gd name="T11" fmla="*/ 1 h 20"/>
                <a:gd name="T12" fmla="*/ 28 w 31"/>
                <a:gd name="T13" fmla="*/ 0 h 20"/>
                <a:gd name="T14" fmla="*/ 27 w 31"/>
                <a:gd name="T15" fmla="*/ 0 h 20"/>
                <a:gd name="T16" fmla="*/ 2 w 31"/>
                <a:gd name="T17" fmla="*/ 15 h 20"/>
                <a:gd name="T18" fmla="*/ 1 w 31"/>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0">
                  <a:moveTo>
                    <a:pt x="1" y="16"/>
                  </a:moveTo>
                  <a:cubicBezTo>
                    <a:pt x="0" y="17"/>
                    <a:pt x="0" y="18"/>
                    <a:pt x="1" y="18"/>
                  </a:cubicBezTo>
                  <a:cubicBezTo>
                    <a:pt x="1" y="19"/>
                    <a:pt x="3" y="20"/>
                    <a:pt x="4" y="19"/>
                  </a:cubicBezTo>
                  <a:cubicBezTo>
                    <a:pt x="30" y="4"/>
                    <a:pt x="30" y="4"/>
                    <a:pt x="30" y="4"/>
                  </a:cubicBezTo>
                  <a:cubicBezTo>
                    <a:pt x="30" y="4"/>
                    <a:pt x="30" y="3"/>
                    <a:pt x="31" y="3"/>
                  </a:cubicBezTo>
                  <a:cubicBezTo>
                    <a:pt x="31" y="2"/>
                    <a:pt x="31" y="2"/>
                    <a:pt x="30" y="1"/>
                  </a:cubicBezTo>
                  <a:cubicBezTo>
                    <a:pt x="30" y="0"/>
                    <a:pt x="29" y="0"/>
                    <a:pt x="28" y="0"/>
                  </a:cubicBezTo>
                  <a:cubicBezTo>
                    <a:pt x="28" y="0"/>
                    <a:pt x="28" y="0"/>
                    <a:pt x="27" y="0"/>
                  </a:cubicBezTo>
                  <a:cubicBezTo>
                    <a:pt x="2" y="15"/>
                    <a:pt x="2" y="15"/>
                    <a:pt x="2" y="15"/>
                  </a:cubicBezTo>
                  <a:cubicBezTo>
                    <a:pt x="1" y="15"/>
                    <a:pt x="1" y="16"/>
                    <a:pt x="1"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4" name="Freeform 154">
              <a:extLst>
                <a:ext uri="{FF2B5EF4-FFF2-40B4-BE49-F238E27FC236}">
                  <a16:creationId xmlns:a16="http://schemas.microsoft.com/office/drawing/2014/main" id="{418F7DA2-5469-4CFB-83C4-F4E0B8906127}"/>
                </a:ext>
              </a:extLst>
            </p:cNvPr>
            <p:cNvSpPr>
              <a:spLocks/>
            </p:cNvSpPr>
            <p:nvPr/>
          </p:nvSpPr>
          <p:spPr bwMode="auto">
            <a:xfrm>
              <a:off x="1862138" y="1560515"/>
              <a:ext cx="117475" cy="74613"/>
            </a:xfrm>
            <a:custGeom>
              <a:avLst/>
              <a:gdLst>
                <a:gd name="T0" fmla="*/ 30 w 31"/>
                <a:gd name="T1" fmla="*/ 15 h 20"/>
                <a:gd name="T2" fmla="*/ 4 w 31"/>
                <a:gd name="T3" fmla="*/ 0 h 20"/>
                <a:gd name="T4" fmla="*/ 3 w 31"/>
                <a:gd name="T5" fmla="*/ 0 h 20"/>
                <a:gd name="T6" fmla="*/ 1 w 31"/>
                <a:gd name="T7" fmla="*/ 1 h 20"/>
                <a:gd name="T8" fmla="*/ 2 w 31"/>
                <a:gd name="T9" fmla="*/ 4 h 20"/>
                <a:gd name="T10" fmla="*/ 27 w 31"/>
                <a:gd name="T11" fmla="*/ 19 h 20"/>
                <a:gd name="T12" fmla="*/ 30 w 31"/>
                <a:gd name="T13" fmla="*/ 18 h 20"/>
                <a:gd name="T14" fmla="*/ 30 w 31"/>
                <a:gd name="T15" fmla="*/ 1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0">
                  <a:moveTo>
                    <a:pt x="30" y="15"/>
                  </a:moveTo>
                  <a:cubicBezTo>
                    <a:pt x="4" y="0"/>
                    <a:pt x="4" y="0"/>
                    <a:pt x="4" y="0"/>
                  </a:cubicBezTo>
                  <a:cubicBezTo>
                    <a:pt x="4" y="0"/>
                    <a:pt x="3" y="0"/>
                    <a:pt x="3" y="0"/>
                  </a:cubicBezTo>
                  <a:cubicBezTo>
                    <a:pt x="2" y="0"/>
                    <a:pt x="1" y="0"/>
                    <a:pt x="1" y="1"/>
                  </a:cubicBezTo>
                  <a:cubicBezTo>
                    <a:pt x="0" y="2"/>
                    <a:pt x="1" y="3"/>
                    <a:pt x="2" y="4"/>
                  </a:cubicBezTo>
                  <a:cubicBezTo>
                    <a:pt x="27" y="19"/>
                    <a:pt x="27" y="19"/>
                    <a:pt x="27" y="19"/>
                  </a:cubicBezTo>
                  <a:cubicBezTo>
                    <a:pt x="28" y="20"/>
                    <a:pt x="30" y="19"/>
                    <a:pt x="30" y="18"/>
                  </a:cubicBezTo>
                  <a:cubicBezTo>
                    <a:pt x="31" y="17"/>
                    <a:pt x="31" y="16"/>
                    <a:pt x="3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5" name="Freeform 155">
              <a:extLst>
                <a:ext uri="{FF2B5EF4-FFF2-40B4-BE49-F238E27FC236}">
                  <a16:creationId xmlns:a16="http://schemas.microsoft.com/office/drawing/2014/main" id="{08CC98BD-E6DE-4CE2-B6DD-AEF72F72AA4C}"/>
                </a:ext>
              </a:extLst>
            </p:cNvPr>
            <p:cNvSpPr>
              <a:spLocks/>
            </p:cNvSpPr>
            <p:nvPr/>
          </p:nvSpPr>
          <p:spPr bwMode="auto">
            <a:xfrm>
              <a:off x="1558925" y="1382715"/>
              <a:ext cx="115888" cy="76200"/>
            </a:xfrm>
            <a:custGeom>
              <a:avLst/>
              <a:gdLst>
                <a:gd name="T0" fmla="*/ 1 w 31"/>
                <a:gd name="T1" fmla="*/ 4 h 20"/>
                <a:gd name="T2" fmla="*/ 27 w 31"/>
                <a:gd name="T3" fmla="*/ 19 h 20"/>
                <a:gd name="T4" fmla="*/ 30 w 31"/>
                <a:gd name="T5" fmla="*/ 18 h 20"/>
                <a:gd name="T6" fmla="*/ 30 w 31"/>
                <a:gd name="T7" fmla="*/ 16 h 20"/>
                <a:gd name="T8" fmla="*/ 29 w 31"/>
                <a:gd name="T9" fmla="*/ 15 h 20"/>
                <a:gd name="T10" fmla="*/ 4 w 31"/>
                <a:gd name="T11" fmla="*/ 0 h 20"/>
                <a:gd name="T12" fmla="*/ 3 w 31"/>
                <a:gd name="T13" fmla="*/ 0 h 20"/>
                <a:gd name="T14" fmla="*/ 1 w 31"/>
                <a:gd name="T15" fmla="*/ 1 h 20"/>
                <a:gd name="T16" fmla="*/ 0 w 31"/>
                <a:gd name="T17" fmla="*/ 3 h 20"/>
                <a:gd name="T18" fmla="*/ 1 w 31"/>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0">
                  <a:moveTo>
                    <a:pt x="1" y="4"/>
                  </a:moveTo>
                  <a:cubicBezTo>
                    <a:pt x="27" y="19"/>
                    <a:pt x="27" y="19"/>
                    <a:pt x="27" y="19"/>
                  </a:cubicBezTo>
                  <a:cubicBezTo>
                    <a:pt x="28" y="20"/>
                    <a:pt x="30" y="19"/>
                    <a:pt x="30" y="18"/>
                  </a:cubicBezTo>
                  <a:cubicBezTo>
                    <a:pt x="31" y="18"/>
                    <a:pt x="31" y="17"/>
                    <a:pt x="30" y="16"/>
                  </a:cubicBezTo>
                  <a:cubicBezTo>
                    <a:pt x="30" y="16"/>
                    <a:pt x="30" y="15"/>
                    <a:pt x="29" y="15"/>
                  </a:cubicBezTo>
                  <a:cubicBezTo>
                    <a:pt x="4" y="0"/>
                    <a:pt x="4" y="0"/>
                    <a:pt x="4" y="0"/>
                  </a:cubicBezTo>
                  <a:cubicBezTo>
                    <a:pt x="3" y="0"/>
                    <a:pt x="3" y="0"/>
                    <a:pt x="3" y="0"/>
                  </a:cubicBezTo>
                  <a:cubicBezTo>
                    <a:pt x="2" y="0"/>
                    <a:pt x="1" y="0"/>
                    <a:pt x="1" y="1"/>
                  </a:cubicBezTo>
                  <a:cubicBezTo>
                    <a:pt x="0" y="2"/>
                    <a:pt x="0" y="2"/>
                    <a:pt x="0" y="3"/>
                  </a:cubicBezTo>
                  <a:cubicBezTo>
                    <a:pt x="1" y="3"/>
                    <a:pt x="1" y="4"/>
                    <a:pt x="1"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6" name="Freeform 156">
              <a:extLst>
                <a:ext uri="{FF2B5EF4-FFF2-40B4-BE49-F238E27FC236}">
                  <a16:creationId xmlns:a16="http://schemas.microsoft.com/office/drawing/2014/main" id="{2065E618-4411-47DA-BF67-F1A47222B87F}"/>
                </a:ext>
              </a:extLst>
            </p:cNvPr>
            <p:cNvSpPr>
              <a:spLocks/>
            </p:cNvSpPr>
            <p:nvPr/>
          </p:nvSpPr>
          <p:spPr bwMode="auto">
            <a:xfrm>
              <a:off x="1644650" y="1604965"/>
              <a:ext cx="71438" cy="112713"/>
            </a:xfrm>
            <a:custGeom>
              <a:avLst/>
              <a:gdLst>
                <a:gd name="T0" fmla="*/ 18 w 19"/>
                <a:gd name="T1" fmla="*/ 0 h 30"/>
                <a:gd name="T2" fmla="*/ 17 w 19"/>
                <a:gd name="T3" fmla="*/ 0 h 30"/>
                <a:gd name="T4" fmla="*/ 15 w 19"/>
                <a:gd name="T5" fmla="*/ 1 h 30"/>
                <a:gd name="T6" fmla="*/ 0 w 19"/>
                <a:gd name="T7" fmla="*/ 26 h 30"/>
                <a:gd name="T8" fmla="*/ 1 w 19"/>
                <a:gd name="T9" fmla="*/ 30 h 30"/>
                <a:gd name="T10" fmla="*/ 4 w 19"/>
                <a:gd name="T11" fmla="*/ 29 h 30"/>
                <a:gd name="T12" fmla="*/ 19 w 19"/>
                <a:gd name="T13" fmla="*/ 3 h 30"/>
                <a:gd name="T14" fmla="*/ 19 w 19"/>
                <a:gd name="T15" fmla="*/ 1 h 30"/>
                <a:gd name="T16" fmla="*/ 18 w 19"/>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0">
                  <a:moveTo>
                    <a:pt x="18" y="0"/>
                  </a:moveTo>
                  <a:cubicBezTo>
                    <a:pt x="18" y="0"/>
                    <a:pt x="17" y="0"/>
                    <a:pt x="17" y="0"/>
                  </a:cubicBezTo>
                  <a:cubicBezTo>
                    <a:pt x="16" y="0"/>
                    <a:pt x="15" y="0"/>
                    <a:pt x="15" y="1"/>
                  </a:cubicBezTo>
                  <a:cubicBezTo>
                    <a:pt x="0" y="26"/>
                    <a:pt x="0" y="26"/>
                    <a:pt x="0" y="26"/>
                  </a:cubicBezTo>
                  <a:cubicBezTo>
                    <a:pt x="0" y="27"/>
                    <a:pt x="0" y="29"/>
                    <a:pt x="1" y="30"/>
                  </a:cubicBezTo>
                  <a:cubicBezTo>
                    <a:pt x="2" y="30"/>
                    <a:pt x="4" y="30"/>
                    <a:pt x="4" y="29"/>
                  </a:cubicBezTo>
                  <a:cubicBezTo>
                    <a:pt x="19" y="3"/>
                    <a:pt x="19" y="3"/>
                    <a:pt x="19" y="3"/>
                  </a:cubicBezTo>
                  <a:cubicBezTo>
                    <a:pt x="19" y="2"/>
                    <a:pt x="19" y="2"/>
                    <a:pt x="19" y="1"/>
                  </a:cubicBezTo>
                  <a:cubicBezTo>
                    <a:pt x="19" y="1"/>
                    <a:pt x="19" y="0"/>
                    <a:pt x="1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7" name="Freeform 157">
              <a:extLst>
                <a:ext uri="{FF2B5EF4-FFF2-40B4-BE49-F238E27FC236}">
                  <a16:creationId xmlns:a16="http://schemas.microsoft.com/office/drawing/2014/main" id="{4DCDBC88-51BE-45DC-8362-A19DB0956E5B}"/>
                </a:ext>
              </a:extLst>
            </p:cNvPr>
            <p:cNvSpPr>
              <a:spLocks/>
            </p:cNvSpPr>
            <p:nvPr/>
          </p:nvSpPr>
          <p:spPr bwMode="auto">
            <a:xfrm>
              <a:off x="1817688" y="1296989"/>
              <a:ext cx="74613" cy="115888"/>
            </a:xfrm>
            <a:custGeom>
              <a:avLst/>
              <a:gdLst>
                <a:gd name="T0" fmla="*/ 2 w 20"/>
                <a:gd name="T1" fmla="*/ 30 h 31"/>
                <a:gd name="T2" fmla="*/ 5 w 20"/>
                <a:gd name="T3" fmla="*/ 29 h 31"/>
                <a:gd name="T4" fmla="*/ 20 w 20"/>
                <a:gd name="T5" fmla="*/ 4 h 31"/>
                <a:gd name="T6" fmla="*/ 19 w 20"/>
                <a:gd name="T7" fmla="*/ 1 h 31"/>
                <a:gd name="T8" fmla="*/ 18 w 20"/>
                <a:gd name="T9" fmla="*/ 0 h 31"/>
                <a:gd name="T10" fmla="*/ 16 w 20"/>
                <a:gd name="T11" fmla="*/ 2 h 31"/>
                <a:gd name="T12" fmla="*/ 1 w 20"/>
                <a:gd name="T13" fmla="*/ 27 h 31"/>
                <a:gd name="T14" fmla="*/ 2 w 20"/>
                <a:gd name="T15" fmla="*/ 3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1">
                  <a:moveTo>
                    <a:pt x="2" y="30"/>
                  </a:moveTo>
                  <a:cubicBezTo>
                    <a:pt x="3" y="31"/>
                    <a:pt x="4" y="31"/>
                    <a:pt x="5" y="29"/>
                  </a:cubicBezTo>
                  <a:cubicBezTo>
                    <a:pt x="20" y="4"/>
                    <a:pt x="20" y="4"/>
                    <a:pt x="20" y="4"/>
                  </a:cubicBezTo>
                  <a:cubicBezTo>
                    <a:pt x="20" y="3"/>
                    <a:pt x="20" y="1"/>
                    <a:pt x="19" y="1"/>
                  </a:cubicBezTo>
                  <a:cubicBezTo>
                    <a:pt x="19" y="0"/>
                    <a:pt x="18" y="0"/>
                    <a:pt x="18" y="0"/>
                  </a:cubicBezTo>
                  <a:cubicBezTo>
                    <a:pt x="17" y="0"/>
                    <a:pt x="16" y="1"/>
                    <a:pt x="16" y="2"/>
                  </a:cubicBezTo>
                  <a:cubicBezTo>
                    <a:pt x="1" y="27"/>
                    <a:pt x="1" y="27"/>
                    <a:pt x="1" y="27"/>
                  </a:cubicBezTo>
                  <a:cubicBezTo>
                    <a:pt x="0" y="28"/>
                    <a:pt x="1" y="30"/>
                    <a:pt x="2"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grpSp>
      <p:sp>
        <p:nvSpPr>
          <p:cNvPr id="68" name="Freeform 111">
            <a:extLst>
              <a:ext uri="{FF2B5EF4-FFF2-40B4-BE49-F238E27FC236}">
                <a16:creationId xmlns:a16="http://schemas.microsoft.com/office/drawing/2014/main" id="{0DF72E7F-70D6-4A5D-98C3-4F9EC858A78D}"/>
              </a:ext>
            </a:extLst>
          </p:cNvPr>
          <p:cNvSpPr>
            <a:spLocks noEditPoints="1"/>
          </p:cNvSpPr>
          <p:nvPr/>
        </p:nvSpPr>
        <p:spPr bwMode="auto">
          <a:xfrm>
            <a:off x="10823284" y="1366708"/>
            <a:ext cx="468000" cy="437996"/>
          </a:xfrm>
          <a:custGeom>
            <a:avLst/>
            <a:gdLst>
              <a:gd name="T0" fmla="*/ 98 w 132"/>
              <a:gd name="T1" fmla="*/ 9 h 128"/>
              <a:gd name="T2" fmla="*/ 11 w 132"/>
              <a:gd name="T3" fmla="*/ 32 h 128"/>
              <a:gd name="T4" fmla="*/ 34 w 132"/>
              <a:gd name="T5" fmla="*/ 119 h 128"/>
              <a:gd name="T6" fmla="*/ 121 w 132"/>
              <a:gd name="T7" fmla="*/ 96 h 128"/>
              <a:gd name="T8" fmla="*/ 125 w 132"/>
              <a:gd name="T9" fmla="*/ 55 h 128"/>
              <a:gd name="T10" fmla="*/ 125 w 132"/>
              <a:gd name="T11" fmla="*/ 65 h 128"/>
              <a:gd name="T12" fmla="*/ 97 w 132"/>
              <a:gd name="T13" fmla="*/ 79 h 128"/>
              <a:gd name="T14" fmla="*/ 125 w 132"/>
              <a:gd name="T15" fmla="*/ 55 h 128"/>
              <a:gd name="T16" fmla="*/ 123 w 132"/>
              <a:gd name="T17" fmla="*/ 46 h 128"/>
              <a:gd name="T18" fmla="*/ 93 w 132"/>
              <a:gd name="T19" fmla="*/ 77 h 128"/>
              <a:gd name="T20" fmla="*/ 119 w 132"/>
              <a:gd name="T21" fmla="*/ 36 h 128"/>
              <a:gd name="T22" fmla="*/ 111 w 132"/>
              <a:gd name="T23" fmla="*/ 25 h 128"/>
              <a:gd name="T24" fmla="*/ 116 w 132"/>
              <a:gd name="T25" fmla="*/ 31 h 128"/>
              <a:gd name="T26" fmla="*/ 79 w 132"/>
              <a:gd name="T27" fmla="*/ 69 h 128"/>
              <a:gd name="T28" fmla="*/ 110 w 132"/>
              <a:gd name="T29" fmla="*/ 24 h 128"/>
              <a:gd name="T30" fmla="*/ 68 w 132"/>
              <a:gd name="T31" fmla="*/ 5 h 128"/>
              <a:gd name="T32" fmla="*/ 77 w 132"/>
              <a:gd name="T33" fmla="*/ 6 h 128"/>
              <a:gd name="T34" fmla="*/ 68 w 132"/>
              <a:gd name="T35" fmla="*/ 17 h 128"/>
              <a:gd name="T36" fmla="*/ 68 w 132"/>
              <a:gd name="T37" fmla="*/ 24 h 128"/>
              <a:gd name="T38" fmla="*/ 85 w 132"/>
              <a:gd name="T39" fmla="*/ 8 h 128"/>
              <a:gd name="T40" fmla="*/ 95 w 132"/>
              <a:gd name="T41" fmla="*/ 12 h 128"/>
              <a:gd name="T42" fmla="*/ 68 w 132"/>
              <a:gd name="T43" fmla="*/ 24 h 128"/>
              <a:gd name="T44" fmla="*/ 99 w 132"/>
              <a:gd name="T45" fmla="*/ 14 h 128"/>
              <a:gd name="T46" fmla="*/ 106 w 132"/>
              <a:gd name="T47" fmla="*/ 20 h 128"/>
              <a:gd name="T48" fmla="*/ 68 w 132"/>
              <a:gd name="T49" fmla="*/ 59 h 128"/>
              <a:gd name="T50" fmla="*/ 115 w 132"/>
              <a:gd name="T51" fmla="*/ 97 h 128"/>
              <a:gd name="T52" fmla="*/ 95 w 132"/>
              <a:gd name="T53" fmla="*/ 116 h 128"/>
              <a:gd name="T54" fmla="*/ 51 w 132"/>
              <a:gd name="T55" fmla="*/ 121 h 128"/>
              <a:gd name="T56" fmla="*/ 19 w 132"/>
              <a:gd name="T57" fmla="*/ 100 h 128"/>
              <a:gd name="T58" fmla="*/ 7 w 132"/>
              <a:gd name="T59" fmla="*/ 57 h 128"/>
              <a:gd name="T60" fmla="*/ 24 w 132"/>
              <a:gd name="T61" fmla="*/ 22 h 128"/>
              <a:gd name="T62" fmla="*/ 62 w 132"/>
              <a:gd name="T63" fmla="*/ 5 h 128"/>
              <a:gd name="T64" fmla="*/ 64 w 132"/>
              <a:gd name="T65" fmla="*/ 64 h 128"/>
              <a:gd name="T66" fmla="*/ 116 w 132"/>
              <a:gd name="T67" fmla="*/ 96 h 128"/>
              <a:gd name="T68" fmla="*/ 119 w 132"/>
              <a:gd name="T69" fmla="*/ 92 h 128"/>
              <a:gd name="T70" fmla="*/ 125 w 132"/>
              <a:gd name="T71" fmla="*/ 72 h 128"/>
              <a:gd name="T72" fmla="*/ 119 w 132"/>
              <a:gd name="T73" fmla="*/ 9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128">
                <a:moveTo>
                  <a:pt x="128" y="47"/>
                </a:moveTo>
                <a:cubicBezTo>
                  <a:pt x="123" y="31"/>
                  <a:pt x="113" y="17"/>
                  <a:pt x="98" y="9"/>
                </a:cubicBezTo>
                <a:cubicBezTo>
                  <a:pt x="88" y="3"/>
                  <a:pt x="77" y="0"/>
                  <a:pt x="66" y="0"/>
                </a:cubicBezTo>
                <a:cubicBezTo>
                  <a:pt x="43" y="0"/>
                  <a:pt x="22" y="12"/>
                  <a:pt x="11" y="32"/>
                </a:cubicBezTo>
                <a:cubicBezTo>
                  <a:pt x="2" y="47"/>
                  <a:pt x="0" y="64"/>
                  <a:pt x="4" y="81"/>
                </a:cubicBezTo>
                <a:cubicBezTo>
                  <a:pt x="9" y="97"/>
                  <a:pt x="19" y="111"/>
                  <a:pt x="34" y="119"/>
                </a:cubicBezTo>
                <a:cubicBezTo>
                  <a:pt x="44" y="125"/>
                  <a:pt x="55" y="128"/>
                  <a:pt x="66" y="128"/>
                </a:cubicBezTo>
                <a:cubicBezTo>
                  <a:pt x="89" y="128"/>
                  <a:pt x="110" y="116"/>
                  <a:pt x="121" y="96"/>
                </a:cubicBezTo>
                <a:cubicBezTo>
                  <a:pt x="130" y="81"/>
                  <a:pt x="132" y="64"/>
                  <a:pt x="128" y="47"/>
                </a:cubicBezTo>
                <a:close/>
                <a:moveTo>
                  <a:pt x="125" y="55"/>
                </a:moveTo>
                <a:cubicBezTo>
                  <a:pt x="125" y="58"/>
                  <a:pt x="125" y="61"/>
                  <a:pt x="125" y="65"/>
                </a:cubicBezTo>
                <a:cubicBezTo>
                  <a:pt x="125" y="65"/>
                  <a:pt x="125" y="65"/>
                  <a:pt x="125" y="65"/>
                </a:cubicBezTo>
                <a:cubicBezTo>
                  <a:pt x="106" y="84"/>
                  <a:pt x="106" y="84"/>
                  <a:pt x="106" y="84"/>
                </a:cubicBezTo>
                <a:cubicBezTo>
                  <a:pt x="97" y="79"/>
                  <a:pt x="97" y="79"/>
                  <a:pt x="97" y="79"/>
                </a:cubicBezTo>
                <a:cubicBezTo>
                  <a:pt x="124" y="52"/>
                  <a:pt x="124" y="52"/>
                  <a:pt x="124" y="52"/>
                </a:cubicBezTo>
                <a:lnTo>
                  <a:pt x="125" y="55"/>
                </a:lnTo>
                <a:close/>
                <a:moveTo>
                  <a:pt x="120" y="38"/>
                </a:moveTo>
                <a:cubicBezTo>
                  <a:pt x="121" y="41"/>
                  <a:pt x="122" y="43"/>
                  <a:pt x="123" y="46"/>
                </a:cubicBezTo>
                <a:cubicBezTo>
                  <a:pt x="123" y="47"/>
                  <a:pt x="123" y="47"/>
                  <a:pt x="123" y="47"/>
                </a:cubicBezTo>
                <a:cubicBezTo>
                  <a:pt x="93" y="77"/>
                  <a:pt x="93" y="77"/>
                  <a:pt x="93" y="77"/>
                </a:cubicBezTo>
                <a:cubicBezTo>
                  <a:pt x="84" y="71"/>
                  <a:pt x="84" y="71"/>
                  <a:pt x="84" y="71"/>
                </a:cubicBezTo>
                <a:cubicBezTo>
                  <a:pt x="119" y="36"/>
                  <a:pt x="119" y="36"/>
                  <a:pt x="119" y="36"/>
                </a:cubicBezTo>
                <a:lnTo>
                  <a:pt x="120" y="38"/>
                </a:lnTo>
                <a:close/>
                <a:moveTo>
                  <a:pt x="111" y="25"/>
                </a:moveTo>
                <a:cubicBezTo>
                  <a:pt x="112" y="26"/>
                  <a:pt x="113" y="27"/>
                  <a:pt x="113" y="28"/>
                </a:cubicBezTo>
                <a:cubicBezTo>
                  <a:pt x="114" y="29"/>
                  <a:pt x="115" y="30"/>
                  <a:pt x="116" y="31"/>
                </a:cubicBezTo>
                <a:cubicBezTo>
                  <a:pt x="116" y="32"/>
                  <a:pt x="116" y="32"/>
                  <a:pt x="116" y="32"/>
                </a:cubicBezTo>
                <a:cubicBezTo>
                  <a:pt x="79" y="69"/>
                  <a:pt x="79" y="69"/>
                  <a:pt x="79" y="69"/>
                </a:cubicBezTo>
                <a:cubicBezTo>
                  <a:pt x="70" y="64"/>
                  <a:pt x="70" y="64"/>
                  <a:pt x="70" y="64"/>
                </a:cubicBezTo>
                <a:cubicBezTo>
                  <a:pt x="110" y="24"/>
                  <a:pt x="110" y="24"/>
                  <a:pt x="110" y="24"/>
                </a:cubicBezTo>
                <a:lnTo>
                  <a:pt x="111" y="25"/>
                </a:lnTo>
                <a:close/>
                <a:moveTo>
                  <a:pt x="68" y="5"/>
                </a:moveTo>
                <a:cubicBezTo>
                  <a:pt x="70" y="5"/>
                  <a:pt x="70" y="5"/>
                  <a:pt x="70" y="5"/>
                </a:cubicBezTo>
                <a:cubicBezTo>
                  <a:pt x="72" y="5"/>
                  <a:pt x="75" y="5"/>
                  <a:pt x="77" y="6"/>
                </a:cubicBezTo>
                <a:cubicBezTo>
                  <a:pt x="80" y="6"/>
                  <a:pt x="80" y="6"/>
                  <a:pt x="80" y="6"/>
                </a:cubicBezTo>
                <a:cubicBezTo>
                  <a:pt x="68" y="17"/>
                  <a:pt x="68" y="17"/>
                  <a:pt x="68" y="17"/>
                </a:cubicBezTo>
                <a:lnTo>
                  <a:pt x="68" y="5"/>
                </a:lnTo>
                <a:close/>
                <a:moveTo>
                  <a:pt x="68" y="24"/>
                </a:moveTo>
                <a:cubicBezTo>
                  <a:pt x="85" y="8"/>
                  <a:pt x="85" y="8"/>
                  <a:pt x="85" y="8"/>
                </a:cubicBezTo>
                <a:cubicBezTo>
                  <a:pt x="85" y="8"/>
                  <a:pt x="85" y="8"/>
                  <a:pt x="85" y="8"/>
                </a:cubicBezTo>
                <a:cubicBezTo>
                  <a:pt x="88" y="9"/>
                  <a:pt x="91" y="10"/>
                  <a:pt x="93" y="11"/>
                </a:cubicBezTo>
                <a:cubicBezTo>
                  <a:pt x="95" y="12"/>
                  <a:pt x="95" y="12"/>
                  <a:pt x="95" y="12"/>
                </a:cubicBezTo>
                <a:cubicBezTo>
                  <a:pt x="68" y="38"/>
                  <a:pt x="68" y="38"/>
                  <a:pt x="68" y="38"/>
                </a:cubicBezTo>
                <a:lnTo>
                  <a:pt x="68" y="24"/>
                </a:lnTo>
                <a:close/>
                <a:moveTo>
                  <a:pt x="68" y="45"/>
                </a:moveTo>
                <a:cubicBezTo>
                  <a:pt x="99" y="14"/>
                  <a:pt x="99" y="14"/>
                  <a:pt x="99" y="14"/>
                </a:cubicBezTo>
                <a:cubicBezTo>
                  <a:pt x="100" y="15"/>
                  <a:pt x="100" y="15"/>
                  <a:pt x="100" y="15"/>
                </a:cubicBezTo>
                <a:cubicBezTo>
                  <a:pt x="102" y="17"/>
                  <a:pt x="104" y="18"/>
                  <a:pt x="106" y="20"/>
                </a:cubicBezTo>
                <a:cubicBezTo>
                  <a:pt x="107" y="21"/>
                  <a:pt x="107" y="21"/>
                  <a:pt x="107" y="21"/>
                </a:cubicBezTo>
                <a:cubicBezTo>
                  <a:pt x="68" y="59"/>
                  <a:pt x="68" y="59"/>
                  <a:pt x="68" y="59"/>
                </a:cubicBezTo>
                <a:lnTo>
                  <a:pt x="68" y="45"/>
                </a:lnTo>
                <a:close/>
                <a:moveTo>
                  <a:pt x="115" y="97"/>
                </a:moveTo>
                <a:cubicBezTo>
                  <a:pt x="113" y="100"/>
                  <a:pt x="111" y="104"/>
                  <a:pt x="108" y="106"/>
                </a:cubicBezTo>
                <a:cubicBezTo>
                  <a:pt x="104" y="110"/>
                  <a:pt x="100" y="113"/>
                  <a:pt x="95" y="116"/>
                </a:cubicBezTo>
                <a:cubicBezTo>
                  <a:pt x="86" y="121"/>
                  <a:pt x="76" y="123"/>
                  <a:pt x="66" y="123"/>
                </a:cubicBezTo>
                <a:cubicBezTo>
                  <a:pt x="61" y="123"/>
                  <a:pt x="56" y="123"/>
                  <a:pt x="51" y="121"/>
                </a:cubicBezTo>
                <a:cubicBezTo>
                  <a:pt x="46" y="120"/>
                  <a:pt x="41" y="118"/>
                  <a:pt x="36" y="115"/>
                </a:cubicBezTo>
                <a:cubicBezTo>
                  <a:pt x="29" y="111"/>
                  <a:pt x="23" y="106"/>
                  <a:pt x="19" y="100"/>
                </a:cubicBezTo>
                <a:cubicBezTo>
                  <a:pt x="14" y="94"/>
                  <a:pt x="11" y="87"/>
                  <a:pt x="9" y="79"/>
                </a:cubicBezTo>
                <a:cubicBezTo>
                  <a:pt x="7" y="72"/>
                  <a:pt x="6" y="64"/>
                  <a:pt x="7" y="57"/>
                </a:cubicBezTo>
                <a:cubicBezTo>
                  <a:pt x="8" y="49"/>
                  <a:pt x="11" y="41"/>
                  <a:pt x="15" y="34"/>
                </a:cubicBezTo>
                <a:cubicBezTo>
                  <a:pt x="17" y="30"/>
                  <a:pt x="21" y="25"/>
                  <a:pt x="24" y="22"/>
                </a:cubicBezTo>
                <a:cubicBezTo>
                  <a:pt x="28" y="18"/>
                  <a:pt x="32" y="15"/>
                  <a:pt x="37" y="12"/>
                </a:cubicBezTo>
                <a:cubicBezTo>
                  <a:pt x="44" y="8"/>
                  <a:pt x="53" y="5"/>
                  <a:pt x="62" y="5"/>
                </a:cubicBezTo>
                <a:cubicBezTo>
                  <a:pt x="64" y="5"/>
                  <a:pt x="64" y="5"/>
                  <a:pt x="64" y="5"/>
                </a:cubicBezTo>
                <a:cubicBezTo>
                  <a:pt x="64" y="64"/>
                  <a:pt x="64" y="64"/>
                  <a:pt x="64" y="64"/>
                </a:cubicBezTo>
                <a:cubicBezTo>
                  <a:pt x="64" y="65"/>
                  <a:pt x="64" y="66"/>
                  <a:pt x="65" y="66"/>
                </a:cubicBezTo>
                <a:cubicBezTo>
                  <a:pt x="116" y="96"/>
                  <a:pt x="116" y="96"/>
                  <a:pt x="116" y="96"/>
                </a:cubicBezTo>
                <a:lnTo>
                  <a:pt x="115" y="97"/>
                </a:lnTo>
                <a:close/>
                <a:moveTo>
                  <a:pt x="119" y="92"/>
                </a:moveTo>
                <a:cubicBezTo>
                  <a:pt x="110" y="87"/>
                  <a:pt x="110" y="87"/>
                  <a:pt x="110" y="87"/>
                </a:cubicBezTo>
                <a:cubicBezTo>
                  <a:pt x="125" y="72"/>
                  <a:pt x="125" y="72"/>
                  <a:pt x="125" y="72"/>
                </a:cubicBezTo>
                <a:cubicBezTo>
                  <a:pt x="124" y="77"/>
                  <a:pt x="124" y="77"/>
                  <a:pt x="124" y="77"/>
                </a:cubicBezTo>
                <a:cubicBezTo>
                  <a:pt x="123" y="81"/>
                  <a:pt x="121" y="86"/>
                  <a:pt x="119" y="90"/>
                </a:cubicBezTo>
                <a:lnTo>
                  <a:pt x="119" y="9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grpSp>
        <p:nvGrpSpPr>
          <p:cNvPr id="69" name="组合 68">
            <a:extLst>
              <a:ext uri="{FF2B5EF4-FFF2-40B4-BE49-F238E27FC236}">
                <a16:creationId xmlns:a16="http://schemas.microsoft.com/office/drawing/2014/main" id="{1A191349-7909-4978-8A5C-D3E81388E6A6}"/>
              </a:ext>
            </a:extLst>
          </p:cNvPr>
          <p:cNvGrpSpPr/>
          <p:nvPr/>
        </p:nvGrpSpPr>
        <p:grpSpPr>
          <a:xfrm>
            <a:off x="5476661" y="3710172"/>
            <a:ext cx="468000" cy="468000"/>
            <a:chOff x="4411663" y="304800"/>
            <a:chExt cx="481013" cy="481013"/>
          </a:xfrm>
          <a:solidFill>
            <a:schemeClr val="accent4"/>
          </a:solidFill>
        </p:grpSpPr>
        <p:sp>
          <p:nvSpPr>
            <p:cNvPr id="70" name="Freeform 228">
              <a:extLst>
                <a:ext uri="{FF2B5EF4-FFF2-40B4-BE49-F238E27FC236}">
                  <a16:creationId xmlns:a16="http://schemas.microsoft.com/office/drawing/2014/main" id="{8C7B4F8A-967B-4372-B83D-65139D319DAE}"/>
                </a:ext>
              </a:extLst>
            </p:cNvPr>
            <p:cNvSpPr>
              <a:spLocks noEditPoints="1"/>
            </p:cNvSpPr>
            <p:nvPr/>
          </p:nvSpPr>
          <p:spPr bwMode="auto">
            <a:xfrm>
              <a:off x="4411663" y="304800"/>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1"/>
                    <a:pt x="94" y="116"/>
                    <a:pt x="87" y="119"/>
                  </a:cubicBezTo>
                  <a:cubicBezTo>
                    <a:pt x="80" y="122"/>
                    <a:pt x="72" y="123"/>
                    <a:pt x="64" y="123"/>
                  </a:cubicBezTo>
                  <a:cubicBezTo>
                    <a:pt x="56" y="123"/>
                    <a:pt x="48" y="122"/>
                    <a:pt x="41" y="119"/>
                  </a:cubicBezTo>
                  <a:cubicBezTo>
                    <a:pt x="34" y="116"/>
                    <a:pt x="27" y="111"/>
                    <a:pt x="22" y="106"/>
                  </a:cubicBezTo>
                  <a:cubicBezTo>
                    <a:pt x="17" y="101"/>
                    <a:pt x="12" y="94"/>
                    <a:pt x="9" y="87"/>
                  </a:cubicBezTo>
                  <a:cubicBezTo>
                    <a:pt x="6" y="80"/>
                    <a:pt x="5" y="72"/>
                    <a:pt x="5" y="64"/>
                  </a:cubicBezTo>
                  <a:cubicBezTo>
                    <a:pt x="5" y="56"/>
                    <a:pt x="6" y="48"/>
                    <a:pt x="9" y="41"/>
                  </a:cubicBezTo>
                  <a:cubicBezTo>
                    <a:pt x="12" y="34"/>
                    <a:pt x="17" y="27"/>
                    <a:pt x="22" y="22"/>
                  </a:cubicBezTo>
                  <a:cubicBezTo>
                    <a:pt x="27" y="17"/>
                    <a:pt x="34" y="12"/>
                    <a:pt x="41" y="9"/>
                  </a:cubicBezTo>
                  <a:cubicBezTo>
                    <a:pt x="56" y="3"/>
                    <a:pt x="72" y="3"/>
                    <a:pt x="87" y="9"/>
                  </a:cubicBezTo>
                  <a:cubicBezTo>
                    <a:pt x="94" y="12"/>
                    <a:pt x="101" y="17"/>
                    <a:pt x="106" y="22"/>
                  </a:cubicBezTo>
                  <a:cubicBezTo>
                    <a:pt x="111" y="27"/>
                    <a:pt x="116" y="34"/>
                    <a:pt x="119" y="41"/>
                  </a:cubicBezTo>
                  <a:cubicBezTo>
                    <a:pt x="122" y="48"/>
                    <a:pt x="123" y="56"/>
                    <a:pt x="123" y="64"/>
                  </a:cubicBezTo>
                  <a:cubicBezTo>
                    <a:pt x="123" y="72"/>
                    <a:pt x="122" y="80"/>
                    <a:pt x="119" y="87"/>
                  </a:cubicBezTo>
                  <a:cubicBezTo>
                    <a:pt x="116" y="94"/>
                    <a:pt x="112" y="101"/>
                    <a:pt x="106" y="10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71" name="Oval 229">
              <a:extLst>
                <a:ext uri="{FF2B5EF4-FFF2-40B4-BE49-F238E27FC236}">
                  <a16:creationId xmlns:a16="http://schemas.microsoft.com/office/drawing/2014/main" id="{0FC983F2-054C-456F-9FC7-6D861316DC09}"/>
                </a:ext>
              </a:extLst>
            </p:cNvPr>
            <p:cNvSpPr>
              <a:spLocks noChangeArrowheads="1"/>
            </p:cNvSpPr>
            <p:nvPr/>
          </p:nvSpPr>
          <p:spPr bwMode="auto">
            <a:xfrm>
              <a:off x="4637088" y="530225"/>
              <a:ext cx="30163" cy="3016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72" name="Freeform 230">
              <a:extLst>
                <a:ext uri="{FF2B5EF4-FFF2-40B4-BE49-F238E27FC236}">
                  <a16:creationId xmlns:a16="http://schemas.microsoft.com/office/drawing/2014/main" id="{DF4C1738-D1CA-4F58-9164-5D75F9BE6A89}"/>
                </a:ext>
              </a:extLst>
            </p:cNvPr>
            <p:cNvSpPr>
              <a:spLocks noEditPoints="1"/>
            </p:cNvSpPr>
            <p:nvPr/>
          </p:nvSpPr>
          <p:spPr bwMode="auto">
            <a:xfrm>
              <a:off x="4576763" y="381000"/>
              <a:ext cx="150813" cy="330200"/>
            </a:xfrm>
            <a:custGeom>
              <a:avLst/>
              <a:gdLst>
                <a:gd name="T0" fmla="*/ 40 w 40"/>
                <a:gd name="T1" fmla="*/ 43 h 88"/>
                <a:gd name="T2" fmla="*/ 40 w 40"/>
                <a:gd name="T3" fmla="*/ 43 h 88"/>
                <a:gd name="T4" fmla="*/ 22 w 40"/>
                <a:gd name="T5" fmla="*/ 2 h 88"/>
                <a:gd name="T6" fmla="*/ 18 w 40"/>
                <a:gd name="T7" fmla="*/ 2 h 88"/>
                <a:gd name="T8" fmla="*/ 0 w 40"/>
                <a:gd name="T9" fmla="*/ 43 h 88"/>
                <a:gd name="T10" fmla="*/ 0 w 40"/>
                <a:gd name="T11" fmla="*/ 44 h 88"/>
                <a:gd name="T12" fmla="*/ 0 w 40"/>
                <a:gd name="T13" fmla="*/ 45 h 88"/>
                <a:gd name="T14" fmla="*/ 0 w 40"/>
                <a:gd name="T15" fmla="*/ 45 h 88"/>
                <a:gd name="T16" fmla="*/ 18 w 40"/>
                <a:gd name="T17" fmla="*/ 86 h 88"/>
                <a:gd name="T18" fmla="*/ 22 w 40"/>
                <a:gd name="T19" fmla="*/ 86 h 88"/>
                <a:gd name="T20" fmla="*/ 40 w 40"/>
                <a:gd name="T21" fmla="*/ 45 h 88"/>
                <a:gd name="T22" fmla="*/ 40 w 40"/>
                <a:gd name="T23" fmla="*/ 44 h 88"/>
                <a:gd name="T24" fmla="*/ 40 w 40"/>
                <a:gd name="T25" fmla="*/ 44 h 88"/>
                <a:gd name="T26" fmla="*/ 40 w 40"/>
                <a:gd name="T27" fmla="*/ 44 h 88"/>
                <a:gd name="T28" fmla="*/ 40 w 40"/>
                <a:gd name="T29" fmla="*/ 43 h 88"/>
                <a:gd name="T30" fmla="*/ 20 w 40"/>
                <a:gd name="T31" fmla="*/ 80 h 88"/>
                <a:gd name="T32" fmla="*/ 4 w 40"/>
                <a:gd name="T33" fmla="*/ 44 h 88"/>
                <a:gd name="T34" fmla="*/ 20 w 40"/>
                <a:gd name="T35" fmla="*/ 9 h 88"/>
                <a:gd name="T36" fmla="*/ 36 w 40"/>
                <a:gd name="T37" fmla="*/ 44 h 88"/>
                <a:gd name="T38" fmla="*/ 20 w 40"/>
                <a:gd name="T39"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 h="88">
                  <a:moveTo>
                    <a:pt x="40" y="43"/>
                  </a:moveTo>
                  <a:cubicBezTo>
                    <a:pt x="40" y="43"/>
                    <a:pt x="40" y="43"/>
                    <a:pt x="40" y="43"/>
                  </a:cubicBezTo>
                  <a:cubicBezTo>
                    <a:pt x="22" y="2"/>
                    <a:pt x="22" y="2"/>
                    <a:pt x="22" y="2"/>
                  </a:cubicBezTo>
                  <a:cubicBezTo>
                    <a:pt x="21" y="0"/>
                    <a:pt x="19" y="0"/>
                    <a:pt x="18" y="2"/>
                  </a:cubicBezTo>
                  <a:cubicBezTo>
                    <a:pt x="0" y="43"/>
                    <a:pt x="0" y="43"/>
                    <a:pt x="0" y="43"/>
                  </a:cubicBezTo>
                  <a:cubicBezTo>
                    <a:pt x="0" y="43"/>
                    <a:pt x="0" y="44"/>
                    <a:pt x="0" y="44"/>
                  </a:cubicBezTo>
                  <a:cubicBezTo>
                    <a:pt x="0" y="44"/>
                    <a:pt x="0" y="45"/>
                    <a:pt x="0" y="45"/>
                  </a:cubicBezTo>
                  <a:cubicBezTo>
                    <a:pt x="0" y="45"/>
                    <a:pt x="0" y="45"/>
                    <a:pt x="0" y="45"/>
                  </a:cubicBezTo>
                  <a:cubicBezTo>
                    <a:pt x="18" y="86"/>
                    <a:pt x="18" y="86"/>
                    <a:pt x="18" y="86"/>
                  </a:cubicBezTo>
                  <a:cubicBezTo>
                    <a:pt x="19" y="88"/>
                    <a:pt x="21" y="88"/>
                    <a:pt x="22" y="86"/>
                  </a:cubicBezTo>
                  <a:cubicBezTo>
                    <a:pt x="40" y="45"/>
                    <a:pt x="40" y="45"/>
                    <a:pt x="40" y="45"/>
                  </a:cubicBezTo>
                  <a:cubicBezTo>
                    <a:pt x="40" y="45"/>
                    <a:pt x="40" y="44"/>
                    <a:pt x="40" y="44"/>
                  </a:cubicBezTo>
                  <a:cubicBezTo>
                    <a:pt x="40" y="44"/>
                    <a:pt x="40" y="44"/>
                    <a:pt x="40" y="44"/>
                  </a:cubicBezTo>
                  <a:cubicBezTo>
                    <a:pt x="40" y="44"/>
                    <a:pt x="40" y="44"/>
                    <a:pt x="40" y="44"/>
                  </a:cubicBezTo>
                  <a:cubicBezTo>
                    <a:pt x="40" y="44"/>
                    <a:pt x="40" y="43"/>
                    <a:pt x="40" y="43"/>
                  </a:cubicBezTo>
                  <a:close/>
                  <a:moveTo>
                    <a:pt x="20" y="80"/>
                  </a:moveTo>
                  <a:cubicBezTo>
                    <a:pt x="4" y="44"/>
                    <a:pt x="4" y="44"/>
                    <a:pt x="4" y="44"/>
                  </a:cubicBezTo>
                  <a:cubicBezTo>
                    <a:pt x="20" y="9"/>
                    <a:pt x="20" y="9"/>
                    <a:pt x="20" y="9"/>
                  </a:cubicBezTo>
                  <a:cubicBezTo>
                    <a:pt x="36" y="44"/>
                    <a:pt x="36" y="44"/>
                    <a:pt x="36" y="44"/>
                  </a:cubicBezTo>
                  <a:lnTo>
                    <a:pt x="2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grpSp>
    </p:spTree>
    <p:extLst>
      <p:ext uri="{BB962C8B-B14F-4D97-AF65-F5344CB8AC3E}">
        <p14:creationId xmlns:p14="http://schemas.microsoft.com/office/powerpoint/2010/main" val="3822809023"/>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6826" y="1694166"/>
            <a:ext cx="10498347" cy="3469668"/>
          </a:xfrm>
          <a:prstGeom prst="rect">
            <a:avLst/>
          </a:prstGeom>
          <a:noFill/>
        </p:spPr>
        <p:txBody>
          <a:bodyPr wrap="square" rtlCol="0">
            <a:spAutoFit/>
          </a:bodyPr>
          <a:lstStyle/>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mn-ea"/>
              </a:rPr>
              <a:t>预训练数据以英语为主，包括网络文档、数学和代码的数据，并使用启发式方法与内容审核模型滤除了违反安全政策的内容，最终的数据混合由消融实验确定</a:t>
            </a:r>
            <a:endParaRPr lang="en-US" altLang="zh-CN" sz="2000" dirty="0">
              <a:latin typeface="+mn-ea"/>
            </a:endParaRPr>
          </a:p>
          <a:p>
            <a:pPr marL="342900" indent="-342900" algn="just">
              <a:lnSpc>
                <a:spcPct val="130000"/>
              </a:lnSpc>
              <a:spcBef>
                <a:spcPts val="600"/>
              </a:spcBef>
              <a:spcAft>
                <a:spcPts val="600"/>
              </a:spcAft>
              <a:buClr>
                <a:schemeClr val="tx2"/>
              </a:buClr>
              <a:buFont typeface="Wingdings" panose="05000000000000000000" pitchFamily="2" charset="2"/>
              <a:buChar char="n"/>
            </a:pPr>
            <a:endParaRPr lang="en-US" altLang="zh-CN" sz="2000" dirty="0">
              <a:latin typeface="+mn-ea"/>
              <a:ea typeface="+mn-ea"/>
            </a:endParaRPr>
          </a:p>
          <a:p>
            <a:pPr marL="342900" indent="-342900" algn="just">
              <a:lnSpc>
                <a:spcPct val="130000"/>
              </a:lnSpc>
              <a:spcBef>
                <a:spcPts val="600"/>
              </a:spcBef>
              <a:spcAft>
                <a:spcPts val="600"/>
              </a:spcAft>
              <a:buClr>
                <a:schemeClr val="tx2"/>
              </a:buClr>
              <a:buFont typeface="Wingdings" panose="05000000000000000000" pitchFamily="2" charset="2"/>
              <a:buChar char="n"/>
            </a:pPr>
            <a:r>
              <a:rPr lang="en-US" altLang="zh-CN" sz="2000" dirty="0"/>
              <a:t>Gemma 2B </a:t>
            </a:r>
            <a:r>
              <a:rPr lang="zh-CN" altLang="en-US" sz="2000" dirty="0"/>
              <a:t>和</a:t>
            </a:r>
            <a:r>
              <a:rPr lang="en-US" altLang="zh-CN" sz="2000" dirty="0"/>
              <a:t> 7B </a:t>
            </a:r>
            <a:r>
              <a:rPr lang="zh-CN" altLang="en-US" sz="2000" dirty="0"/>
              <a:t>分别在大约</a:t>
            </a:r>
            <a:r>
              <a:rPr lang="en-US" altLang="zh-CN" sz="2000" dirty="0"/>
              <a:t>3</a:t>
            </a:r>
            <a:r>
              <a:rPr lang="zh-CN" altLang="en-US" sz="2000" dirty="0"/>
              <a:t>万亿（</a:t>
            </a:r>
            <a:r>
              <a:rPr lang="en-US" altLang="zh-CN" sz="2000" dirty="0"/>
              <a:t>3T</a:t>
            </a:r>
            <a:r>
              <a:rPr lang="zh-CN" altLang="en-US" sz="2000" dirty="0"/>
              <a:t>）与</a:t>
            </a:r>
            <a:r>
              <a:rPr lang="en-US" altLang="zh-CN" sz="2000" dirty="0"/>
              <a:t> 6</a:t>
            </a:r>
            <a:r>
              <a:rPr lang="zh-CN" altLang="en-US" sz="2000" dirty="0"/>
              <a:t>万亿（</a:t>
            </a:r>
            <a:r>
              <a:rPr lang="en-US" altLang="zh-CN" sz="2000" dirty="0"/>
              <a:t>6T</a:t>
            </a:r>
            <a:r>
              <a:rPr lang="zh-CN" altLang="en-US" sz="2000" dirty="0"/>
              <a:t>）</a:t>
            </a:r>
            <a:r>
              <a:rPr lang="en-US" altLang="zh-CN" sz="2000" dirty="0"/>
              <a:t>Tokens </a:t>
            </a:r>
            <a:r>
              <a:rPr lang="zh-CN" altLang="en-US" sz="2000" dirty="0"/>
              <a:t>上进行了预训练</a:t>
            </a:r>
            <a:endParaRPr lang="en-US" altLang="zh-CN" sz="2000" dirty="0"/>
          </a:p>
          <a:p>
            <a:pPr marL="342900" indent="-342900" algn="just">
              <a:lnSpc>
                <a:spcPct val="130000"/>
              </a:lnSpc>
              <a:spcBef>
                <a:spcPts val="600"/>
              </a:spcBef>
              <a:spcAft>
                <a:spcPts val="600"/>
              </a:spcAft>
              <a:buClr>
                <a:schemeClr val="tx2"/>
              </a:buClr>
              <a:buFont typeface="Wingdings" panose="05000000000000000000" pitchFamily="2" charset="2"/>
              <a:buChar char="n"/>
            </a:pPr>
            <a:endParaRPr lang="en-US" altLang="zh-CN" sz="2000" dirty="0">
              <a:latin typeface="+mn-ea"/>
            </a:endParaRPr>
          </a:p>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mn-ea"/>
              </a:rPr>
              <a:t>与 </a:t>
            </a:r>
            <a:r>
              <a:rPr lang="en-US" altLang="zh-CN" sz="2000" dirty="0">
                <a:latin typeface="+mn-ea"/>
              </a:rPr>
              <a:t>Gemini </a:t>
            </a:r>
            <a:r>
              <a:rPr lang="zh-CN" altLang="en-US" sz="2000" dirty="0">
                <a:latin typeface="+mn-ea"/>
              </a:rPr>
              <a:t>不同，</a:t>
            </a:r>
            <a:r>
              <a:rPr lang="en-US" altLang="zh-CN" sz="2000" dirty="0">
                <a:latin typeface="+mn-ea"/>
              </a:rPr>
              <a:t>Gemma </a:t>
            </a:r>
            <a:r>
              <a:rPr lang="zh-CN" altLang="en-US" sz="2000" dirty="0">
                <a:latin typeface="+mn-ea"/>
              </a:rPr>
              <a:t>不支持多模态数据（无法同时处理文本、图像等多种类型的数据），也没有针对多语言任务进行优化（主要支持英语）</a:t>
            </a:r>
            <a:endParaRPr lang="en-US" altLang="zh-CN" sz="2000" dirty="0">
              <a:latin typeface="+mn-ea"/>
            </a:endParaRPr>
          </a:p>
        </p:txBody>
      </p:sp>
      <p:sp>
        <p:nvSpPr>
          <p:cNvPr id="9" name="标题 8"/>
          <p:cNvSpPr>
            <a:spLocks noGrp="1"/>
          </p:cNvSpPr>
          <p:nvPr>
            <p:ph type="title"/>
          </p:nvPr>
        </p:nvSpPr>
        <p:spPr/>
        <p:txBody>
          <a:bodyPr/>
          <a:lstStyle/>
          <a:p>
            <a:r>
              <a:rPr lang="en-US" altLang="zh-CN" dirty="0"/>
              <a:t>Pretraining</a:t>
            </a:r>
            <a:endParaRPr lang="zh-CN" altLang="en-US" dirty="0"/>
          </a:p>
        </p:txBody>
      </p:sp>
    </p:spTree>
    <p:extLst>
      <p:ext uri="{BB962C8B-B14F-4D97-AF65-F5344CB8AC3E}">
        <p14:creationId xmlns:p14="http://schemas.microsoft.com/office/powerpoint/2010/main" val="2391125315"/>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6826" y="1701956"/>
            <a:ext cx="10498347" cy="3454087"/>
          </a:xfrm>
          <a:prstGeom prst="rect">
            <a:avLst/>
          </a:prstGeom>
          <a:noFill/>
        </p:spPr>
        <p:txBody>
          <a:bodyPr wrap="square" rtlCol="0">
            <a:spAutoFit/>
          </a:bodyPr>
          <a:lstStyle/>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800" dirty="0">
                <a:latin typeface="+mn-ea"/>
              </a:rPr>
              <a:t>有监督微调</a:t>
            </a:r>
            <a:endParaRPr lang="en-US" altLang="zh-CN" sz="2800" dirty="0">
              <a:latin typeface="+mn-ea"/>
            </a:endParaRPr>
          </a:p>
          <a:p>
            <a:pPr algn="just">
              <a:lnSpc>
                <a:spcPct val="130000"/>
              </a:lnSpc>
              <a:spcBef>
                <a:spcPts val="600"/>
              </a:spcBef>
              <a:spcAft>
                <a:spcPts val="600"/>
              </a:spcAft>
              <a:buClr>
                <a:schemeClr val="tx2"/>
              </a:buClr>
            </a:pPr>
            <a:r>
              <a:rPr lang="zh-CN" altLang="en-US" sz="2800" dirty="0">
                <a:latin typeface="+mn-ea"/>
              </a:rPr>
              <a:t>（</a:t>
            </a:r>
            <a:r>
              <a:rPr lang="en-US" altLang="zh-CN" sz="2800" dirty="0">
                <a:latin typeface="+mn-ea"/>
              </a:rPr>
              <a:t>Supervised Fine-Tuning, SFT</a:t>
            </a:r>
            <a:r>
              <a:rPr lang="zh-CN" altLang="en-US" sz="2800" dirty="0">
                <a:latin typeface="+mn-ea"/>
              </a:rPr>
              <a:t>）</a:t>
            </a:r>
            <a:endParaRPr lang="en-US" altLang="zh-CN" sz="2800" dirty="0">
              <a:latin typeface="+mn-ea"/>
            </a:endParaRPr>
          </a:p>
          <a:p>
            <a:pPr marL="342900" indent="-342900" algn="just">
              <a:lnSpc>
                <a:spcPct val="130000"/>
              </a:lnSpc>
              <a:spcBef>
                <a:spcPts val="600"/>
              </a:spcBef>
              <a:spcAft>
                <a:spcPts val="600"/>
              </a:spcAft>
              <a:buClr>
                <a:schemeClr val="tx2"/>
              </a:buClr>
              <a:buFont typeface="Wingdings" panose="05000000000000000000" pitchFamily="2" charset="2"/>
              <a:buChar char="n"/>
            </a:pPr>
            <a:endParaRPr lang="en-US" altLang="zh-CN" sz="2800" dirty="0">
              <a:latin typeface="+mn-ea"/>
              <a:ea typeface="+mn-ea"/>
            </a:endParaRPr>
          </a:p>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800" dirty="0">
                <a:latin typeface="+mn-ea"/>
              </a:rPr>
              <a:t>基于人类反馈的强化学习</a:t>
            </a:r>
            <a:endParaRPr lang="en-US" altLang="zh-CN" sz="2800" dirty="0">
              <a:latin typeface="+mn-ea"/>
            </a:endParaRPr>
          </a:p>
          <a:p>
            <a:pPr algn="just">
              <a:lnSpc>
                <a:spcPct val="130000"/>
              </a:lnSpc>
              <a:spcBef>
                <a:spcPts val="600"/>
              </a:spcBef>
              <a:spcAft>
                <a:spcPts val="600"/>
              </a:spcAft>
              <a:buClr>
                <a:schemeClr val="tx2"/>
              </a:buClr>
            </a:pPr>
            <a:r>
              <a:rPr lang="zh-CN" altLang="en-US" sz="2800" dirty="0">
                <a:latin typeface="+mn-ea"/>
              </a:rPr>
              <a:t>（</a:t>
            </a:r>
            <a:r>
              <a:rPr lang="en-US" altLang="zh-CN" sz="2800" dirty="0">
                <a:latin typeface="+mn-ea"/>
              </a:rPr>
              <a:t>Reinforcement Learning from Human Feedback, RLHF</a:t>
            </a:r>
            <a:r>
              <a:rPr lang="zh-CN" altLang="en-US" sz="2000" dirty="0">
                <a:latin typeface="+mn-ea"/>
              </a:rPr>
              <a:t>）</a:t>
            </a:r>
            <a:endParaRPr lang="en-US" altLang="zh-CN" sz="2000" dirty="0">
              <a:latin typeface="+mn-ea"/>
              <a:ea typeface="+mn-ea"/>
            </a:endParaRPr>
          </a:p>
        </p:txBody>
      </p:sp>
      <p:sp>
        <p:nvSpPr>
          <p:cNvPr id="9" name="标题 8"/>
          <p:cNvSpPr>
            <a:spLocks noGrp="1"/>
          </p:cNvSpPr>
          <p:nvPr>
            <p:ph type="title"/>
          </p:nvPr>
        </p:nvSpPr>
        <p:spPr/>
        <p:txBody>
          <a:bodyPr/>
          <a:lstStyle/>
          <a:p>
            <a:r>
              <a:rPr lang="en-US" altLang="zh-CN" dirty="0"/>
              <a:t>Instruction</a:t>
            </a:r>
            <a:r>
              <a:rPr lang="zh-CN" altLang="en-US" dirty="0"/>
              <a:t> </a:t>
            </a:r>
            <a:r>
              <a:rPr lang="en-US" altLang="zh-CN" dirty="0"/>
              <a:t>Tuning</a:t>
            </a:r>
            <a:endParaRPr lang="zh-CN" altLang="en-US" dirty="0"/>
          </a:p>
        </p:txBody>
      </p:sp>
    </p:spTree>
    <p:extLst>
      <p:ext uri="{BB962C8B-B14F-4D97-AF65-F5344CB8AC3E}">
        <p14:creationId xmlns:p14="http://schemas.microsoft.com/office/powerpoint/2010/main" val="3136633786"/>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89132" y="1959236"/>
            <a:ext cx="5239342" cy="2761782"/>
          </a:xfrm>
          <a:prstGeom prst="rect">
            <a:avLst/>
          </a:prstGeom>
          <a:noFill/>
        </p:spPr>
        <p:txBody>
          <a:bodyPr wrap="square" rtlCol="0">
            <a:spAutoFit/>
          </a:bodyPr>
          <a:lstStyle/>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mn-ea"/>
              </a:rPr>
              <a:t>为了使模型能够理解和响应自然语言指令，</a:t>
            </a:r>
            <a:r>
              <a:rPr lang="en-US" altLang="zh-CN" sz="2000" dirty="0">
                <a:latin typeface="+mn-ea"/>
              </a:rPr>
              <a:t>Gemma </a:t>
            </a:r>
            <a:r>
              <a:rPr lang="zh-CN" altLang="en-US" sz="2000" dirty="0">
                <a:latin typeface="+mn-ea"/>
              </a:rPr>
              <a:t>在所有指令调优的示例中添加了额外的信息。</a:t>
            </a:r>
          </a:p>
          <a:p>
            <a:pPr marL="342900" indent="-342900" algn="just">
              <a:lnSpc>
                <a:spcPct val="130000"/>
              </a:lnSpc>
              <a:spcBef>
                <a:spcPts val="600"/>
              </a:spcBef>
              <a:spcAft>
                <a:spcPts val="600"/>
              </a:spcAft>
              <a:buClr>
                <a:schemeClr val="tx2"/>
              </a:buClr>
              <a:buFont typeface="Wingdings" panose="05000000000000000000" pitchFamily="2" charset="2"/>
              <a:buChar char="n"/>
            </a:pPr>
            <a:endParaRPr lang="en-US" altLang="zh-CN" sz="2000" dirty="0">
              <a:latin typeface="+mn-ea"/>
            </a:endParaRPr>
          </a:p>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t>通过</a:t>
            </a:r>
            <a:r>
              <a:rPr lang="en-US" altLang="zh-CN" sz="2000" dirty="0"/>
              <a:t> Tokenizer </a:t>
            </a:r>
            <a:r>
              <a:rPr lang="zh-CN" altLang="en-US" sz="2000" dirty="0"/>
              <a:t>中预留的特殊控制标记（</a:t>
            </a:r>
            <a:r>
              <a:rPr lang="en-US" altLang="zh-CN" sz="2000" dirty="0"/>
              <a:t>control tokens</a:t>
            </a:r>
            <a:r>
              <a:rPr lang="zh-CN" altLang="en-US" sz="2000" dirty="0"/>
              <a:t>）实现</a:t>
            </a:r>
            <a:endParaRPr lang="en-US" altLang="zh-CN" sz="2000" dirty="0">
              <a:latin typeface="+mn-ea"/>
              <a:ea typeface="+mn-ea"/>
            </a:endParaRPr>
          </a:p>
        </p:txBody>
      </p:sp>
      <p:sp>
        <p:nvSpPr>
          <p:cNvPr id="9" name="标题 8"/>
          <p:cNvSpPr>
            <a:spLocks noGrp="1"/>
          </p:cNvSpPr>
          <p:nvPr>
            <p:ph type="title"/>
          </p:nvPr>
        </p:nvSpPr>
        <p:spPr/>
        <p:txBody>
          <a:bodyPr/>
          <a:lstStyle/>
          <a:p>
            <a:r>
              <a:rPr lang="en-US" altLang="zh-CN" dirty="0">
                <a:latin typeface="+mn-ea"/>
              </a:rPr>
              <a:t>SFT Formatting</a:t>
            </a:r>
            <a:endParaRPr lang="zh-CN" altLang="en-US" dirty="0"/>
          </a:p>
        </p:txBody>
      </p:sp>
      <p:pic>
        <p:nvPicPr>
          <p:cNvPr id="2" name="图片 1">
            <a:extLst>
              <a:ext uri="{FF2B5EF4-FFF2-40B4-BE49-F238E27FC236}">
                <a16:creationId xmlns:a16="http://schemas.microsoft.com/office/drawing/2014/main" id="{514C7CD7-96AD-42D1-B892-765D5AE01D4B}"/>
              </a:ext>
            </a:extLst>
          </p:cNvPr>
          <p:cNvPicPr>
            <a:picLocks noChangeAspect="1"/>
          </p:cNvPicPr>
          <p:nvPr/>
        </p:nvPicPr>
        <p:blipFill>
          <a:blip r:embed="rId3"/>
          <a:stretch>
            <a:fillRect/>
          </a:stretch>
        </p:blipFill>
        <p:spPr>
          <a:xfrm>
            <a:off x="6263528" y="1997102"/>
            <a:ext cx="5848350" cy="2686050"/>
          </a:xfrm>
          <a:prstGeom prst="rect">
            <a:avLst/>
          </a:prstGeom>
        </p:spPr>
      </p:pic>
    </p:spTree>
    <p:extLst>
      <p:ext uri="{BB962C8B-B14F-4D97-AF65-F5344CB8AC3E}">
        <p14:creationId xmlns:p14="http://schemas.microsoft.com/office/powerpoint/2010/main" val="3458216457"/>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928474" y="1848054"/>
            <a:ext cx="5583848" cy="3161891"/>
          </a:xfrm>
          <a:prstGeom prst="rect">
            <a:avLst/>
          </a:prstGeom>
          <a:noFill/>
        </p:spPr>
        <p:txBody>
          <a:bodyPr wrap="square" rtlCol="0">
            <a:spAutoFit/>
          </a:bodyPr>
          <a:lstStyle/>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mn-ea"/>
              </a:rPr>
              <a:t>指示</a:t>
            </a:r>
            <a:r>
              <a:rPr lang="en-US" altLang="zh-CN" sz="2000" dirty="0">
                <a:latin typeface="+mn-ea"/>
              </a:rPr>
              <a:t>”</a:t>
            </a:r>
            <a:r>
              <a:rPr lang="zh-CN" altLang="en-US" sz="2000" dirty="0">
                <a:latin typeface="+mn-ea"/>
              </a:rPr>
              <a:t>用户“，”模型“ 等对话中具有不同角色的参与者，从而使更好地理解和生成适当的回应。</a:t>
            </a:r>
          </a:p>
          <a:p>
            <a:pPr marL="342900" indent="-342900" algn="just">
              <a:lnSpc>
                <a:spcPct val="130000"/>
              </a:lnSpc>
              <a:spcBef>
                <a:spcPts val="600"/>
              </a:spcBef>
              <a:spcAft>
                <a:spcPts val="600"/>
              </a:spcAft>
              <a:buClr>
                <a:schemeClr val="tx2"/>
              </a:buClr>
              <a:buFont typeface="Wingdings" panose="05000000000000000000" pitchFamily="2" charset="2"/>
              <a:buChar char="n"/>
            </a:pPr>
            <a:endParaRPr lang="zh-CN" altLang="en-US" sz="2000" dirty="0">
              <a:latin typeface="+mn-ea"/>
            </a:endParaRPr>
          </a:p>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mn-ea"/>
              </a:rPr>
              <a:t>在多轮对话中划分对话的轮次，明确每个对话轮次的开始和结束，保持对话的连贯性和上下文的一致性。</a:t>
            </a:r>
            <a:endParaRPr lang="en-US" altLang="zh-CN" sz="2000" dirty="0">
              <a:latin typeface="+mn-ea"/>
            </a:endParaRPr>
          </a:p>
        </p:txBody>
      </p:sp>
      <p:sp>
        <p:nvSpPr>
          <p:cNvPr id="9" name="标题 8"/>
          <p:cNvSpPr>
            <a:spLocks noGrp="1"/>
          </p:cNvSpPr>
          <p:nvPr>
            <p:ph type="title"/>
          </p:nvPr>
        </p:nvSpPr>
        <p:spPr/>
        <p:txBody>
          <a:bodyPr/>
          <a:lstStyle/>
          <a:p>
            <a:r>
              <a:rPr lang="en-US" altLang="zh-CN" dirty="0">
                <a:latin typeface="+mn-ea"/>
              </a:rPr>
              <a:t>SFT Formatting</a:t>
            </a:r>
            <a:endParaRPr lang="zh-CN" altLang="en-US" dirty="0"/>
          </a:p>
        </p:txBody>
      </p:sp>
      <p:pic>
        <p:nvPicPr>
          <p:cNvPr id="3" name="图片 2">
            <a:extLst>
              <a:ext uri="{FF2B5EF4-FFF2-40B4-BE49-F238E27FC236}">
                <a16:creationId xmlns:a16="http://schemas.microsoft.com/office/drawing/2014/main" id="{44FB0E36-8DEE-4B40-B8D3-0AD76939E2CE}"/>
              </a:ext>
            </a:extLst>
          </p:cNvPr>
          <p:cNvPicPr>
            <a:picLocks noChangeAspect="1"/>
          </p:cNvPicPr>
          <p:nvPr/>
        </p:nvPicPr>
        <p:blipFill>
          <a:blip r:embed="rId3"/>
          <a:stretch>
            <a:fillRect/>
          </a:stretch>
        </p:blipFill>
        <p:spPr>
          <a:xfrm>
            <a:off x="339167" y="1885950"/>
            <a:ext cx="5305425" cy="3086100"/>
          </a:xfrm>
          <a:prstGeom prst="rect">
            <a:avLst/>
          </a:prstGeom>
        </p:spPr>
      </p:pic>
    </p:spTree>
    <p:extLst>
      <p:ext uri="{BB962C8B-B14F-4D97-AF65-F5344CB8AC3E}">
        <p14:creationId xmlns:p14="http://schemas.microsoft.com/office/powerpoint/2010/main" val="424126071"/>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6826" y="2415998"/>
            <a:ext cx="10498347" cy="2026004"/>
          </a:xfrm>
          <a:prstGeom prst="rect">
            <a:avLst/>
          </a:prstGeom>
          <a:noFill/>
        </p:spPr>
        <p:txBody>
          <a:bodyPr wrap="square" rtlCol="0">
            <a:spAutoFit/>
          </a:bodyPr>
          <a:lstStyle/>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800" dirty="0">
                <a:latin typeface="+mn-ea"/>
              </a:rPr>
              <a:t>从评分者获取对于模型生成回复对的偏好</a:t>
            </a:r>
            <a:endParaRPr lang="en-US" altLang="zh-CN" sz="2800" dirty="0">
              <a:latin typeface="+mn-ea"/>
              <a:ea typeface="+mn-ea"/>
            </a:endParaRPr>
          </a:p>
          <a:p>
            <a:pPr marL="342900" indent="-342900" algn="just">
              <a:lnSpc>
                <a:spcPct val="130000"/>
              </a:lnSpc>
              <a:spcBef>
                <a:spcPts val="600"/>
              </a:spcBef>
              <a:spcAft>
                <a:spcPts val="600"/>
              </a:spcAft>
              <a:buClr>
                <a:schemeClr val="tx2"/>
              </a:buClr>
              <a:buFont typeface="Wingdings" panose="05000000000000000000" pitchFamily="2" charset="2"/>
              <a:buChar char="n"/>
            </a:pPr>
            <a:endParaRPr lang="en-US" altLang="zh-CN" sz="2800" dirty="0">
              <a:latin typeface="+mn-ea"/>
            </a:endParaRPr>
          </a:p>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800" dirty="0">
                <a:latin typeface="+mn-ea"/>
              </a:rPr>
              <a:t>在 </a:t>
            </a:r>
            <a:r>
              <a:rPr lang="en-US" altLang="zh-CN" sz="2800" dirty="0">
                <a:latin typeface="+mn-ea"/>
              </a:rPr>
              <a:t>Bradley-Terry </a:t>
            </a:r>
            <a:r>
              <a:rPr lang="zh-CN" altLang="en-US" sz="2800" dirty="0">
                <a:latin typeface="+mn-ea"/>
              </a:rPr>
              <a:t>模型下训练奖励函数（</a:t>
            </a:r>
            <a:r>
              <a:rPr lang="en-US" altLang="zh-CN" sz="2800" dirty="0">
                <a:latin typeface="+mn-ea"/>
              </a:rPr>
              <a:t>reward function</a:t>
            </a:r>
            <a:r>
              <a:rPr lang="zh-CN" altLang="en-US" sz="2800" dirty="0">
                <a:latin typeface="+mn-ea"/>
              </a:rPr>
              <a:t>）</a:t>
            </a:r>
            <a:endParaRPr lang="en-US" altLang="zh-CN" sz="2000" dirty="0">
              <a:latin typeface="+mn-ea"/>
              <a:ea typeface="+mn-ea"/>
            </a:endParaRPr>
          </a:p>
        </p:txBody>
      </p:sp>
      <p:sp>
        <p:nvSpPr>
          <p:cNvPr id="9" name="标题 8"/>
          <p:cNvSpPr>
            <a:spLocks noGrp="1"/>
          </p:cNvSpPr>
          <p:nvPr>
            <p:ph type="title"/>
          </p:nvPr>
        </p:nvSpPr>
        <p:spPr/>
        <p:txBody>
          <a:bodyPr/>
          <a:lstStyle/>
          <a:p>
            <a:r>
              <a:rPr lang="en-US" altLang="zh-CN" dirty="0"/>
              <a:t>RLHF</a:t>
            </a:r>
            <a:endParaRPr lang="zh-CN" altLang="en-US" dirty="0"/>
          </a:p>
        </p:txBody>
      </p:sp>
    </p:spTree>
    <p:extLst>
      <p:ext uri="{BB962C8B-B14F-4D97-AF65-F5344CB8AC3E}">
        <p14:creationId xmlns:p14="http://schemas.microsoft.com/office/powerpoint/2010/main" val="1751019776"/>
      </p:ext>
    </p:extLst>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en-US" altLang="zh-CN" dirty="0"/>
              <a:t>Gemma2 Architecture</a:t>
            </a:r>
            <a:endParaRPr lang="zh-CN" altLang="en-US" dirty="0"/>
          </a:p>
        </p:txBody>
      </p:sp>
      <p:sp>
        <p:nvSpPr>
          <p:cNvPr id="32" name="矩形 31">
            <a:extLst>
              <a:ext uri="{FF2B5EF4-FFF2-40B4-BE49-F238E27FC236}">
                <a16:creationId xmlns:a16="http://schemas.microsoft.com/office/drawing/2014/main" id="{8A020E80-10D1-4402-8327-9B3F62D05115}"/>
              </a:ext>
            </a:extLst>
          </p:cNvPr>
          <p:cNvSpPr/>
          <p:nvPr/>
        </p:nvSpPr>
        <p:spPr>
          <a:xfrm>
            <a:off x="829851" y="1236220"/>
            <a:ext cx="5195669"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3" name="矩形 32">
            <a:extLst>
              <a:ext uri="{FF2B5EF4-FFF2-40B4-BE49-F238E27FC236}">
                <a16:creationId xmlns:a16="http://schemas.microsoft.com/office/drawing/2014/main" id="{98CF06C0-692B-4D4E-BA33-107C2002214D}"/>
              </a:ext>
            </a:extLst>
          </p:cNvPr>
          <p:cNvSpPr/>
          <p:nvPr/>
        </p:nvSpPr>
        <p:spPr>
          <a:xfrm>
            <a:off x="829850" y="3598525"/>
            <a:ext cx="5195670"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4" name="矩形 33">
            <a:extLst>
              <a:ext uri="{FF2B5EF4-FFF2-40B4-BE49-F238E27FC236}">
                <a16:creationId xmlns:a16="http://schemas.microsoft.com/office/drawing/2014/main" id="{8890A8C1-6CA3-4B08-A8DF-65A1B7D624CD}"/>
              </a:ext>
            </a:extLst>
          </p:cNvPr>
          <p:cNvSpPr/>
          <p:nvPr/>
        </p:nvSpPr>
        <p:spPr>
          <a:xfrm>
            <a:off x="6182079" y="1236220"/>
            <a:ext cx="5195669"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5" name="矩形 34">
            <a:extLst>
              <a:ext uri="{FF2B5EF4-FFF2-40B4-BE49-F238E27FC236}">
                <a16:creationId xmlns:a16="http://schemas.microsoft.com/office/drawing/2014/main" id="{2A22D4A5-B20A-42E1-BFFA-A008154A7137}"/>
              </a:ext>
            </a:extLst>
          </p:cNvPr>
          <p:cNvSpPr/>
          <p:nvPr/>
        </p:nvSpPr>
        <p:spPr>
          <a:xfrm>
            <a:off x="6182079" y="3598525"/>
            <a:ext cx="5195668"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6" name="文本框 35">
            <a:extLst>
              <a:ext uri="{FF2B5EF4-FFF2-40B4-BE49-F238E27FC236}">
                <a16:creationId xmlns:a16="http://schemas.microsoft.com/office/drawing/2014/main" id="{7E75133B-9FBA-4F15-8595-44A8ABA6E262}"/>
              </a:ext>
            </a:extLst>
          </p:cNvPr>
          <p:cNvSpPr txBox="1"/>
          <p:nvPr/>
        </p:nvSpPr>
        <p:spPr>
          <a:xfrm>
            <a:off x="1677675" y="1564093"/>
            <a:ext cx="3500020" cy="707886"/>
          </a:xfrm>
          <a:prstGeom prst="rect">
            <a:avLst/>
          </a:prstGeom>
          <a:noFill/>
        </p:spPr>
        <p:txBody>
          <a:bodyPr wrap="square" rtlCol="0">
            <a:spAutoFit/>
          </a:bodyPr>
          <a:lstStyle/>
          <a:p>
            <a:pPr algn="ctr"/>
            <a:r>
              <a:rPr lang="en-US" altLang="zh-CN" sz="2000" b="1" spc="300" dirty="0">
                <a:solidFill>
                  <a:schemeClr val="accent4"/>
                </a:solidFill>
              </a:rPr>
              <a:t>Post-norm </a:t>
            </a:r>
          </a:p>
          <a:p>
            <a:pPr algn="ctr"/>
            <a:r>
              <a:rPr lang="en-US" altLang="zh-CN" sz="2000" b="1" spc="300" dirty="0">
                <a:solidFill>
                  <a:schemeClr val="accent4"/>
                </a:solidFill>
              </a:rPr>
              <a:t>and Pre-norm</a:t>
            </a:r>
            <a:endParaRPr lang="zh-CN" altLang="en-US" sz="2000" b="1" spc="300" dirty="0">
              <a:solidFill>
                <a:schemeClr val="accent4"/>
              </a:solidFill>
              <a:latin typeface="微软雅黑"/>
              <a:ea typeface="微软雅黑"/>
            </a:endParaRPr>
          </a:p>
        </p:txBody>
      </p:sp>
      <p:sp>
        <p:nvSpPr>
          <p:cNvPr id="37" name="文本框 36">
            <a:extLst>
              <a:ext uri="{FF2B5EF4-FFF2-40B4-BE49-F238E27FC236}">
                <a16:creationId xmlns:a16="http://schemas.microsoft.com/office/drawing/2014/main" id="{0DADE84C-BF07-43CD-9B22-5D6C876DC566}"/>
              </a:ext>
            </a:extLst>
          </p:cNvPr>
          <p:cNvSpPr txBox="1"/>
          <p:nvPr/>
        </p:nvSpPr>
        <p:spPr>
          <a:xfrm>
            <a:off x="1677675" y="3943450"/>
            <a:ext cx="3499200" cy="400110"/>
          </a:xfrm>
          <a:prstGeom prst="rect">
            <a:avLst/>
          </a:prstGeom>
          <a:noFill/>
        </p:spPr>
        <p:txBody>
          <a:bodyPr wrap="square" rtlCol="0">
            <a:spAutoFit/>
          </a:bodyPr>
          <a:lstStyle/>
          <a:p>
            <a:pPr algn="ctr"/>
            <a:r>
              <a:rPr lang="en-US" altLang="zh-CN" sz="2000" b="1" spc="300" dirty="0">
                <a:solidFill>
                  <a:schemeClr val="accent4"/>
                </a:solidFill>
              </a:rPr>
              <a:t>Logit Soft-capping</a:t>
            </a:r>
            <a:endParaRPr lang="zh-CN" altLang="en-US" sz="2000" b="1" spc="300" dirty="0">
              <a:solidFill>
                <a:schemeClr val="accent4"/>
              </a:solidFill>
              <a:latin typeface="微软雅黑"/>
              <a:ea typeface="微软雅黑"/>
            </a:endParaRPr>
          </a:p>
        </p:txBody>
      </p:sp>
      <p:sp>
        <p:nvSpPr>
          <p:cNvPr id="38" name="文本框 37">
            <a:extLst>
              <a:ext uri="{FF2B5EF4-FFF2-40B4-BE49-F238E27FC236}">
                <a16:creationId xmlns:a16="http://schemas.microsoft.com/office/drawing/2014/main" id="{644C2A1E-7F72-4F95-85BD-F3197E768FF3}"/>
              </a:ext>
            </a:extLst>
          </p:cNvPr>
          <p:cNvSpPr txBox="1"/>
          <p:nvPr/>
        </p:nvSpPr>
        <p:spPr>
          <a:xfrm>
            <a:off x="7030313" y="1564093"/>
            <a:ext cx="3499200" cy="707886"/>
          </a:xfrm>
          <a:prstGeom prst="rect">
            <a:avLst/>
          </a:prstGeom>
          <a:noFill/>
        </p:spPr>
        <p:txBody>
          <a:bodyPr wrap="square" rtlCol="0">
            <a:spAutoFit/>
          </a:bodyPr>
          <a:lstStyle/>
          <a:p>
            <a:pPr algn="ctr"/>
            <a:r>
              <a:rPr lang="en-US" altLang="zh-CN" sz="2000" b="1" spc="300" dirty="0">
                <a:solidFill>
                  <a:schemeClr val="accent4"/>
                </a:solidFill>
              </a:rPr>
              <a:t>Grouped-Query Attention</a:t>
            </a:r>
            <a:endParaRPr lang="zh-CN" altLang="en-US" sz="2000" b="1" spc="300" dirty="0">
              <a:solidFill>
                <a:schemeClr val="accent4"/>
              </a:solidFill>
              <a:latin typeface="微软雅黑"/>
              <a:ea typeface="微软雅黑"/>
            </a:endParaRPr>
          </a:p>
        </p:txBody>
      </p:sp>
      <p:sp>
        <p:nvSpPr>
          <p:cNvPr id="39" name="文本框 38">
            <a:extLst>
              <a:ext uri="{FF2B5EF4-FFF2-40B4-BE49-F238E27FC236}">
                <a16:creationId xmlns:a16="http://schemas.microsoft.com/office/drawing/2014/main" id="{9DECFE70-E865-4F0E-91E9-40E496A53FCB}"/>
              </a:ext>
            </a:extLst>
          </p:cNvPr>
          <p:cNvSpPr txBox="1"/>
          <p:nvPr/>
        </p:nvSpPr>
        <p:spPr>
          <a:xfrm>
            <a:off x="7015125" y="3824229"/>
            <a:ext cx="3499200" cy="707886"/>
          </a:xfrm>
          <a:prstGeom prst="rect">
            <a:avLst/>
          </a:prstGeom>
          <a:noFill/>
        </p:spPr>
        <p:txBody>
          <a:bodyPr wrap="square" rtlCol="0">
            <a:spAutoFit/>
          </a:bodyPr>
          <a:lstStyle/>
          <a:p>
            <a:pPr algn="ctr"/>
            <a:r>
              <a:rPr lang="en-US" altLang="zh-CN" sz="2000" b="1" spc="300" dirty="0">
                <a:solidFill>
                  <a:schemeClr val="accent4"/>
                </a:solidFill>
              </a:rPr>
              <a:t>Global and Local Attention</a:t>
            </a:r>
            <a:endParaRPr lang="zh-CN" altLang="en-US" sz="2000" b="1" spc="300" dirty="0">
              <a:solidFill>
                <a:schemeClr val="accent4"/>
              </a:solidFill>
              <a:latin typeface="微软雅黑"/>
              <a:ea typeface="微软雅黑"/>
            </a:endParaRPr>
          </a:p>
        </p:txBody>
      </p:sp>
      <p:sp>
        <p:nvSpPr>
          <p:cNvPr id="40" name="文本框 39">
            <a:extLst>
              <a:ext uri="{FF2B5EF4-FFF2-40B4-BE49-F238E27FC236}">
                <a16:creationId xmlns:a16="http://schemas.microsoft.com/office/drawing/2014/main" id="{D0786EE7-A4A7-4B54-AE46-757033EAAFBD}"/>
              </a:ext>
            </a:extLst>
          </p:cNvPr>
          <p:cNvSpPr txBox="1"/>
          <p:nvPr/>
        </p:nvSpPr>
        <p:spPr>
          <a:xfrm>
            <a:off x="1199262" y="2409316"/>
            <a:ext cx="4480435" cy="685124"/>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r>
              <a:rPr lang="zh-CN" altLang="en-US" sz="1800" dirty="0">
                <a:solidFill>
                  <a:srgbClr val="000000">
                    <a:lumMod val="85000"/>
                    <a:lumOff val="15000"/>
                  </a:srgbClr>
                </a:solidFill>
                <a:latin typeface="微软雅黑"/>
                <a:ea typeface="微软雅黑"/>
              </a:rPr>
              <a:t>在每个层前后都使用 </a:t>
            </a:r>
            <a:r>
              <a:rPr lang="en-US" altLang="zh-CN" sz="1800" dirty="0">
                <a:solidFill>
                  <a:srgbClr val="000000">
                    <a:lumMod val="85000"/>
                    <a:lumOff val="15000"/>
                  </a:srgbClr>
                </a:solidFill>
              </a:rPr>
              <a:t>RMSNorm </a:t>
            </a:r>
            <a:r>
              <a:rPr lang="zh-CN" altLang="en-US" sz="1800" dirty="0">
                <a:solidFill>
                  <a:srgbClr val="000000">
                    <a:lumMod val="85000"/>
                    <a:lumOff val="15000"/>
                  </a:srgbClr>
                </a:solidFill>
              </a:rPr>
              <a:t>进行归一化</a:t>
            </a:r>
            <a:endParaRPr lang="zh-CN" altLang="en-US" sz="1800" dirty="0">
              <a:solidFill>
                <a:srgbClr val="000000">
                  <a:lumMod val="85000"/>
                  <a:lumOff val="15000"/>
                </a:srgbClr>
              </a:solidFill>
              <a:latin typeface="微软雅黑"/>
              <a:ea typeface="微软雅黑"/>
            </a:endParaRPr>
          </a:p>
        </p:txBody>
      </p:sp>
      <p:sp>
        <p:nvSpPr>
          <p:cNvPr id="41" name="文本框 40">
            <a:extLst>
              <a:ext uri="{FF2B5EF4-FFF2-40B4-BE49-F238E27FC236}">
                <a16:creationId xmlns:a16="http://schemas.microsoft.com/office/drawing/2014/main" id="{1B704EE7-F10F-4DCE-A2A3-495FD7626CD8}"/>
              </a:ext>
            </a:extLst>
          </p:cNvPr>
          <p:cNvSpPr txBox="1"/>
          <p:nvPr/>
        </p:nvSpPr>
        <p:spPr>
          <a:xfrm>
            <a:off x="1199261" y="4714525"/>
            <a:ext cx="4506949" cy="685124"/>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r>
              <a:rPr lang="zh-CN" altLang="en-US" sz="1800" dirty="0">
                <a:solidFill>
                  <a:srgbClr val="000000">
                    <a:lumMod val="85000"/>
                    <a:lumOff val="15000"/>
                  </a:srgbClr>
                </a:solidFill>
              </a:rPr>
              <a:t>限制注意力层输出范围以稳定训练过程防止梯度爆炸或消失</a:t>
            </a:r>
            <a:endParaRPr lang="zh-CN" altLang="en-US" sz="1800" dirty="0">
              <a:solidFill>
                <a:srgbClr val="000000">
                  <a:lumMod val="85000"/>
                  <a:lumOff val="15000"/>
                </a:srgbClr>
              </a:solidFill>
              <a:latin typeface="微软雅黑"/>
              <a:ea typeface="微软雅黑"/>
            </a:endParaRPr>
          </a:p>
        </p:txBody>
      </p:sp>
      <p:sp>
        <p:nvSpPr>
          <p:cNvPr id="42" name="文本框 41">
            <a:extLst>
              <a:ext uri="{FF2B5EF4-FFF2-40B4-BE49-F238E27FC236}">
                <a16:creationId xmlns:a16="http://schemas.microsoft.com/office/drawing/2014/main" id="{D0786EE7-A4A7-4B54-AE46-757033EAAFBD}"/>
              </a:ext>
            </a:extLst>
          </p:cNvPr>
          <p:cNvSpPr txBox="1"/>
          <p:nvPr/>
        </p:nvSpPr>
        <p:spPr>
          <a:xfrm>
            <a:off x="6527521" y="2409316"/>
            <a:ext cx="4480435" cy="685124"/>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r>
              <a:rPr lang="zh-CN" altLang="en-US" sz="1800" dirty="0">
                <a:solidFill>
                  <a:srgbClr val="000000">
                    <a:lumMod val="85000"/>
                    <a:lumOff val="15000"/>
                  </a:srgbClr>
                </a:solidFill>
                <a:latin typeface="微软雅黑"/>
                <a:ea typeface="微软雅黑"/>
              </a:rPr>
              <a:t>将</a:t>
            </a:r>
            <a:r>
              <a:rPr lang="en-US" altLang="zh-CN" sz="1800" dirty="0">
                <a:solidFill>
                  <a:srgbClr val="000000">
                    <a:lumMod val="85000"/>
                    <a:lumOff val="15000"/>
                  </a:srgbClr>
                </a:solidFill>
                <a:latin typeface="微软雅黑"/>
                <a:ea typeface="微软雅黑"/>
              </a:rPr>
              <a:t>Query Head</a:t>
            </a:r>
            <a:r>
              <a:rPr lang="zh-CN" altLang="en-US" sz="1800" dirty="0">
                <a:solidFill>
                  <a:srgbClr val="000000">
                    <a:lumMod val="85000"/>
                    <a:lumOff val="15000"/>
                  </a:srgbClr>
                </a:solidFill>
              </a:rPr>
              <a:t>分成</a:t>
            </a:r>
            <a:r>
              <a:rPr lang="en-US" altLang="zh-CN" sz="1800" dirty="0">
                <a:solidFill>
                  <a:srgbClr val="000000">
                    <a:lumMod val="85000"/>
                    <a:lumOff val="15000"/>
                  </a:srgbClr>
                </a:solidFill>
              </a:rPr>
              <a:t>G</a:t>
            </a:r>
            <a:r>
              <a:rPr lang="zh-CN" altLang="en-US" sz="1800" dirty="0">
                <a:solidFill>
                  <a:srgbClr val="000000">
                    <a:lumMod val="85000"/>
                    <a:lumOff val="15000"/>
                  </a:srgbClr>
                </a:solidFill>
              </a:rPr>
              <a:t>个组，每个组共享公共的 </a:t>
            </a:r>
            <a:r>
              <a:rPr lang="en-US" altLang="zh-CN" sz="1800" dirty="0">
                <a:solidFill>
                  <a:srgbClr val="000000">
                    <a:lumMod val="85000"/>
                    <a:lumOff val="15000"/>
                  </a:srgbClr>
                </a:solidFill>
              </a:rPr>
              <a:t>KV</a:t>
            </a:r>
            <a:r>
              <a:rPr lang="zh-CN" altLang="en-US" sz="1800" dirty="0">
                <a:solidFill>
                  <a:srgbClr val="000000">
                    <a:lumMod val="85000"/>
                    <a:lumOff val="15000"/>
                  </a:srgbClr>
                </a:solidFill>
              </a:rPr>
              <a:t> </a:t>
            </a:r>
            <a:r>
              <a:rPr lang="en-US" altLang="zh-CN" sz="1800" dirty="0">
                <a:solidFill>
                  <a:srgbClr val="000000">
                    <a:lumMod val="85000"/>
                    <a:lumOff val="15000"/>
                  </a:srgbClr>
                </a:solidFill>
              </a:rPr>
              <a:t>Head</a:t>
            </a:r>
            <a:endParaRPr lang="zh-CN" altLang="en-US" sz="1800" dirty="0">
              <a:solidFill>
                <a:srgbClr val="000000">
                  <a:lumMod val="85000"/>
                  <a:lumOff val="15000"/>
                </a:srgbClr>
              </a:solidFill>
              <a:latin typeface="微软雅黑"/>
              <a:ea typeface="微软雅黑"/>
            </a:endParaRPr>
          </a:p>
        </p:txBody>
      </p:sp>
      <p:sp>
        <p:nvSpPr>
          <p:cNvPr id="43" name="文本框 42">
            <a:extLst>
              <a:ext uri="{FF2B5EF4-FFF2-40B4-BE49-F238E27FC236}">
                <a16:creationId xmlns:a16="http://schemas.microsoft.com/office/drawing/2014/main" id="{1B704EE7-F10F-4DCE-A2A3-495FD7626CD8}"/>
              </a:ext>
            </a:extLst>
          </p:cNvPr>
          <p:cNvSpPr txBox="1"/>
          <p:nvPr/>
        </p:nvSpPr>
        <p:spPr>
          <a:xfrm>
            <a:off x="6524507" y="4658708"/>
            <a:ext cx="4480435" cy="1045223"/>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r>
              <a:rPr lang="zh-CN" altLang="en-US" sz="1800" dirty="0">
                <a:solidFill>
                  <a:srgbClr val="000000">
                    <a:lumMod val="85000"/>
                    <a:lumOff val="15000"/>
                  </a:srgbClr>
                </a:solidFill>
                <a:latin typeface="微软雅黑"/>
                <a:ea typeface="微软雅黑"/>
              </a:rPr>
              <a:t>注意力层交替</a:t>
            </a:r>
            <a:r>
              <a:rPr lang="zh-CN" altLang="en-US" sz="1800" dirty="0">
                <a:solidFill>
                  <a:srgbClr val="000000">
                    <a:lumMod val="85000"/>
                    <a:lumOff val="15000"/>
                  </a:srgbClr>
                </a:solidFill>
              </a:rPr>
              <a:t>使用全局注意力和局部滑动窗口，平衡局部和全局信息的利用。</a:t>
            </a:r>
            <a:endParaRPr lang="zh-CN" altLang="en-US" sz="1800" dirty="0">
              <a:solidFill>
                <a:srgbClr val="000000">
                  <a:lumMod val="85000"/>
                  <a:lumOff val="15000"/>
                </a:srgbClr>
              </a:solidFill>
              <a:latin typeface="微软雅黑"/>
              <a:ea typeface="微软雅黑"/>
            </a:endParaRPr>
          </a:p>
        </p:txBody>
      </p:sp>
      <p:grpSp>
        <p:nvGrpSpPr>
          <p:cNvPr id="44" name="组合 43">
            <a:extLst>
              <a:ext uri="{FF2B5EF4-FFF2-40B4-BE49-F238E27FC236}">
                <a16:creationId xmlns:a16="http://schemas.microsoft.com/office/drawing/2014/main" id="{123E64B8-AD86-490F-8C36-FD3C37D8B598}"/>
              </a:ext>
            </a:extLst>
          </p:cNvPr>
          <p:cNvGrpSpPr/>
          <p:nvPr/>
        </p:nvGrpSpPr>
        <p:grpSpPr>
          <a:xfrm>
            <a:off x="10818521" y="3722761"/>
            <a:ext cx="468000" cy="468000"/>
            <a:chOff x="568325" y="5118109"/>
            <a:chExt cx="479425" cy="479426"/>
          </a:xfrm>
          <a:solidFill>
            <a:schemeClr val="accent4"/>
          </a:solidFill>
        </p:grpSpPr>
        <p:sp>
          <p:nvSpPr>
            <p:cNvPr id="53" name="Freeform 48">
              <a:extLst>
                <a:ext uri="{FF2B5EF4-FFF2-40B4-BE49-F238E27FC236}">
                  <a16:creationId xmlns:a16="http://schemas.microsoft.com/office/drawing/2014/main" id="{D3FD5FB4-EC44-4696-9222-D63F6566F3D4}"/>
                </a:ext>
              </a:extLst>
            </p:cNvPr>
            <p:cNvSpPr>
              <a:spLocks noEditPoints="1"/>
            </p:cNvSpPr>
            <p:nvPr/>
          </p:nvSpPr>
          <p:spPr bwMode="auto">
            <a:xfrm>
              <a:off x="568325" y="5118109"/>
              <a:ext cx="479425" cy="479426"/>
            </a:xfrm>
            <a:custGeom>
              <a:avLst/>
              <a:gdLst>
                <a:gd name="T0" fmla="*/ 116 w 128"/>
                <a:gd name="T1" fmla="*/ 77 h 128"/>
                <a:gd name="T2" fmla="*/ 128 w 128"/>
                <a:gd name="T3" fmla="*/ 50 h 128"/>
                <a:gd name="T4" fmla="*/ 116 w 128"/>
                <a:gd name="T5" fmla="*/ 49 h 128"/>
                <a:gd name="T6" fmla="*/ 111 w 128"/>
                <a:gd name="T7" fmla="*/ 36 h 128"/>
                <a:gd name="T8" fmla="*/ 100 w 128"/>
                <a:gd name="T9" fmla="*/ 9 h 128"/>
                <a:gd name="T10" fmla="*/ 91 w 128"/>
                <a:gd name="T11" fmla="*/ 16 h 128"/>
                <a:gd name="T12" fmla="*/ 77 w 128"/>
                <a:gd name="T13" fmla="*/ 11 h 128"/>
                <a:gd name="T14" fmla="*/ 51 w 128"/>
                <a:gd name="T15" fmla="*/ 0 h 128"/>
                <a:gd name="T16" fmla="*/ 50 w 128"/>
                <a:gd name="T17" fmla="*/ 11 h 128"/>
                <a:gd name="T18" fmla="*/ 36 w 128"/>
                <a:gd name="T19" fmla="*/ 17 h 128"/>
                <a:gd name="T20" fmla="*/ 9 w 128"/>
                <a:gd name="T21" fmla="*/ 28 h 128"/>
                <a:gd name="T22" fmla="*/ 17 w 128"/>
                <a:gd name="T23" fmla="*/ 37 h 128"/>
                <a:gd name="T24" fmla="*/ 11 w 128"/>
                <a:gd name="T25" fmla="*/ 50 h 128"/>
                <a:gd name="T26" fmla="*/ 0 w 128"/>
                <a:gd name="T27" fmla="*/ 77 h 128"/>
                <a:gd name="T28" fmla="*/ 12 w 128"/>
                <a:gd name="T29" fmla="*/ 78 h 128"/>
                <a:gd name="T30" fmla="*/ 17 w 128"/>
                <a:gd name="T31" fmla="*/ 91 h 128"/>
                <a:gd name="T32" fmla="*/ 28 w 128"/>
                <a:gd name="T33" fmla="*/ 118 h 128"/>
                <a:gd name="T34" fmla="*/ 37 w 128"/>
                <a:gd name="T35" fmla="*/ 111 h 128"/>
                <a:gd name="T36" fmla="*/ 51 w 128"/>
                <a:gd name="T37" fmla="*/ 116 h 128"/>
                <a:gd name="T38" fmla="*/ 77 w 128"/>
                <a:gd name="T39" fmla="*/ 128 h 128"/>
                <a:gd name="T40" fmla="*/ 78 w 128"/>
                <a:gd name="T41" fmla="*/ 116 h 128"/>
                <a:gd name="T42" fmla="*/ 92 w 128"/>
                <a:gd name="T43" fmla="*/ 110 h 128"/>
                <a:gd name="T44" fmla="*/ 119 w 128"/>
                <a:gd name="T45" fmla="*/ 99 h 128"/>
                <a:gd name="T46" fmla="*/ 111 w 128"/>
                <a:gd name="T47" fmla="*/ 90 h 128"/>
                <a:gd name="T48" fmla="*/ 112 w 128"/>
                <a:gd name="T49" fmla="*/ 99 h 128"/>
                <a:gd name="T50" fmla="*/ 92 w 128"/>
                <a:gd name="T51" fmla="*/ 105 h 128"/>
                <a:gd name="T52" fmla="*/ 77 w 128"/>
                <a:gd name="T53" fmla="*/ 111 h 128"/>
                <a:gd name="T54" fmla="*/ 73 w 128"/>
                <a:gd name="T55" fmla="*/ 123 h 128"/>
                <a:gd name="T56" fmla="*/ 55 w 128"/>
                <a:gd name="T57" fmla="*/ 113 h 128"/>
                <a:gd name="T58" fmla="*/ 40 w 128"/>
                <a:gd name="T59" fmla="*/ 107 h 128"/>
                <a:gd name="T60" fmla="*/ 28 w 128"/>
                <a:gd name="T61" fmla="*/ 112 h 128"/>
                <a:gd name="T62" fmla="*/ 23 w 128"/>
                <a:gd name="T63" fmla="*/ 92 h 128"/>
                <a:gd name="T64" fmla="*/ 16 w 128"/>
                <a:gd name="T65" fmla="*/ 77 h 128"/>
                <a:gd name="T66" fmla="*/ 5 w 128"/>
                <a:gd name="T67" fmla="*/ 72 h 128"/>
                <a:gd name="T68" fmla="*/ 15 w 128"/>
                <a:gd name="T69" fmla="*/ 55 h 128"/>
                <a:gd name="T70" fmla="*/ 21 w 128"/>
                <a:gd name="T71" fmla="*/ 39 h 128"/>
                <a:gd name="T72" fmla="*/ 16 w 128"/>
                <a:gd name="T73" fmla="*/ 28 h 128"/>
                <a:gd name="T74" fmla="*/ 36 w 128"/>
                <a:gd name="T75" fmla="*/ 23 h 128"/>
                <a:gd name="T76" fmla="*/ 51 w 128"/>
                <a:gd name="T77" fmla="*/ 16 h 128"/>
                <a:gd name="T78" fmla="*/ 55 w 128"/>
                <a:gd name="T79" fmla="*/ 4 h 128"/>
                <a:gd name="T80" fmla="*/ 73 w 128"/>
                <a:gd name="T81" fmla="*/ 15 h 128"/>
                <a:gd name="T82" fmla="*/ 88 w 128"/>
                <a:gd name="T83" fmla="*/ 20 h 128"/>
                <a:gd name="T84" fmla="*/ 100 w 128"/>
                <a:gd name="T85" fmla="*/ 15 h 128"/>
                <a:gd name="T86" fmla="*/ 105 w 128"/>
                <a:gd name="T87" fmla="*/ 35 h 128"/>
                <a:gd name="T88" fmla="*/ 112 w 128"/>
                <a:gd name="T89" fmla="*/ 50 h 128"/>
                <a:gd name="T90" fmla="*/ 123 w 128"/>
                <a:gd name="T91" fmla="*/ 55 h 128"/>
                <a:gd name="T92" fmla="*/ 113 w 128"/>
                <a:gd name="T93" fmla="*/ 72 h 128"/>
                <a:gd name="T94" fmla="*/ 107 w 128"/>
                <a:gd name="T95" fmla="*/ 88 h 128"/>
                <a:gd name="T96" fmla="*/ 112 w 128"/>
                <a:gd name="T97" fmla="*/ 9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8">
                  <a:moveTo>
                    <a:pt x="116" y="78"/>
                  </a:moveTo>
                  <a:cubicBezTo>
                    <a:pt x="116" y="77"/>
                    <a:pt x="116" y="77"/>
                    <a:pt x="116" y="77"/>
                  </a:cubicBezTo>
                  <a:cubicBezTo>
                    <a:pt x="128" y="77"/>
                    <a:pt x="128" y="77"/>
                    <a:pt x="128" y="77"/>
                  </a:cubicBezTo>
                  <a:cubicBezTo>
                    <a:pt x="128" y="50"/>
                    <a:pt x="128" y="50"/>
                    <a:pt x="128" y="50"/>
                  </a:cubicBezTo>
                  <a:cubicBezTo>
                    <a:pt x="116" y="50"/>
                    <a:pt x="116" y="50"/>
                    <a:pt x="116" y="50"/>
                  </a:cubicBezTo>
                  <a:cubicBezTo>
                    <a:pt x="116" y="49"/>
                    <a:pt x="116" y="49"/>
                    <a:pt x="116" y="49"/>
                  </a:cubicBezTo>
                  <a:cubicBezTo>
                    <a:pt x="115" y="45"/>
                    <a:pt x="113" y="41"/>
                    <a:pt x="111" y="37"/>
                  </a:cubicBezTo>
                  <a:cubicBezTo>
                    <a:pt x="111" y="36"/>
                    <a:pt x="111" y="36"/>
                    <a:pt x="111" y="36"/>
                  </a:cubicBezTo>
                  <a:cubicBezTo>
                    <a:pt x="119" y="28"/>
                    <a:pt x="119" y="28"/>
                    <a:pt x="119" y="28"/>
                  </a:cubicBezTo>
                  <a:cubicBezTo>
                    <a:pt x="100" y="9"/>
                    <a:pt x="100" y="9"/>
                    <a:pt x="100" y="9"/>
                  </a:cubicBezTo>
                  <a:cubicBezTo>
                    <a:pt x="92" y="17"/>
                    <a:pt x="92" y="17"/>
                    <a:pt x="92" y="17"/>
                  </a:cubicBezTo>
                  <a:cubicBezTo>
                    <a:pt x="91" y="16"/>
                    <a:pt x="91" y="16"/>
                    <a:pt x="91" y="16"/>
                  </a:cubicBezTo>
                  <a:cubicBezTo>
                    <a:pt x="87" y="14"/>
                    <a:pt x="83" y="13"/>
                    <a:pt x="78" y="11"/>
                  </a:cubicBezTo>
                  <a:cubicBezTo>
                    <a:pt x="77" y="11"/>
                    <a:pt x="77" y="11"/>
                    <a:pt x="77" y="11"/>
                  </a:cubicBezTo>
                  <a:cubicBezTo>
                    <a:pt x="77" y="0"/>
                    <a:pt x="77" y="0"/>
                    <a:pt x="77" y="0"/>
                  </a:cubicBezTo>
                  <a:cubicBezTo>
                    <a:pt x="51" y="0"/>
                    <a:pt x="51" y="0"/>
                    <a:pt x="51" y="0"/>
                  </a:cubicBezTo>
                  <a:cubicBezTo>
                    <a:pt x="51" y="11"/>
                    <a:pt x="51" y="11"/>
                    <a:pt x="51" y="11"/>
                  </a:cubicBezTo>
                  <a:cubicBezTo>
                    <a:pt x="50" y="11"/>
                    <a:pt x="50" y="11"/>
                    <a:pt x="50" y="11"/>
                  </a:cubicBezTo>
                  <a:cubicBezTo>
                    <a:pt x="45" y="13"/>
                    <a:pt x="41" y="14"/>
                    <a:pt x="37" y="16"/>
                  </a:cubicBezTo>
                  <a:cubicBezTo>
                    <a:pt x="36" y="17"/>
                    <a:pt x="36" y="17"/>
                    <a:pt x="36" y="17"/>
                  </a:cubicBezTo>
                  <a:cubicBezTo>
                    <a:pt x="28" y="9"/>
                    <a:pt x="28" y="9"/>
                    <a:pt x="28" y="9"/>
                  </a:cubicBezTo>
                  <a:cubicBezTo>
                    <a:pt x="9" y="28"/>
                    <a:pt x="9" y="28"/>
                    <a:pt x="9" y="28"/>
                  </a:cubicBezTo>
                  <a:cubicBezTo>
                    <a:pt x="17" y="36"/>
                    <a:pt x="17" y="36"/>
                    <a:pt x="17" y="36"/>
                  </a:cubicBezTo>
                  <a:cubicBezTo>
                    <a:pt x="17" y="37"/>
                    <a:pt x="17" y="37"/>
                    <a:pt x="17" y="37"/>
                  </a:cubicBezTo>
                  <a:cubicBezTo>
                    <a:pt x="15" y="41"/>
                    <a:pt x="13" y="45"/>
                    <a:pt x="12" y="49"/>
                  </a:cubicBezTo>
                  <a:cubicBezTo>
                    <a:pt x="11" y="50"/>
                    <a:pt x="11" y="50"/>
                    <a:pt x="11" y="50"/>
                  </a:cubicBezTo>
                  <a:cubicBezTo>
                    <a:pt x="0" y="50"/>
                    <a:pt x="0" y="50"/>
                    <a:pt x="0" y="50"/>
                  </a:cubicBezTo>
                  <a:cubicBezTo>
                    <a:pt x="0" y="77"/>
                    <a:pt x="0" y="77"/>
                    <a:pt x="0" y="77"/>
                  </a:cubicBezTo>
                  <a:cubicBezTo>
                    <a:pt x="11" y="77"/>
                    <a:pt x="11" y="77"/>
                    <a:pt x="11" y="77"/>
                  </a:cubicBezTo>
                  <a:cubicBezTo>
                    <a:pt x="12" y="78"/>
                    <a:pt x="12" y="78"/>
                    <a:pt x="12" y="78"/>
                  </a:cubicBezTo>
                  <a:cubicBezTo>
                    <a:pt x="13" y="82"/>
                    <a:pt x="15" y="86"/>
                    <a:pt x="17" y="90"/>
                  </a:cubicBezTo>
                  <a:cubicBezTo>
                    <a:pt x="17" y="91"/>
                    <a:pt x="17" y="91"/>
                    <a:pt x="17" y="91"/>
                  </a:cubicBezTo>
                  <a:cubicBezTo>
                    <a:pt x="9" y="99"/>
                    <a:pt x="9" y="99"/>
                    <a:pt x="9" y="99"/>
                  </a:cubicBezTo>
                  <a:cubicBezTo>
                    <a:pt x="28" y="118"/>
                    <a:pt x="28" y="118"/>
                    <a:pt x="28" y="118"/>
                  </a:cubicBezTo>
                  <a:cubicBezTo>
                    <a:pt x="36" y="110"/>
                    <a:pt x="36" y="110"/>
                    <a:pt x="36" y="110"/>
                  </a:cubicBezTo>
                  <a:cubicBezTo>
                    <a:pt x="37" y="111"/>
                    <a:pt x="37" y="111"/>
                    <a:pt x="37" y="111"/>
                  </a:cubicBezTo>
                  <a:cubicBezTo>
                    <a:pt x="41" y="113"/>
                    <a:pt x="45" y="115"/>
                    <a:pt x="50" y="116"/>
                  </a:cubicBezTo>
                  <a:cubicBezTo>
                    <a:pt x="51" y="116"/>
                    <a:pt x="51" y="116"/>
                    <a:pt x="51" y="116"/>
                  </a:cubicBezTo>
                  <a:cubicBezTo>
                    <a:pt x="51" y="128"/>
                    <a:pt x="51" y="128"/>
                    <a:pt x="51" y="128"/>
                  </a:cubicBezTo>
                  <a:cubicBezTo>
                    <a:pt x="77" y="128"/>
                    <a:pt x="77" y="128"/>
                    <a:pt x="77" y="128"/>
                  </a:cubicBezTo>
                  <a:cubicBezTo>
                    <a:pt x="77" y="116"/>
                    <a:pt x="77" y="116"/>
                    <a:pt x="77" y="116"/>
                  </a:cubicBezTo>
                  <a:cubicBezTo>
                    <a:pt x="78" y="116"/>
                    <a:pt x="78" y="116"/>
                    <a:pt x="78" y="116"/>
                  </a:cubicBezTo>
                  <a:cubicBezTo>
                    <a:pt x="83" y="115"/>
                    <a:pt x="87" y="113"/>
                    <a:pt x="91" y="111"/>
                  </a:cubicBezTo>
                  <a:cubicBezTo>
                    <a:pt x="92" y="110"/>
                    <a:pt x="92" y="110"/>
                    <a:pt x="92" y="110"/>
                  </a:cubicBezTo>
                  <a:cubicBezTo>
                    <a:pt x="100" y="118"/>
                    <a:pt x="100" y="118"/>
                    <a:pt x="100" y="118"/>
                  </a:cubicBezTo>
                  <a:cubicBezTo>
                    <a:pt x="119" y="99"/>
                    <a:pt x="119" y="99"/>
                    <a:pt x="119" y="99"/>
                  </a:cubicBezTo>
                  <a:cubicBezTo>
                    <a:pt x="111" y="91"/>
                    <a:pt x="111" y="91"/>
                    <a:pt x="111" y="91"/>
                  </a:cubicBezTo>
                  <a:cubicBezTo>
                    <a:pt x="111" y="90"/>
                    <a:pt x="111" y="90"/>
                    <a:pt x="111" y="90"/>
                  </a:cubicBezTo>
                  <a:cubicBezTo>
                    <a:pt x="113" y="86"/>
                    <a:pt x="115" y="82"/>
                    <a:pt x="116" y="78"/>
                  </a:cubicBezTo>
                  <a:close/>
                  <a:moveTo>
                    <a:pt x="112" y="99"/>
                  </a:moveTo>
                  <a:cubicBezTo>
                    <a:pt x="100" y="112"/>
                    <a:pt x="100" y="112"/>
                    <a:pt x="100" y="112"/>
                  </a:cubicBezTo>
                  <a:cubicBezTo>
                    <a:pt x="92" y="105"/>
                    <a:pt x="92" y="105"/>
                    <a:pt x="92" y="105"/>
                  </a:cubicBezTo>
                  <a:cubicBezTo>
                    <a:pt x="88" y="107"/>
                    <a:pt x="88" y="107"/>
                    <a:pt x="88" y="107"/>
                  </a:cubicBezTo>
                  <a:cubicBezTo>
                    <a:pt x="85" y="109"/>
                    <a:pt x="81" y="110"/>
                    <a:pt x="77" y="111"/>
                  </a:cubicBezTo>
                  <a:cubicBezTo>
                    <a:pt x="73" y="113"/>
                    <a:pt x="73" y="113"/>
                    <a:pt x="73" y="113"/>
                  </a:cubicBezTo>
                  <a:cubicBezTo>
                    <a:pt x="73" y="123"/>
                    <a:pt x="73" y="123"/>
                    <a:pt x="73" y="123"/>
                  </a:cubicBezTo>
                  <a:cubicBezTo>
                    <a:pt x="55" y="123"/>
                    <a:pt x="55" y="123"/>
                    <a:pt x="55" y="123"/>
                  </a:cubicBezTo>
                  <a:cubicBezTo>
                    <a:pt x="55" y="113"/>
                    <a:pt x="55" y="113"/>
                    <a:pt x="55" y="113"/>
                  </a:cubicBezTo>
                  <a:cubicBezTo>
                    <a:pt x="51" y="111"/>
                    <a:pt x="51" y="111"/>
                    <a:pt x="51" y="111"/>
                  </a:cubicBezTo>
                  <a:cubicBezTo>
                    <a:pt x="47" y="110"/>
                    <a:pt x="43" y="109"/>
                    <a:pt x="40" y="107"/>
                  </a:cubicBezTo>
                  <a:cubicBezTo>
                    <a:pt x="36" y="105"/>
                    <a:pt x="36" y="105"/>
                    <a:pt x="36" y="105"/>
                  </a:cubicBezTo>
                  <a:cubicBezTo>
                    <a:pt x="28" y="112"/>
                    <a:pt x="28" y="112"/>
                    <a:pt x="28" y="112"/>
                  </a:cubicBezTo>
                  <a:cubicBezTo>
                    <a:pt x="16" y="99"/>
                    <a:pt x="16" y="99"/>
                    <a:pt x="16" y="99"/>
                  </a:cubicBezTo>
                  <a:cubicBezTo>
                    <a:pt x="23" y="92"/>
                    <a:pt x="23" y="92"/>
                    <a:pt x="23" y="92"/>
                  </a:cubicBezTo>
                  <a:cubicBezTo>
                    <a:pt x="21" y="88"/>
                    <a:pt x="21" y="88"/>
                    <a:pt x="21" y="88"/>
                  </a:cubicBezTo>
                  <a:cubicBezTo>
                    <a:pt x="19" y="85"/>
                    <a:pt x="17" y="81"/>
                    <a:pt x="16" y="77"/>
                  </a:cubicBezTo>
                  <a:cubicBezTo>
                    <a:pt x="15" y="72"/>
                    <a:pt x="15" y="72"/>
                    <a:pt x="15" y="72"/>
                  </a:cubicBezTo>
                  <a:cubicBezTo>
                    <a:pt x="5" y="72"/>
                    <a:pt x="5" y="72"/>
                    <a:pt x="5" y="72"/>
                  </a:cubicBezTo>
                  <a:cubicBezTo>
                    <a:pt x="5" y="55"/>
                    <a:pt x="5" y="55"/>
                    <a:pt x="5" y="55"/>
                  </a:cubicBezTo>
                  <a:cubicBezTo>
                    <a:pt x="15" y="55"/>
                    <a:pt x="15" y="55"/>
                    <a:pt x="15" y="55"/>
                  </a:cubicBezTo>
                  <a:cubicBezTo>
                    <a:pt x="16" y="50"/>
                    <a:pt x="16" y="50"/>
                    <a:pt x="16" y="50"/>
                  </a:cubicBezTo>
                  <a:cubicBezTo>
                    <a:pt x="17" y="46"/>
                    <a:pt x="19" y="43"/>
                    <a:pt x="21" y="39"/>
                  </a:cubicBezTo>
                  <a:cubicBezTo>
                    <a:pt x="23" y="35"/>
                    <a:pt x="23" y="35"/>
                    <a:pt x="23" y="35"/>
                  </a:cubicBezTo>
                  <a:cubicBezTo>
                    <a:pt x="16" y="28"/>
                    <a:pt x="16" y="28"/>
                    <a:pt x="16" y="28"/>
                  </a:cubicBezTo>
                  <a:cubicBezTo>
                    <a:pt x="28" y="15"/>
                    <a:pt x="28" y="15"/>
                    <a:pt x="28" y="15"/>
                  </a:cubicBezTo>
                  <a:cubicBezTo>
                    <a:pt x="36" y="23"/>
                    <a:pt x="36" y="23"/>
                    <a:pt x="36" y="23"/>
                  </a:cubicBezTo>
                  <a:cubicBezTo>
                    <a:pt x="40" y="20"/>
                    <a:pt x="40" y="20"/>
                    <a:pt x="40" y="20"/>
                  </a:cubicBezTo>
                  <a:cubicBezTo>
                    <a:pt x="43" y="18"/>
                    <a:pt x="47" y="17"/>
                    <a:pt x="51" y="16"/>
                  </a:cubicBezTo>
                  <a:cubicBezTo>
                    <a:pt x="55" y="15"/>
                    <a:pt x="55" y="15"/>
                    <a:pt x="55" y="15"/>
                  </a:cubicBezTo>
                  <a:cubicBezTo>
                    <a:pt x="55" y="4"/>
                    <a:pt x="55" y="4"/>
                    <a:pt x="55" y="4"/>
                  </a:cubicBezTo>
                  <a:cubicBezTo>
                    <a:pt x="73" y="4"/>
                    <a:pt x="73" y="4"/>
                    <a:pt x="73" y="4"/>
                  </a:cubicBezTo>
                  <a:cubicBezTo>
                    <a:pt x="73" y="15"/>
                    <a:pt x="73" y="15"/>
                    <a:pt x="73" y="15"/>
                  </a:cubicBezTo>
                  <a:cubicBezTo>
                    <a:pt x="77" y="16"/>
                    <a:pt x="77" y="16"/>
                    <a:pt x="77" y="16"/>
                  </a:cubicBezTo>
                  <a:cubicBezTo>
                    <a:pt x="81" y="17"/>
                    <a:pt x="85" y="18"/>
                    <a:pt x="88" y="20"/>
                  </a:cubicBezTo>
                  <a:cubicBezTo>
                    <a:pt x="92" y="23"/>
                    <a:pt x="92" y="23"/>
                    <a:pt x="92" y="23"/>
                  </a:cubicBezTo>
                  <a:cubicBezTo>
                    <a:pt x="100" y="15"/>
                    <a:pt x="100" y="15"/>
                    <a:pt x="100" y="15"/>
                  </a:cubicBezTo>
                  <a:cubicBezTo>
                    <a:pt x="112" y="28"/>
                    <a:pt x="112" y="28"/>
                    <a:pt x="112" y="28"/>
                  </a:cubicBezTo>
                  <a:cubicBezTo>
                    <a:pt x="105" y="35"/>
                    <a:pt x="105" y="35"/>
                    <a:pt x="105" y="35"/>
                  </a:cubicBezTo>
                  <a:cubicBezTo>
                    <a:pt x="107" y="39"/>
                    <a:pt x="107" y="39"/>
                    <a:pt x="107" y="39"/>
                  </a:cubicBezTo>
                  <a:cubicBezTo>
                    <a:pt x="109" y="43"/>
                    <a:pt x="111" y="46"/>
                    <a:pt x="112" y="50"/>
                  </a:cubicBezTo>
                  <a:cubicBezTo>
                    <a:pt x="113" y="55"/>
                    <a:pt x="113" y="55"/>
                    <a:pt x="113" y="55"/>
                  </a:cubicBezTo>
                  <a:cubicBezTo>
                    <a:pt x="123" y="55"/>
                    <a:pt x="123" y="55"/>
                    <a:pt x="123" y="55"/>
                  </a:cubicBezTo>
                  <a:cubicBezTo>
                    <a:pt x="123" y="72"/>
                    <a:pt x="123" y="72"/>
                    <a:pt x="123" y="72"/>
                  </a:cubicBezTo>
                  <a:cubicBezTo>
                    <a:pt x="113" y="72"/>
                    <a:pt x="113" y="72"/>
                    <a:pt x="113" y="72"/>
                  </a:cubicBezTo>
                  <a:cubicBezTo>
                    <a:pt x="112" y="77"/>
                    <a:pt x="112" y="77"/>
                    <a:pt x="112" y="77"/>
                  </a:cubicBezTo>
                  <a:cubicBezTo>
                    <a:pt x="111" y="81"/>
                    <a:pt x="109" y="85"/>
                    <a:pt x="107" y="88"/>
                  </a:cubicBezTo>
                  <a:cubicBezTo>
                    <a:pt x="105" y="92"/>
                    <a:pt x="105" y="92"/>
                    <a:pt x="105" y="92"/>
                  </a:cubicBezTo>
                  <a:lnTo>
                    <a:pt x="112" y="9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54" name="Freeform 49">
              <a:extLst>
                <a:ext uri="{FF2B5EF4-FFF2-40B4-BE49-F238E27FC236}">
                  <a16:creationId xmlns:a16="http://schemas.microsoft.com/office/drawing/2014/main" id="{73A1420C-2E8A-4C7E-BACD-CF38B3EE028A}"/>
                </a:ext>
              </a:extLst>
            </p:cNvPr>
            <p:cNvSpPr>
              <a:spLocks noEditPoints="1"/>
            </p:cNvSpPr>
            <p:nvPr/>
          </p:nvSpPr>
          <p:spPr bwMode="auto">
            <a:xfrm>
              <a:off x="714375" y="5264160"/>
              <a:ext cx="184150" cy="184150"/>
            </a:xfrm>
            <a:custGeom>
              <a:avLst/>
              <a:gdLst>
                <a:gd name="T0" fmla="*/ 25 w 49"/>
                <a:gd name="T1" fmla="*/ 0 h 49"/>
                <a:gd name="T2" fmla="*/ 0 w 49"/>
                <a:gd name="T3" fmla="*/ 25 h 49"/>
                <a:gd name="T4" fmla="*/ 25 w 49"/>
                <a:gd name="T5" fmla="*/ 49 h 49"/>
                <a:gd name="T6" fmla="*/ 49 w 49"/>
                <a:gd name="T7" fmla="*/ 25 h 49"/>
                <a:gd name="T8" fmla="*/ 25 w 49"/>
                <a:gd name="T9" fmla="*/ 0 h 49"/>
                <a:gd name="T10" fmla="*/ 39 w 49"/>
                <a:gd name="T11" fmla="*/ 39 h 49"/>
                <a:gd name="T12" fmla="*/ 25 w 49"/>
                <a:gd name="T13" fmla="*/ 45 h 49"/>
                <a:gd name="T14" fmla="*/ 11 w 49"/>
                <a:gd name="T15" fmla="*/ 39 h 49"/>
                <a:gd name="T16" fmla="*/ 5 w 49"/>
                <a:gd name="T17" fmla="*/ 25 h 49"/>
                <a:gd name="T18" fmla="*/ 11 w 49"/>
                <a:gd name="T19" fmla="*/ 10 h 49"/>
                <a:gd name="T20" fmla="*/ 25 w 49"/>
                <a:gd name="T21" fmla="*/ 5 h 49"/>
                <a:gd name="T22" fmla="*/ 39 w 49"/>
                <a:gd name="T23" fmla="*/ 10 h 49"/>
                <a:gd name="T24" fmla="*/ 45 w 49"/>
                <a:gd name="T25" fmla="*/ 25 h 49"/>
                <a:gd name="T26" fmla="*/ 39 w 49"/>
                <a:gd name="T27" fmla="*/ 3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49">
                  <a:moveTo>
                    <a:pt x="25" y="0"/>
                  </a:moveTo>
                  <a:cubicBezTo>
                    <a:pt x="11" y="0"/>
                    <a:pt x="0" y="11"/>
                    <a:pt x="0" y="25"/>
                  </a:cubicBezTo>
                  <a:cubicBezTo>
                    <a:pt x="0" y="38"/>
                    <a:pt x="11" y="49"/>
                    <a:pt x="25" y="49"/>
                  </a:cubicBezTo>
                  <a:cubicBezTo>
                    <a:pt x="38" y="49"/>
                    <a:pt x="49" y="38"/>
                    <a:pt x="49" y="25"/>
                  </a:cubicBezTo>
                  <a:cubicBezTo>
                    <a:pt x="49" y="11"/>
                    <a:pt x="38" y="0"/>
                    <a:pt x="25" y="0"/>
                  </a:cubicBezTo>
                  <a:close/>
                  <a:moveTo>
                    <a:pt x="39" y="39"/>
                  </a:moveTo>
                  <a:cubicBezTo>
                    <a:pt x="35" y="43"/>
                    <a:pt x="30" y="45"/>
                    <a:pt x="25" y="45"/>
                  </a:cubicBezTo>
                  <a:cubicBezTo>
                    <a:pt x="20" y="45"/>
                    <a:pt x="15" y="43"/>
                    <a:pt x="11" y="39"/>
                  </a:cubicBezTo>
                  <a:cubicBezTo>
                    <a:pt x="7" y="35"/>
                    <a:pt x="5" y="30"/>
                    <a:pt x="5" y="25"/>
                  </a:cubicBezTo>
                  <a:cubicBezTo>
                    <a:pt x="5" y="19"/>
                    <a:pt x="7" y="14"/>
                    <a:pt x="11" y="10"/>
                  </a:cubicBezTo>
                  <a:cubicBezTo>
                    <a:pt x="15" y="7"/>
                    <a:pt x="20" y="5"/>
                    <a:pt x="25" y="5"/>
                  </a:cubicBezTo>
                  <a:cubicBezTo>
                    <a:pt x="30" y="5"/>
                    <a:pt x="35" y="7"/>
                    <a:pt x="39" y="10"/>
                  </a:cubicBezTo>
                  <a:cubicBezTo>
                    <a:pt x="43" y="14"/>
                    <a:pt x="45" y="19"/>
                    <a:pt x="45" y="25"/>
                  </a:cubicBezTo>
                  <a:cubicBezTo>
                    <a:pt x="45" y="30"/>
                    <a:pt x="43" y="35"/>
                    <a:pt x="39"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grpSp>
      <p:grpSp>
        <p:nvGrpSpPr>
          <p:cNvPr id="55" name="组合 54">
            <a:extLst>
              <a:ext uri="{FF2B5EF4-FFF2-40B4-BE49-F238E27FC236}">
                <a16:creationId xmlns:a16="http://schemas.microsoft.com/office/drawing/2014/main" id="{8D4B2B73-99CD-49D7-8EC8-6EA2246559E3}"/>
              </a:ext>
            </a:extLst>
          </p:cNvPr>
          <p:cNvGrpSpPr/>
          <p:nvPr/>
        </p:nvGrpSpPr>
        <p:grpSpPr>
          <a:xfrm>
            <a:off x="5465260" y="1363240"/>
            <a:ext cx="468000" cy="468000"/>
            <a:chOff x="1528763" y="1266827"/>
            <a:chExt cx="481013" cy="481013"/>
          </a:xfrm>
          <a:solidFill>
            <a:schemeClr val="accent4"/>
          </a:solidFill>
        </p:grpSpPr>
        <p:sp>
          <p:nvSpPr>
            <p:cNvPr id="56" name="Freeform 146">
              <a:extLst>
                <a:ext uri="{FF2B5EF4-FFF2-40B4-BE49-F238E27FC236}">
                  <a16:creationId xmlns:a16="http://schemas.microsoft.com/office/drawing/2014/main" id="{E2547C51-D26C-420C-9DAF-8EF84EA51A25}"/>
                </a:ext>
              </a:extLst>
            </p:cNvPr>
            <p:cNvSpPr>
              <a:spLocks/>
            </p:cNvSpPr>
            <p:nvPr/>
          </p:nvSpPr>
          <p:spPr bwMode="auto">
            <a:xfrm>
              <a:off x="1762125" y="1620840"/>
              <a:ext cx="14288" cy="127000"/>
            </a:xfrm>
            <a:custGeom>
              <a:avLst/>
              <a:gdLst>
                <a:gd name="T0" fmla="*/ 2 w 4"/>
                <a:gd name="T1" fmla="*/ 0 h 34"/>
                <a:gd name="T2" fmla="*/ 0 w 4"/>
                <a:gd name="T3" fmla="*/ 2 h 34"/>
                <a:gd name="T4" fmla="*/ 0 w 4"/>
                <a:gd name="T5" fmla="*/ 32 h 34"/>
                <a:gd name="T6" fmla="*/ 2 w 4"/>
                <a:gd name="T7" fmla="*/ 34 h 34"/>
                <a:gd name="T8" fmla="*/ 4 w 4"/>
                <a:gd name="T9" fmla="*/ 32 h 34"/>
                <a:gd name="T10" fmla="*/ 4 w 4"/>
                <a:gd name="T11" fmla="*/ 2 h 34"/>
                <a:gd name="T12" fmla="*/ 2 w 4"/>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4" h="34">
                  <a:moveTo>
                    <a:pt x="2" y="0"/>
                  </a:moveTo>
                  <a:cubicBezTo>
                    <a:pt x="1" y="0"/>
                    <a:pt x="0" y="1"/>
                    <a:pt x="0" y="2"/>
                  </a:cubicBezTo>
                  <a:cubicBezTo>
                    <a:pt x="0" y="32"/>
                    <a:pt x="0" y="32"/>
                    <a:pt x="0" y="32"/>
                  </a:cubicBezTo>
                  <a:cubicBezTo>
                    <a:pt x="0" y="33"/>
                    <a:pt x="1" y="34"/>
                    <a:pt x="2" y="34"/>
                  </a:cubicBezTo>
                  <a:cubicBezTo>
                    <a:pt x="3" y="34"/>
                    <a:pt x="4" y="33"/>
                    <a:pt x="4" y="32"/>
                  </a:cubicBezTo>
                  <a:cubicBezTo>
                    <a:pt x="4" y="2"/>
                    <a:pt x="4" y="2"/>
                    <a:pt x="4" y="2"/>
                  </a:cubicBezTo>
                  <a:cubicBezTo>
                    <a:pt x="4" y="1"/>
                    <a:pt x="3"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57" name="Freeform 147">
              <a:extLst>
                <a:ext uri="{FF2B5EF4-FFF2-40B4-BE49-F238E27FC236}">
                  <a16:creationId xmlns:a16="http://schemas.microsoft.com/office/drawing/2014/main" id="{0294D24E-3396-410D-840D-73DE7D31FFC4}"/>
                </a:ext>
              </a:extLst>
            </p:cNvPr>
            <p:cNvSpPr>
              <a:spLocks/>
            </p:cNvSpPr>
            <p:nvPr/>
          </p:nvSpPr>
          <p:spPr bwMode="auto">
            <a:xfrm>
              <a:off x="1762125" y="1266827"/>
              <a:ext cx="14288" cy="128588"/>
            </a:xfrm>
            <a:custGeom>
              <a:avLst/>
              <a:gdLst>
                <a:gd name="T0" fmla="*/ 2 w 4"/>
                <a:gd name="T1" fmla="*/ 0 h 34"/>
                <a:gd name="T2" fmla="*/ 0 w 4"/>
                <a:gd name="T3" fmla="*/ 2 h 34"/>
                <a:gd name="T4" fmla="*/ 0 w 4"/>
                <a:gd name="T5" fmla="*/ 32 h 34"/>
                <a:gd name="T6" fmla="*/ 2 w 4"/>
                <a:gd name="T7" fmla="*/ 34 h 34"/>
                <a:gd name="T8" fmla="*/ 4 w 4"/>
                <a:gd name="T9" fmla="*/ 32 h 34"/>
                <a:gd name="T10" fmla="*/ 4 w 4"/>
                <a:gd name="T11" fmla="*/ 2 h 34"/>
                <a:gd name="T12" fmla="*/ 2 w 4"/>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4" h="34">
                  <a:moveTo>
                    <a:pt x="2" y="0"/>
                  </a:moveTo>
                  <a:cubicBezTo>
                    <a:pt x="1" y="0"/>
                    <a:pt x="0" y="1"/>
                    <a:pt x="0" y="2"/>
                  </a:cubicBezTo>
                  <a:cubicBezTo>
                    <a:pt x="0" y="32"/>
                    <a:pt x="0" y="32"/>
                    <a:pt x="0" y="32"/>
                  </a:cubicBezTo>
                  <a:cubicBezTo>
                    <a:pt x="0" y="33"/>
                    <a:pt x="1" y="34"/>
                    <a:pt x="2" y="34"/>
                  </a:cubicBezTo>
                  <a:cubicBezTo>
                    <a:pt x="3" y="34"/>
                    <a:pt x="4" y="33"/>
                    <a:pt x="4" y="32"/>
                  </a:cubicBezTo>
                  <a:cubicBezTo>
                    <a:pt x="4" y="2"/>
                    <a:pt x="4" y="2"/>
                    <a:pt x="4" y="2"/>
                  </a:cubicBezTo>
                  <a:cubicBezTo>
                    <a:pt x="4" y="1"/>
                    <a:pt x="3"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58" name="Freeform 148">
              <a:extLst>
                <a:ext uri="{FF2B5EF4-FFF2-40B4-BE49-F238E27FC236}">
                  <a16:creationId xmlns:a16="http://schemas.microsoft.com/office/drawing/2014/main" id="{59A9065F-A9F7-448E-AA73-7D6C795A83E2}"/>
                </a:ext>
              </a:extLst>
            </p:cNvPr>
            <p:cNvSpPr>
              <a:spLocks/>
            </p:cNvSpPr>
            <p:nvPr/>
          </p:nvSpPr>
          <p:spPr bwMode="auto">
            <a:xfrm>
              <a:off x="1528763" y="1500190"/>
              <a:ext cx="127000" cy="14288"/>
            </a:xfrm>
            <a:custGeom>
              <a:avLst/>
              <a:gdLst>
                <a:gd name="T0" fmla="*/ 34 w 34"/>
                <a:gd name="T1" fmla="*/ 2 h 4"/>
                <a:gd name="T2" fmla="*/ 32 w 34"/>
                <a:gd name="T3" fmla="*/ 0 h 4"/>
                <a:gd name="T4" fmla="*/ 2 w 34"/>
                <a:gd name="T5" fmla="*/ 0 h 4"/>
                <a:gd name="T6" fmla="*/ 0 w 34"/>
                <a:gd name="T7" fmla="*/ 2 h 4"/>
                <a:gd name="T8" fmla="*/ 2 w 34"/>
                <a:gd name="T9" fmla="*/ 4 h 4"/>
                <a:gd name="T10" fmla="*/ 32 w 34"/>
                <a:gd name="T11" fmla="*/ 4 h 4"/>
                <a:gd name="T12" fmla="*/ 34 w 3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34" h="4">
                  <a:moveTo>
                    <a:pt x="34" y="2"/>
                  </a:moveTo>
                  <a:cubicBezTo>
                    <a:pt x="34" y="1"/>
                    <a:pt x="33" y="0"/>
                    <a:pt x="32" y="0"/>
                  </a:cubicBezTo>
                  <a:cubicBezTo>
                    <a:pt x="2" y="0"/>
                    <a:pt x="2" y="0"/>
                    <a:pt x="2" y="0"/>
                  </a:cubicBezTo>
                  <a:cubicBezTo>
                    <a:pt x="1" y="0"/>
                    <a:pt x="0" y="1"/>
                    <a:pt x="0" y="2"/>
                  </a:cubicBezTo>
                  <a:cubicBezTo>
                    <a:pt x="0" y="3"/>
                    <a:pt x="1" y="4"/>
                    <a:pt x="2" y="4"/>
                  </a:cubicBezTo>
                  <a:cubicBezTo>
                    <a:pt x="32" y="4"/>
                    <a:pt x="32" y="4"/>
                    <a:pt x="32" y="4"/>
                  </a:cubicBezTo>
                  <a:cubicBezTo>
                    <a:pt x="33" y="4"/>
                    <a:pt x="34" y="3"/>
                    <a:pt x="34"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59" name="Freeform 149">
              <a:extLst>
                <a:ext uri="{FF2B5EF4-FFF2-40B4-BE49-F238E27FC236}">
                  <a16:creationId xmlns:a16="http://schemas.microsoft.com/office/drawing/2014/main" id="{43FC9395-FD03-4ABB-A32E-F887A21B8F5A}"/>
                </a:ext>
              </a:extLst>
            </p:cNvPr>
            <p:cNvSpPr>
              <a:spLocks/>
            </p:cNvSpPr>
            <p:nvPr/>
          </p:nvSpPr>
          <p:spPr bwMode="auto">
            <a:xfrm>
              <a:off x="1881188" y="1500190"/>
              <a:ext cx="128588" cy="14288"/>
            </a:xfrm>
            <a:custGeom>
              <a:avLst/>
              <a:gdLst>
                <a:gd name="T0" fmla="*/ 32 w 34"/>
                <a:gd name="T1" fmla="*/ 0 h 4"/>
                <a:gd name="T2" fmla="*/ 2 w 34"/>
                <a:gd name="T3" fmla="*/ 0 h 4"/>
                <a:gd name="T4" fmla="*/ 0 w 34"/>
                <a:gd name="T5" fmla="*/ 2 h 4"/>
                <a:gd name="T6" fmla="*/ 2 w 34"/>
                <a:gd name="T7" fmla="*/ 4 h 4"/>
                <a:gd name="T8" fmla="*/ 32 w 34"/>
                <a:gd name="T9" fmla="*/ 4 h 4"/>
                <a:gd name="T10" fmla="*/ 34 w 34"/>
                <a:gd name="T11" fmla="*/ 2 h 4"/>
                <a:gd name="T12" fmla="*/ 32 w 3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4" h="4">
                  <a:moveTo>
                    <a:pt x="32" y="0"/>
                  </a:moveTo>
                  <a:cubicBezTo>
                    <a:pt x="2" y="0"/>
                    <a:pt x="2" y="0"/>
                    <a:pt x="2" y="0"/>
                  </a:cubicBezTo>
                  <a:cubicBezTo>
                    <a:pt x="1" y="0"/>
                    <a:pt x="0" y="1"/>
                    <a:pt x="0" y="2"/>
                  </a:cubicBezTo>
                  <a:cubicBezTo>
                    <a:pt x="0" y="3"/>
                    <a:pt x="1" y="4"/>
                    <a:pt x="2" y="4"/>
                  </a:cubicBezTo>
                  <a:cubicBezTo>
                    <a:pt x="32" y="4"/>
                    <a:pt x="32" y="4"/>
                    <a:pt x="32" y="4"/>
                  </a:cubicBezTo>
                  <a:cubicBezTo>
                    <a:pt x="33" y="4"/>
                    <a:pt x="34" y="3"/>
                    <a:pt x="34" y="2"/>
                  </a:cubicBezTo>
                  <a:cubicBezTo>
                    <a:pt x="34" y="1"/>
                    <a:pt x="33" y="0"/>
                    <a:pt x="3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0" name="Freeform 150">
              <a:extLst>
                <a:ext uri="{FF2B5EF4-FFF2-40B4-BE49-F238E27FC236}">
                  <a16:creationId xmlns:a16="http://schemas.microsoft.com/office/drawing/2014/main" id="{CF5CB994-6A0E-494F-957D-1D85B873F74F}"/>
                </a:ext>
              </a:extLst>
            </p:cNvPr>
            <p:cNvSpPr>
              <a:spLocks/>
            </p:cNvSpPr>
            <p:nvPr/>
          </p:nvSpPr>
          <p:spPr bwMode="auto">
            <a:xfrm>
              <a:off x="1820863" y="1604965"/>
              <a:ext cx="71438" cy="112713"/>
            </a:xfrm>
            <a:custGeom>
              <a:avLst/>
              <a:gdLst>
                <a:gd name="T0" fmla="*/ 4 w 19"/>
                <a:gd name="T1" fmla="*/ 1 h 30"/>
                <a:gd name="T2" fmla="*/ 2 w 19"/>
                <a:gd name="T3" fmla="*/ 0 h 30"/>
                <a:gd name="T4" fmla="*/ 1 w 19"/>
                <a:gd name="T5" fmla="*/ 0 h 30"/>
                <a:gd name="T6" fmla="*/ 0 w 19"/>
                <a:gd name="T7" fmla="*/ 1 h 30"/>
                <a:gd name="T8" fmla="*/ 0 w 19"/>
                <a:gd name="T9" fmla="*/ 3 h 30"/>
                <a:gd name="T10" fmla="*/ 15 w 19"/>
                <a:gd name="T11" fmla="*/ 29 h 30"/>
                <a:gd name="T12" fmla="*/ 18 w 19"/>
                <a:gd name="T13" fmla="*/ 30 h 30"/>
                <a:gd name="T14" fmla="*/ 19 w 19"/>
                <a:gd name="T15" fmla="*/ 26 h 30"/>
                <a:gd name="T16" fmla="*/ 4 w 19"/>
                <a:gd name="T1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0">
                  <a:moveTo>
                    <a:pt x="4" y="1"/>
                  </a:moveTo>
                  <a:cubicBezTo>
                    <a:pt x="4" y="0"/>
                    <a:pt x="3" y="0"/>
                    <a:pt x="2" y="0"/>
                  </a:cubicBezTo>
                  <a:cubicBezTo>
                    <a:pt x="2" y="0"/>
                    <a:pt x="1" y="0"/>
                    <a:pt x="1" y="0"/>
                  </a:cubicBezTo>
                  <a:cubicBezTo>
                    <a:pt x="0" y="0"/>
                    <a:pt x="0" y="1"/>
                    <a:pt x="0" y="1"/>
                  </a:cubicBezTo>
                  <a:cubicBezTo>
                    <a:pt x="0" y="2"/>
                    <a:pt x="0" y="2"/>
                    <a:pt x="0" y="3"/>
                  </a:cubicBezTo>
                  <a:cubicBezTo>
                    <a:pt x="15" y="29"/>
                    <a:pt x="15" y="29"/>
                    <a:pt x="15" y="29"/>
                  </a:cubicBezTo>
                  <a:cubicBezTo>
                    <a:pt x="15" y="30"/>
                    <a:pt x="17" y="30"/>
                    <a:pt x="18" y="30"/>
                  </a:cubicBezTo>
                  <a:cubicBezTo>
                    <a:pt x="19" y="29"/>
                    <a:pt x="19" y="27"/>
                    <a:pt x="19" y="26"/>
                  </a:cubicBezTo>
                  <a:lnTo>
                    <a:pt x="4"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1" name="Freeform 151">
              <a:extLst>
                <a:ext uri="{FF2B5EF4-FFF2-40B4-BE49-F238E27FC236}">
                  <a16:creationId xmlns:a16="http://schemas.microsoft.com/office/drawing/2014/main" id="{2EBA7636-7ED6-46FA-AD0D-6934C3991C04}"/>
                </a:ext>
              </a:extLst>
            </p:cNvPr>
            <p:cNvSpPr>
              <a:spLocks/>
            </p:cNvSpPr>
            <p:nvPr/>
          </p:nvSpPr>
          <p:spPr bwMode="auto">
            <a:xfrm>
              <a:off x="1644650" y="1296989"/>
              <a:ext cx="76200" cy="115888"/>
            </a:xfrm>
            <a:custGeom>
              <a:avLst/>
              <a:gdLst>
                <a:gd name="T0" fmla="*/ 4 w 20"/>
                <a:gd name="T1" fmla="*/ 2 h 31"/>
                <a:gd name="T2" fmla="*/ 2 w 20"/>
                <a:gd name="T3" fmla="*/ 0 h 31"/>
                <a:gd name="T4" fmla="*/ 1 w 20"/>
                <a:gd name="T5" fmla="*/ 1 h 31"/>
                <a:gd name="T6" fmla="*/ 0 w 20"/>
                <a:gd name="T7" fmla="*/ 4 h 31"/>
                <a:gd name="T8" fmla="*/ 15 w 20"/>
                <a:gd name="T9" fmla="*/ 29 h 31"/>
                <a:gd name="T10" fmla="*/ 17 w 20"/>
                <a:gd name="T11" fmla="*/ 31 h 31"/>
                <a:gd name="T12" fmla="*/ 18 w 20"/>
                <a:gd name="T13" fmla="*/ 30 h 31"/>
                <a:gd name="T14" fmla="*/ 19 w 20"/>
                <a:gd name="T15" fmla="*/ 27 h 31"/>
                <a:gd name="T16" fmla="*/ 4 w 20"/>
                <a:gd name="T17"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1">
                  <a:moveTo>
                    <a:pt x="4" y="2"/>
                  </a:moveTo>
                  <a:cubicBezTo>
                    <a:pt x="4" y="1"/>
                    <a:pt x="3" y="0"/>
                    <a:pt x="2" y="0"/>
                  </a:cubicBezTo>
                  <a:cubicBezTo>
                    <a:pt x="2" y="0"/>
                    <a:pt x="1" y="0"/>
                    <a:pt x="1" y="1"/>
                  </a:cubicBezTo>
                  <a:cubicBezTo>
                    <a:pt x="0" y="1"/>
                    <a:pt x="0" y="3"/>
                    <a:pt x="0" y="4"/>
                  </a:cubicBezTo>
                  <a:cubicBezTo>
                    <a:pt x="15" y="29"/>
                    <a:pt x="15" y="29"/>
                    <a:pt x="15" y="29"/>
                  </a:cubicBezTo>
                  <a:cubicBezTo>
                    <a:pt x="15" y="30"/>
                    <a:pt x="16" y="31"/>
                    <a:pt x="17" y="31"/>
                  </a:cubicBezTo>
                  <a:cubicBezTo>
                    <a:pt x="17" y="31"/>
                    <a:pt x="18" y="31"/>
                    <a:pt x="18" y="30"/>
                  </a:cubicBezTo>
                  <a:cubicBezTo>
                    <a:pt x="19" y="30"/>
                    <a:pt x="20" y="28"/>
                    <a:pt x="19" y="27"/>
                  </a:cubicBezTo>
                  <a:lnTo>
                    <a:pt x="4"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2" name="Freeform 152">
              <a:extLst>
                <a:ext uri="{FF2B5EF4-FFF2-40B4-BE49-F238E27FC236}">
                  <a16:creationId xmlns:a16="http://schemas.microsoft.com/office/drawing/2014/main" id="{DDC891E5-36BE-48CF-9919-FA843C01EA35}"/>
                </a:ext>
              </a:extLst>
            </p:cNvPr>
            <p:cNvSpPr>
              <a:spLocks/>
            </p:cNvSpPr>
            <p:nvPr/>
          </p:nvSpPr>
          <p:spPr bwMode="auto">
            <a:xfrm>
              <a:off x="1558925" y="1560515"/>
              <a:ext cx="115888" cy="74613"/>
            </a:xfrm>
            <a:custGeom>
              <a:avLst/>
              <a:gdLst>
                <a:gd name="T0" fmla="*/ 30 w 31"/>
                <a:gd name="T1" fmla="*/ 1 h 20"/>
                <a:gd name="T2" fmla="*/ 28 w 31"/>
                <a:gd name="T3" fmla="*/ 0 h 20"/>
                <a:gd name="T4" fmla="*/ 27 w 31"/>
                <a:gd name="T5" fmla="*/ 0 h 20"/>
                <a:gd name="T6" fmla="*/ 1 w 31"/>
                <a:gd name="T7" fmla="*/ 15 h 20"/>
                <a:gd name="T8" fmla="*/ 0 w 31"/>
                <a:gd name="T9" fmla="*/ 16 h 20"/>
                <a:gd name="T10" fmla="*/ 1 w 31"/>
                <a:gd name="T11" fmla="*/ 18 h 20"/>
                <a:gd name="T12" fmla="*/ 4 w 31"/>
                <a:gd name="T13" fmla="*/ 19 h 20"/>
                <a:gd name="T14" fmla="*/ 29 w 31"/>
                <a:gd name="T15" fmla="*/ 4 h 20"/>
                <a:gd name="T16" fmla="*/ 30 w 31"/>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0">
                  <a:moveTo>
                    <a:pt x="30" y="1"/>
                  </a:moveTo>
                  <a:cubicBezTo>
                    <a:pt x="30" y="0"/>
                    <a:pt x="29" y="0"/>
                    <a:pt x="28" y="0"/>
                  </a:cubicBezTo>
                  <a:cubicBezTo>
                    <a:pt x="28" y="0"/>
                    <a:pt x="27" y="0"/>
                    <a:pt x="27" y="0"/>
                  </a:cubicBezTo>
                  <a:cubicBezTo>
                    <a:pt x="1" y="15"/>
                    <a:pt x="1" y="15"/>
                    <a:pt x="1" y="15"/>
                  </a:cubicBezTo>
                  <a:cubicBezTo>
                    <a:pt x="1" y="15"/>
                    <a:pt x="1" y="16"/>
                    <a:pt x="0" y="16"/>
                  </a:cubicBezTo>
                  <a:cubicBezTo>
                    <a:pt x="0" y="17"/>
                    <a:pt x="0" y="18"/>
                    <a:pt x="1" y="18"/>
                  </a:cubicBezTo>
                  <a:cubicBezTo>
                    <a:pt x="1" y="19"/>
                    <a:pt x="3" y="20"/>
                    <a:pt x="4" y="19"/>
                  </a:cubicBezTo>
                  <a:cubicBezTo>
                    <a:pt x="29" y="4"/>
                    <a:pt x="29" y="4"/>
                    <a:pt x="29" y="4"/>
                  </a:cubicBezTo>
                  <a:cubicBezTo>
                    <a:pt x="30" y="3"/>
                    <a:pt x="31" y="2"/>
                    <a:pt x="3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3" name="Freeform 153">
              <a:extLst>
                <a:ext uri="{FF2B5EF4-FFF2-40B4-BE49-F238E27FC236}">
                  <a16:creationId xmlns:a16="http://schemas.microsoft.com/office/drawing/2014/main" id="{AD2EB2A7-1BDC-4E01-BAFF-7FB7F1F27211}"/>
                </a:ext>
              </a:extLst>
            </p:cNvPr>
            <p:cNvSpPr>
              <a:spLocks/>
            </p:cNvSpPr>
            <p:nvPr/>
          </p:nvSpPr>
          <p:spPr bwMode="auto">
            <a:xfrm>
              <a:off x="1862138" y="1382715"/>
              <a:ext cx="117475" cy="76200"/>
            </a:xfrm>
            <a:custGeom>
              <a:avLst/>
              <a:gdLst>
                <a:gd name="T0" fmla="*/ 1 w 31"/>
                <a:gd name="T1" fmla="*/ 16 h 20"/>
                <a:gd name="T2" fmla="*/ 1 w 31"/>
                <a:gd name="T3" fmla="*/ 18 h 20"/>
                <a:gd name="T4" fmla="*/ 4 w 31"/>
                <a:gd name="T5" fmla="*/ 19 h 20"/>
                <a:gd name="T6" fmla="*/ 30 w 31"/>
                <a:gd name="T7" fmla="*/ 4 h 20"/>
                <a:gd name="T8" fmla="*/ 31 w 31"/>
                <a:gd name="T9" fmla="*/ 3 h 20"/>
                <a:gd name="T10" fmla="*/ 30 w 31"/>
                <a:gd name="T11" fmla="*/ 1 h 20"/>
                <a:gd name="T12" fmla="*/ 28 w 31"/>
                <a:gd name="T13" fmla="*/ 0 h 20"/>
                <a:gd name="T14" fmla="*/ 27 w 31"/>
                <a:gd name="T15" fmla="*/ 0 h 20"/>
                <a:gd name="T16" fmla="*/ 2 w 31"/>
                <a:gd name="T17" fmla="*/ 15 h 20"/>
                <a:gd name="T18" fmla="*/ 1 w 31"/>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0">
                  <a:moveTo>
                    <a:pt x="1" y="16"/>
                  </a:moveTo>
                  <a:cubicBezTo>
                    <a:pt x="0" y="17"/>
                    <a:pt x="0" y="18"/>
                    <a:pt x="1" y="18"/>
                  </a:cubicBezTo>
                  <a:cubicBezTo>
                    <a:pt x="1" y="19"/>
                    <a:pt x="3" y="20"/>
                    <a:pt x="4" y="19"/>
                  </a:cubicBezTo>
                  <a:cubicBezTo>
                    <a:pt x="30" y="4"/>
                    <a:pt x="30" y="4"/>
                    <a:pt x="30" y="4"/>
                  </a:cubicBezTo>
                  <a:cubicBezTo>
                    <a:pt x="30" y="4"/>
                    <a:pt x="30" y="3"/>
                    <a:pt x="31" y="3"/>
                  </a:cubicBezTo>
                  <a:cubicBezTo>
                    <a:pt x="31" y="2"/>
                    <a:pt x="31" y="2"/>
                    <a:pt x="30" y="1"/>
                  </a:cubicBezTo>
                  <a:cubicBezTo>
                    <a:pt x="30" y="0"/>
                    <a:pt x="29" y="0"/>
                    <a:pt x="28" y="0"/>
                  </a:cubicBezTo>
                  <a:cubicBezTo>
                    <a:pt x="28" y="0"/>
                    <a:pt x="28" y="0"/>
                    <a:pt x="27" y="0"/>
                  </a:cubicBezTo>
                  <a:cubicBezTo>
                    <a:pt x="2" y="15"/>
                    <a:pt x="2" y="15"/>
                    <a:pt x="2" y="15"/>
                  </a:cubicBezTo>
                  <a:cubicBezTo>
                    <a:pt x="1" y="15"/>
                    <a:pt x="1" y="16"/>
                    <a:pt x="1"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4" name="Freeform 154">
              <a:extLst>
                <a:ext uri="{FF2B5EF4-FFF2-40B4-BE49-F238E27FC236}">
                  <a16:creationId xmlns:a16="http://schemas.microsoft.com/office/drawing/2014/main" id="{418F7DA2-5469-4CFB-83C4-F4E0B8906127}"/>
                </a:ext>
              </a:extLst>
            </p:cNvPr>
            <p:cNvSpPr>
              <a:spLocks/>
            </p:cNvSpPr>
            <p:nvPr/>
          </p:nvSpPr>
          <p:spPr bwMode="auto">
            <a:xfrm>
              <a:off x="1862138" y="1560515"/>
              <a:ext cx="117475" cy="74613"/>
            </a:xfrm>
            <a:custGeom>
              <a:avLst/>
              <a:gdLst>
                <a:gd name="T0" fmla="*/ 30 w 31"/>
                <a:gd name="T1" fmla="*/ 15 h 20"/>
                <a:gd name="T2" fmla="*/ 4 w 31"/>
                <a:gd name="T3" fmla="*/ 0 h 20"/>
                <a:gd name="T4" fmla="*/ 3 w 31"/>
                <a:gd name="T5" fmla="*/ 0 h 20"/>
                <a:gd name="T6" fmla="*/ 1 w 31"/>
                <a:gd name="T7" fmla="*/ 1 h 20"/>
                <a:gd name="T8" fmla="*/ 2 w 31"/>
                <a:gd name="T9" fmla="*/ 4 h 20"/>
                <a:gd name="T10" fmla="*/ 27 w 31"/>
                <a:gd name="T11" fmla="*/ 19 h 20"/>
                <a:gd name="T12" fmla="*/ 30 w 31"/>
                <a:gd name="T13" fmla="*/ 18 h 20"/>
                <a:gd name="T14" fmla="*/ 30 w 31"/>
                <a:gd name="T15" fmla="*/ 1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0">
                  <a:moveTo>
                    <a:pt x="30" y="15"/>
                  </a:moveTo>
                  <a:cubicBezTo>
                    <a:pt x="4" y="0"/>
                    <a:pt x="4" y="0"/>
                    <a:pt x="4" y="0"/>
                  </a:cubicBezTo>
                  <a:cubicBezTo>
                    <a:pt x="4" y="0"/>
                    <a:pt x="3" y="0"/>
                    <a:pt x="3" y="0"/>
                  </a:cubicBezTo>
                  <a:cubicBezTo>
                    <a:pt x="2" y="0"/>
                    <a:pt x="1" y="0"/>
                    <a:pt x="1" y="1"/>
                  </a:cubicBezTo>
                  <a:cubicBezTo>
                    <a:pt x="0" y="2"/>
                    <a:pt x="1" y="3"/>
                    <a:pt x="2" y="4"/>
                  </a:cubicBezTo>
                  <a:cubicBezTo>
                    <a:pt x="27" y="19"/>
                    <a:pt x="27" y="19"/>
                    <a:pt x="27" y="19"/>
                  </a:cubicBezTo>
                  <a:cubicBezTo>
                    <a:pt x="28" y="20"/>
                    <a:pt x="30" y="19"/>
                    <a:pt x="30" y="18"/>
                  </a:cubicBezTo>
                  <a:cubicBezTo>
                    <a:pt x="31" y="17"/>
                    <a:pt x="31" y="16"/>
                    <a:pt x="3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5" name="Freeform 155">
              <a:extLst>
                <a:ext uri="{FF2B5EF4-FFF2-40B4-BE49-F238E27FC236}">
                  <a16:creationId xmlns:a16="http://schemas.microsoft.com/office/drawing/2014/main" id="{08CC98BD-E6DE-4CE2-B6DD-AEF72F72AA4C}"/>
                </a:ext>
              </a:extLst>
            </p:cNvPr>
            <p:cNvSpPr>
              <a:spLocks/>
            </p:cNvSpPr>
            <p:nvPr/>
          </p:nvSpPr>
          <p:spPr bwMode="auto">
            <a:xfrm>
              <a:off x="1558925" y="1382715"/>
              <a:ext cx="115888" cy="76200"/>
            </a:xfrm>
            <a:custGeom>
              <a:avLst/>
              <a:gdLst>
                <a:gd name="T0" fmla="*/ 1 w 31"/>
                <a:gd name="T1" fmla="*/ 4 h 20"/>
                <a:gd name="T2" fmla="*/ 27 w 31"/>
                <a:gd name="T3" fmla="*/ 19 h 20"/>
                <a:gd name="T4" fmla="*/ 30 w 31"/>
                <a:gd name="T5" fmla="*/ 18 h 20"/>
                <a:gd name="T6" fmla="*/ 30 w 31"/>
                <a:gd name="T7" fmla="*/ 16 h 20"/>
                <a:gd name="T8" fmla="*/ 29 w 31"/>
                <a:gd name="T9" fmla="*/ 15 h 20"/>
                <a:gd name="T10" fmla="*/ 4 w 31"/>
                <a:gd name="T11" fmla="*/ 0 h 20"/>
                <a:gd name="T12" fmla="*/ 3 w 31"/>
                <a:gd name="T13" fmla="*/ 0 h 20"/>
                <a:gd name="T14" fmla="*/ 1 w 31"/>
                <a:gd name="T15" fmla="*/ 1 h 20"/>
                <a:gd name="T16" fmla="*/ 0 w 31"/>
                <a:gd name="T17" fmla="*/ 3 h 20"/>
                <a:gd name="T18" fmla="*/ 1 w 31"/>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0">
                  <a:moveTo>
                    <a:pt x="1" y="4"/>
                  </a:moveTo>
                  <a:cubicBezTo>
                    <a:pt x="27" y="19"/>
                    <a:pt x="27" y="19"/>
                    <a:pt x="27" y="19"/>
                  </a:cubicBezTo>
                  <a:cubicBezTo>
                    <a:pt x="28" y="20"/>
                    <a:pt x="30" y="19"/>
                    <a:pt x="30" y="18"/>
                  </a:cubicBezTo>
                  <a:cubicBezTo>
                    <a:pt x="31" y="18"/>
                    <a:pt x="31" y="17"/>
                    <a:pt x="30" y="16"/>
                  </a:cubicBezTo>
                  <a:cubicBezTo>
                    <a:pt x="30" y="16"/>
                    <a:pt x="30" y="15"/>
                    <a:pt x="29" y="15"/>
                  </a:cubicBezTo>
                  <a:cubicBezTo>
                    <a:pt x="4" y="0"/>
                    <a:pt x="4" y="0"/>
                    <a:pt x="4" y="0"/>
                  </a:cubicBezTo>
                  <a:cubicBezTo>
                    <a:pt x="3" y="0"/>
                    <a:pt x="3" y="0"/>
                    <a:pt x="3" y="0"/>
                  </a:cubicBezTo>
                  <a:cubicBezTo>
                    <a:pt x="2" y="0"/>
                    <a:pt x="1" y="0"/>
                    <a:pt x="1" y="1"/>
                  </a:cubicBezTo>
                  <a:cubicBezTo>
                    <a:pt x="0" y="2"/>
                    <a:pt x="0" y="2"/>
                    <a:pt x="0" y="3"/>
                  </a:cubicBezTo>
                  <a:cubicBezTo>
                    <a:pt x="1" y="3"/>
                    <a:pt x="1" y="4"/>
                    <a:pt x="1"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6" name="Freeform 156">
              <a:extLst>
                <a:ext uri="{FF2B5EF4-FFF2-40B4-BE49-F238E27FC236}">
                  <a16:creationId xmlns:a16="http://schemas.microsoft.com/office/drawing/2014/main" id="{2065E618-4411-47DA-BF67-F1A47222B87F}"/>
                </a:ext>
              </a:extLst>
            </p:cNvPr>
            <p:cNvSpPr>
              <a:spLocks/>
            </p:cNvSpPr>
            <p:nvPr/>
          </p:nvSpPr>
          <p:spPr bwMode="auto">
            <a:xfrm>
              <a:off x="1644650" y="1604965"/>
              <a:ext cx="71438" cy="112713"/>
            </a:xfrm>
            <a:custGeom>
              <a:avLst/>
              <a:gdLst>
                <a:gd name="T0" fmla="*/ 18 w 19"/>
                <a:gd name="T1" fmla="*/ 0 h 30"/>
                <a:gd name="T2" fmla="*/ 17 w 19"/>
                <a:gd name="T3" fmla="*/ 0 h 30"/>
                <a:gd name="T4" fmla="*/ 15 w 19"/>
                <a:gd name="T5" fmla="*/ 1 h 30"/>
                <a:gd name="T6" fmla="*/ 0 w 19"/>
                <a:gd name="T7" fmla="*/ 26 h 30"/>
                <a:gd name="T8" fmla="*/ 1 w 19"/>
                <a:gd name="T9" fmla="*/ 30 h 30"/>
                <a:gd name="T10" fmla="*/ 4 w 19"/>
                <a:gd name="T11" fmla="*/ 29 h 30"/>
                <a:gd name="T12" fmla="*/ 19 w 19"/>
                <a:gd name="T13" fmla="*/ 3 h 30"/>
                <a:gd name="T14" fmla="*/ 19 w 19"/>
                <a:gd name="T15" fmla="*/ 1 h 30"/>
                <a:gd name="T16" fmla="*/ 18 w 19"/>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0">
                  <a:moveTo>
                    <a:pt x="18" y="0"/>
                  </a:moveTo>
                  <a:cubicBezTo>
                    <a:pt x="18" y="0"/>
                    <a:pt x="17" y="0"/>
                    <a:pt x="17" y="0"/>
                  </a:cubicBezTo>
                  <a:cubicBezTo>
                    <a:pt x="16" y="0"/>
                    <a:pt x="15" y="0"/>
                    <a:pt x="15" y="1"/>
                  </a:cubicBezTo>
                  <a:cubicBezTo>
                    <a:pt x="0" y="26"/>
                    <a:pt x="0" y="26"/>
                    <a:pt x="0" y="26"/>
                  </a:cubicBezTo>
                  <a:cubicBezTo>
                    <a:pt x="0" y="27"/>
                    <a:pt x="0" y="29"/>
                    <a:pt x="1" y="30"/>
                  </a:cubicBezTo>
                  <a:cubicBezTo>
                    <a:pt x="2" y="30"/>
                    <a:pt x="4" y="30"/>
                    <a:pt x="4" y="29"/>
                  </a:cubicBezTo>
                  <a:cubicBezTo>
                    <a:pt x="19" y="3"/>
                    <a:pt x="19" y="3"/>
                    <a:pt x="19" y="3"/>
                  </a:cubicBezTo>
                  <a:cubicBezTo>
                    <a:pt x="19" y="2"/>
                    <a:pt x="19" y="2"/>
                    <a:pt x="19" y="1"/>
                  </a:cubicBezTo>
                  <a:cubicBezTo>
                    <a:pt x="19" y="1"/>
                    <a:pt x="19" y="0"/>
                    <a:pt x="1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67" name="Freeform 157">
              <a:extLst>
                <a:ext uri="{FF2B5EF4-FFF2-40B4-BE49-F238E27FC236}">
                  <a16:creationId xmlns:a16="http://schemas.microsoft.com/office/drawing/2014/main" id="{4DCDBC88-51BE-45DC-8362-A19DB0956E5B}"/>
                </a:ext>
              </a:extLst>
            </p:cNvPr>
            <p:cNvSpPr>
              <a:spLocks/>
            </p:cNvSpPr>
            <p:nvPr/>
          </p:nvSpPr>
          <p:spPr bwMode="auto">
            <a:xfrm>
              <a:off x="1817688" y="1296989"/>
              <a:ext cx="74613" cy="115888"/>
            </a:xfrm>
            <a:custGeom>
              <a:avLst/>
              <a:gdLst>
                <a:gd name="T0" fmla="*/ 2 w 20"/>
                <a:gd name="T1" fmla="*/ 30 h 31"/>
                <a:gd name="T2" fmla="*/ 5 w 20"/>
                <a:gd name="T3" fmla="*/ 29 h 31"/>
                <a:gd name="T4" fmla="*/ 20 w 20"/>
                <a:gd name="T5" fmla="*/ 4 h 31"/>
                <a:gd name="T6" fmla="*/ 19 w 20"/>
                <a:gd name="T7" fmla="*/ 1 h 31"/>
                <a:gd name="T8" fmla="*/ 18 w 20"/>
                <a:gd name="T9" fmla="*/ 0 h 31"/>
                <a:gd name="T10" fmla="*/ 16 w 20"/>
                <a:gd name="T11" fmla="*/ 2 h 31"/>
                <a:gd name="T12" fmla="*/ 1 w 20"/>
                <a:gd name="T13" fmla="*/ 27 h 31"/>
                <a:gd name="T14" fmla="*/ 2 w 20"/>
                <a:gd name="T15" fmla="*/ 3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1">
                  <a:moveTo>
                    <a:pt x="2" y="30"/>
                  </a:moveTo>
                  <a:cubicBezTo>
                    <a:pt x="3" y="31"/>
                    <a:pt x="4" y="31"/>
                    <a:pt x="5" y="29"/>
                  </a:cubicBezTo>
                  <a:cubicBezTo>
                    <a:pt x="20" y="4"/>
                    <a:pt x="20" y="4"/>
                    <a:pt x="20" y="4"/>
                  </a:cubicBezTo>
                  <a:cubicBezTo>
                    <a:pt x="20" y="3"/>
                    <a:pt x="20" y="1"/>
                    <a:pt x="19" y="1"/>
                  </a:cubicBezTo>
                  <a:cubicBezTo>
                    <a:pt x="19" y="0"/>
                    <a:pt x="18" y="0"/>
                    <a:pt x="18" y="0"/>
                  </a:cubicBezTo>
                  <a:cubicBezTo>
                    <a:pt x="17" y="0"/>
                    <a:pt x="16" y="1"/>
                    <a:pt x="16" y="2"/>
                  </a:cubicBezTo>
                  <a:cubicBezTo>
                    <a:pt x="1" y="27"/>
                    <a:pt x="1" y="27"/>
                    <a:pt x="1" y="27"/>
                  </a:cubicBezTo>
                  <a:cubicBezTo>
                    <a:pt x="0" y="28"/>
                    <a:pt x="1" y="30"/>
                    <a:pt x="2"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grpSp>
      <p:sp>
        <p:nvSpPr>
          <p:cNvPr id="68" name="Freeform 111">
            <a:extLst>
              <a:ext uri="{FF2B5EF4-FFF2-40B4-BE49-F238E27FC236}">
                <a16:creationId xmlns:a16="http://schemas.microsoft.com/office/drawing/2014/main" id="{0DF72E7F-70D6-4A5D-98C3-4F9EC858A78D}"/>
              </a:ext>
            </a:extLst>
          </p:cNvPr>
          <p:cNvSpPr>
            <a:spLocks noEditPoints="1"/>
          </p:cNvSpPr>
          <p:nvPr/>
        </p:nvSpPr>
        <p:spPr bwMode="auto">
          <a:xfrm>
            <a:off x="10823284" y="1366708"/>
            <a:ext cx="468000" cy="437996"/>
          </a:xfrm>
          <a:custGeom>
            <a:avLst/>
            <a:gdLst>
              <a:gd name="T0" fmla="*/ 98 w 132"/>
              <a:gd name="T1" fmla="*/ 9 h 128"/>
              <a:gd name="T2" fmla="*/ 11 w 132"/>
              <a:gd name="T3" fmla="*/ 32 h 128"/>
              <a:gd name="T4" fmla="*/ 34 w 132"/>
              <a:gd name="T5" fmla="*/ 119 h 128"/>
              <a:gd name="T6" fmla="*/ 121 w 132"/>
              <a:gd name="T7" fmla="*/ 96 h 128"/>
              <a:gd name="T8" fmla="*/ 125 w 132"/>
              <a:gd name="T9" fmla="*/ 55 h 128"/>
              <a:gd name="T10" fmla="*/ 125 w 132"/>
              <a:gd name="T11" fmla="*/ 65 h 128"/>
              <a:gd name="T12" fmla="*/ 97 w 132"/>
              <a:gd name="T13" fmla="*/ 79 h 128"/>
              <a:gd name="T14" fmla="*/ 125 w 132"/>
              <a:gd name="T15" fmla="*/ 55 h 128"/>
              <a:gd name="T16" fmla="*/ 123 w 132"/>
              <a:gd name="T17" fmla="*/ 46 h 128"/>
              <a:gd name="T18" fmla="*/ 93 w 132"/>
              <a:gd name="T19" fmla="*/ 77 h 128"/>
              <a:gd name="T20" fmla="*/ 119 w 132"/>
              <a:gd name="T21" fmla="*/ 36 h 128"/>
              <a:gd name="T22" fmla="*/ 111 w 132"/>
              <a:gd name="T23" fmla="*/ 25 h 128"/>
              <a:gd name="T24" fmla="*/ 116 w 132"/>
              <a:gd name="T25" fmla="*/ 31 h 128"/>
              <a:gd name="T26" fmla="*/ 79 w 132"/>
              <a:gd name="T27" fmla="*/ 69 h 128"/>
              <a:gd name="T28" fmla="*/ 110 w 132"/>
              <a:gd name="T29" fmla="*/ 24 h 128"/>
              <a:gd name="T30" fmla="*/ 68 w 132"/>
              <a:gd name="T31" fmla="*/ 5 h 128"/>
              <a:gd name="T32" fmla="*/ 77 w 132"/>
              <a:gd name="T33" fmla="*/ 6 h 128"/>
              <a:gd name="T34" fmla="*/ 68 w 132"/>
              <a:gd name="T35" fmla="*/ 17 h 128"/>
              <a:gd name="T36" fmla="*/ 68 w 132"/>
              <a:gd name="T37" fmla="*/ 24 h 128"/>
              <a:gd name="T38" fmla="*/ 85 w 132"/>
              <a:gd name="T39" fmla="*/ 8 h 128"/>
              <a:gd name="T40" fmla="*/ 95 w 132"/>
              <a:gd name="T41" fmla="*/ 12 h 128"/>
              <a:gd name="T42" fmla="*/ 68 w 132"/>
              <a:gd name="T43" fmla="*/ 24 h 128"/>
              <a:gd name="T44" fmla="*/ 99 w 132"/>
              <a:gd name="T45" fmla="*/ 14 h 128"/>
              <a:gd name="T46" fmla="*/ 106 w 132"/>
              <a:gd name="T47" fmla="*/ 20 h 128"/>
              <a:gd name="T48" fmla="*/ 68 w 132"/>
              <a:gd name="T49" fmla="*/ 59 h 128"/>
              <a:gd name="T50" fmla="*/ 115 w 132"/>
              <a:gd name="T51" fmla="*/ 97 h 128"/>
              <a:gd name="T52" fmla="*/ 95 w 132"/>
              <a:gd name="T53" fmla="*/ 116 h 128"/>
              <a:gd name="T54" fmla="*/ 51 w 132"/>
              <a:gd name="T55" fmla="*/ 121 h 128"/>
              <a:gd name="T56" fmla="*/ 19 w 132"/>
              <a:gd name="T57" fmla="*/ 100 h 128"/>
              <a:gd name="T58" fmla="*/ 7 w 132"/>
              <a:gd name="T59" fmla="*/ 57 h 128"/>
              <a:gd name="T60" fmla="*/ 24 w 132"/>
              <a:gd name="T61" fmla="*/ 22 h 128"/>
              <a:gd name="T62" fmla="*/ 62 w 132"/>
              <a:gd name="T63" fmla="*/ 5 h 128"/>
              <a:gd name="T64" fmla="*/ 64 w 132"/>
              <a:gd name="T65" fmla="*/ 64 h 128"/>
              <a:gd name="T66" fmla="*/ 116 w 132"/>
              <a:gd name="T67" fmla="*/ 96 h 128"/>
              <a:gd name="T68" fmla="*/ 119 w 132"/>
              <a:gd name="T69" fmla="*/ 92 h 128"/>
              <a:gd name="T70" fmla="*/ 125 w 132"/>
              <a:gd name="T71" fmla="*/ 72 h 128"/>
              <a:gd name="T72" fmla="*/ 119 w 132"/>
              <a:gd name="T73" fmla="*/ 9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128">
                <a:moveTo>
                  <a:pt x="128" y="47"/>
                </a:moveTo>
                <a:cubicBezTo>
                  <a:pt x="123" y="31"/>
                  <a:pt x="113" y="17"/>
                  <a:pt x="98" y="9"/>
                </a:cubicBezTo>
                <a:cubicBezTo>
                  <a:pt x="88" y="3"/>
                  <a:pt x="77" y="0"/>
                  <a:pt x="66" y="0"/>
                </a:cubicBezTo>
                <a:cubicBezTo>
                  <a:pt x="43" y="0"/>
                  <a:pt x="22" y="12"/>
                  <a:pt x="11" y="32"/>
                </a:cubicBezTo>
                <a:cubicBezTo>
                  <a:pt x="2" y="47"/>
                  <a:pt x="0" y="64"/>
                  <a:pt x="4" y="81"/>
                </a:cubicBezTo>
                <a:cubicBezTo>
                  <a:pt x="9" y="97"/>
                  <a:pt x="19" y="111"/>
                  <a:pt x="34" y="119"/>
                </a:cubicBezTo>
                <a:cubicBezTo>
                  <a:pt x="44" y="125"/>
                  <a:pt x="55" y="128"/>
                  <a:pt x="66" y="128"/>
                </a:cubicBezTo>
                <a:cubicBezTo>
                  <a:pt x="89" y="128"/>
                  <a:pt x="110" y="116"/>
                  <a:pt x="121" y="96"/>
                </a:cubicBezTo>
                <a:cubicBezTo>
                  <a:pt x="130" y="81"/>
                  <a:pt x="132" y="64"/>
                  <a:pt x="128" y="47"/>
                </a:cubicBezTo>
                <a:close/>
                <a:moveTo>
                  <a:pt x="125" y="55"/>
                </a:moveTo>
                <a:cubicBezTo>
                  <a:pt x="125" y="58"/>
                  <a:pt x="125" y="61"/>
                  <a:pt x="125" y="65"/>
                </a:cubicBezTo>
                <a:cubicBezTo>
                  <a:pt x="125" y="65"/>
                  <a:pt x="125" y="65"/>
                  <a:pt x="125" y="65"/>
                </a:cubicBezTo>
                <a:cubicBezTo>
                  <a:pt x="106" y="84"/>
                  <a:pt x="106" y="84"/>
                  <a:pt x="106" y="84"/>
                </a:cubicBezTo>
                <a:cubicBezTo>
                  <a:pt x="97" y="79"/>
                  <a:pt x="97" y="79"/>
                  <a:pt x="97" y="79"/>
                </a:cubicBezTo>
                <a:cubicBezTo>
                  <a:pt x="124" y="52"/>
                  <a:pt x="124" y="52"/>
                  <a:pt x="124" y="52"/>
                </a:cubicBezTo>
                <a:lnTo>
                  <a:pt x="125" y="55"/>
                </a:lnTo>
                <a:close/>
                <a:moveTo>
                  <a:pt x="120" y="38"/>
                </a:moveTo>
                <a:cubicBezTo>
                  <a:pt x="121" y="41"/>
                  <a:pt x="122" y="43"/>
                  <a:pt x="123" y="46"/>
                </a:cubicBezTo>
                <a:cubicBezTo>
                  <a:pt x="123" y="47"/>
                  <a:pt x="123" y="47"/>
                  <a:pt x="123" y="47"/>
                </a:cubicBezTo>
                <a:cubicBezTo>
                  <a:pt x="93" y="77"/>
                  <a:pt x="93" y="77"/>
                  <a:pt x="93" y="77"/>
                </a:cubicBezTo>
                <a:cubicBezTo>
                  <a:pt x="84" y="71"/>
                  <a:pt x="84" y="71"/>
                  <a:pt x="84" y="71"/>
                </a:cubicBezTo>
                <a:cubicBezTo>
                  <a:pt x="119" y="36"/>
                  <a:pt x="119" y="36"/>
                  <a:pt x="119" y="36"/>
                </a:cubicBezTo>
                <a:lnTo>
                  <a:pt x="120" y="38"/>
                </a:lnTo>
                <a:close/>
                <a:moveTo>
                  <a:pt x="111" y="25"/>
                </a:moveTo>
                <a:cubicBezTo>
                  <a:pt x="112" y="26"/>
                  <a:pt x="113" y="27"/>
                  <a:pt x="113" y="28"/>
                </a:cubicBezTo>
                <a:cubicBezTo>
                  <a:pt x="114" y="29"/>
                  <a:pt x="115" y="30"/>
                  <a:pt x="116" y="31"/>
                </a:cubicBezTo>
                <a:cubicBezTo>
                  <a:pt x="116" y="32"/>
                  <a:pt x="116" y="32"/>
                  <a:pt x="116" y="32"/>
                </a:cubicBezTo>
                <a:cubicBezTo>
                  <a:pt x="79" y="69"/>
                  <a:pt x="79" y="69"/>
                  <a:pt x="79" y="69"/>
                </a:cubicBezTo>
                <a:cubicBezTo>
                  <a:pt x="70" y="64"/>
                  <a:pt x="70" y="64"/>
                  <a:pt x="70" y="64"/>
                </a:cubicBezTo>
                <a:cubicBezTo>
                  <a:pt x="110" y="24"/>
                  <a:pt x="110" y="24"/>
                  <a:pt x="110" y="24"/>
                </a:cubicBezTo>
                <a:lnTo>
                  <a:pt x="111" y="25"/>
                </a:lnTo>
                <a:close/>
                <a:moveTo>
                  <a:pt x="68" y="5"/>
                </a:moveTo>
                <a:cubicBezTo>
                  <a:pt x="70" y="5"/>
                  <a:pt x="70" y="5"/>
                  <a:pt x="70" y="5"/>
                </a:cubicBezTo>
                <a:cubicBezTo>
                  <a:pt x="72" y="5"/>
                  <a:pt x="75" y="5"/>
                  <a:pt x="77" y="6"/>
                </a:cubicBezTo>
                <a:cubicBezTo>
                  <a:pt x="80" y="6"/>
                  <a:pt x="80" y="6"/>
                  <a:pt x="80" y="6"/>
                </a:cubicBezTo>
                <a:cubicBezTo>
                  <a:pt x="68" y="17"/>
                  <a:pt x="68" y="17"/>
                  <a:pt x="68" y="17"/>
                </a:cubicBezTo>
                <a:lnTo>
                  <a:pt x="68" y="5"/>
                </a:lnTo>
                <a:close/>
                <a:moveTo>
                  <a:pt x="68" y="24"/>
                </a:moveTo>
                <a:cubicBezTo>
                  <a:pt x="85" y="8"/>
                  <a:pt x="85" y="8"/>
                  <a:pt x="85" y="8"/>
                </a:cubicBezTo>
                <a:cubicBezTo>
                  <a:pt x="85" y="8"/>
                  <a:pt x="85" y="8"/>
                  <a:pt x="85" y="8"/>
                </a:cubicBezTo>
                <a:cubicBezTo>
                  <a:pt x="88" y="9"/>
                  <a:pt x="91" y="10"/>
                  <a:pt x="93" y="11"/>
                </a:cubicBezTo>
                <a:cubicBezTo>
                  <a:pt x="95" y="12"/>
                  <a:pt x="95" y="12"/>
                  <a:pt x="95" y="12"/>
                </a:cubicBezTo>
                <a:cubicBezTo>
                  <a:pt x="68" y="38"/>
                  <a:pt x="68" y="38"/>
                  <a:pt x="68" y="38"/>
                </a:cubicBezTo>
                <a:lnTo>
                  <a:pt x="68" y="24"/>
                </a:lnTo>
                <a:close/>
                <a:moveTo>
                  <a:pt x="68" y="45"/>
                </a:moveTo>
                <a:cubicBezTo>
                  <a:pt x="99" y="14"/>
                  <a:pt x="99" y="14"/>
                  <a:pt x="99" y="14"/>
                </a:cubicBezTo>
                <a:cubicBezTo>
                  <a:pt x="100" y="15"/>
                  <a:pt x="100" y="15"/>
                  <a:pt x="100" y="15"/>
                </a:cubicBezTo>
                <a:cubicBezTo>
                  <a:pt x="102" y="17"/>
                  <a:pt x="104" y="18"/>
                  <a:pt x="106" y="20"/>
                </a:cubicBezTo>
                <a:cubicBezTo>
                  <a:pt x="107" y="21"/>
                  <a:pt x="107" y="21"/>
                  <a:pt x="107" y="21"/>
                </a:cubicBezTo>
                <a:cubicBezTo>
                  <a:pt x="68" y="59"/>
                  <a:pt x="68" y="59"/>
                  <a:pt x="68" y="59"/>
                </a:cubicBezTo>
                <a:lnTo>
                  <a:pt x="68" y="45"/>
                </a:lnTo>
                <a:close/>
                <a:moveTo>
                  <a:pt x="115" y="97"/>
                </a:moveTo>
                <a:cubicBezTo>
                  <a:pt x="113" y="100"/>
                  <a:pt x="111" y="104"/>
                  <a:pt x="108" y="106"/>
                </a:cubicBezTo>
                <a:cubicBezTo>
                  <a:pt x="104" y="110"/>
                  <a:pt x="100" y="113"/>
                  <a:pt x="95" y="116"/>
                </a:cubicBezTo>
                <a:cubicBezTo>
                  <a:pt x="86" y="121"/>
                  <a:pt x="76" y="123"/>
                  <a:pt x="66" y="123"/>
                </a:cubicBezTo>
                <a:cubicBezTo>
                  <a:pt x="61" y="123"/>
                  <a:pt x="56" y="123"/>
                  <a:pt x="51" y="121"/>
                </a:cubicBezTo>
                <a:cubicBezTo>
                  <a:pt x="46" y="120"/>
                  <a:pt x="41" y="118"/>
                  <a:pt x="36" y="115"/>
                </a:cubicBezTo>
                <a:cubicBezTo>
                  <a:pt x="29" y="111"/>
                  <a:pt x="23" y="106"/>
                  <a:pt x="19" y="100"/>
                </a:cubicBezTo>
                <a:cubicBezTo>
                  <a:pt x="14" y="94"/>
                  <a:pt x="11" y="87"/>
                  <a:pt x="9" y="79"/>
                </a:cubicBezTo>
                <a:cubicBezTo>
                  <a:pt x="7" y="72"/>
                  <a:pt x="6" y="64"/>
                  <a:pt x="7" y="57"/>
                </a:cubicBezTo>
                <a:cubicBezTo>
                  <a:pt x="8" y="49"/>
                  <a:pt x="11" y="41"/>
                  <a:pt x="15" y="34"/>
                </a:cubicBezTo>
                <a:cubicBezTo>
                  <a:pt x="17" y="30"/>
                  <a:pt x="21" y="25"/>
                  <a:pt x="24" y="22"/>
                </a:cubicBezTo>
                <a:cubicBezTo>
                  <a:pt x="28" y="18"/>
                  <a:pt x="32" y="15"/>
                  <a:pt x="37" y="12"/>
                </a:cubicBezTo>
                <a:cubicBezTo>
                  <a:pt x="44" y="8"/>
                  <a:pt x="53" y="5"/>
                  <a:pt x="62" y="5"/>
                </a:cubicBezTo>
                <a:cubicBezTo>
                  <a:pt x="64" y="5"/>
                  <a:pt x="64" y="5"/>
                  <a:pt x="64" y="5"/>
                </a:cubicBezTo>
                <a:cubicBezTo>
                  <a:pt x="64" y="64"/>
                  <a:pt x="64" y="64"/>
                  <a:pt x="64" y="64"/>
                </a:cubicBezTo>
                <a:cubicBezTo>
                  <a:pt x="64" y="65"/>
                  <a:pt x="64" y="66"/>
                  <a:pt x="65" y="66"/>
                </a:cubicBezTo>
                <a:cubicBezTo>
                  <a:pt x="116" y="96"/>
                  <a:pt x="116" y="96"/>
                  <a:pt x="116" y="96"/>
                </a:cubicBezTo>
                <a:lnTo>
                  <a:pt x="115" y="97"/>
                </a:lnTo>
                <a:close/>
                <a:moveTo>
                  <a:pt x="119" y="92"/>
                </a:moveTo>
                <a:cubicBezTo>
                  <a:pt x="110" y="87"/>
                  <a:pt x="110" y="87"/>
                  <a:pt x="110" y="87"/>
                </a:cubicBezTo>
                <a:cubicBezTo>
                  <a:pt x="125" y="72"/>
                  <a:pt x="125" y="72"/>
                  <a:pt x="125" y="72"/>
                </a:cubicBezTo>
                <a:cubicBezTo>
                  <a:pt x="124" y="77"/>
                  <a:pt x="124" y="77"/>
                  <a:pt x="124" y="77"/>
                </a:cubicBezTo>
                <a:cubicBezTo>
                  <a:pt x="123" y="81"/>
                  <a:pt x="121" y="86"/>
                  <a:pt x="119" y="90"/>
                </a:cubicBezTo>
                <a:lnTo>
                  <a:pt x="119" y="9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grpSp>
        <p:nvGrpSpPr>
          <p:cNvPr id="69" name="组合 68">
            <a:extLst>
              <a:ext uri="{FF2B5EF4-FFF2-40B4-BE49-F238E27FC236}">
                <a16:creationId xmlns:a16="http://schemas.microsoft.com/office/drawing/2014/main" id="{1A191349-7909-4978-8A5C-D3E81388E6A6}"/>
              </a:ext>
            </a:extLst>
          </p:cNvPr>
          <p:cNvGrpSpPr/>
          <p:nvPr/>
        </p:nvGrpSpPr>
        <p:grpSpPr>
          <a:xfrm>
            <a:off x="5476661" y="3710172"/>
            <a:ext cx="468000" cy="468000"/>
            <a:chOff x="4411663" y="304800"/>
            <a:chExt cx="481013" cy="481013"/>
          </a:xfrm>
          <a:solidFill>
            <a:schemeClr val="accent4"/>
          </a:solidFill>
        </p:grpSpPr>
        <p:sp>
          <p:nvSpPr>
            <p:cNvPr id="70" name="Freeform 228">
              <a:extLst>
                <a:ext uri="{FF2B5EF4-FFF2-40B4-BE49-F238E27FC236}">
                  <a16:creationId xmlns:a16="http://schemas.microsoft.com/office/drawing/2014/main" id="{8C7B4F8A-967B-4372-B83D-65139D319DAE}"/>
                </a:ext>
              </a:extLst>
            </p:cNvPr>
            <p:cNvSpPr>
              <a:spLocks noEditPoints="1"/>
            </p:cNvSpPr>
            <p:nvPr/>
          </p:nvSpPr>
          <p:spPr bwMode="auto">
            <a:xfrm>
              <a:off x="4411663" y="304800"/>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1"/>
                    <a:pt x="94" y="116"/>
                    <a:pt x="87" y="119"/>
                  </a:cubicBezTo>
                  <a:cubicBezTo>
                    <a:pt x="80" y="122"/>
                    <a:pt x="72" y="123"/>
                    <a:pt x="64" y="123"/>
                  </a:cubicBezTo>
                  <a:cubicBezTo>
                    <a:pt x="56" y="123"/>
                    <a:pt x="48" y="122"/>
                    <a:pt x="41" y="119"/>
                  </a:cubicBezTo>
                  <a:cubicBezTo>
                    <a:pt x="34" y="116"/>
                    <a:pt x="27" y="111"/>
                    <a:pt x="22" y="106"/>
                  </a:cubicBezTo>
                  <a:cubicBezTo>
                    <a:pt x="17" y="101"/>
                    <a:pt x="12" y="94"/>
                    <a:pt x="9" y="87"/>
                  </a:cubicBezTo>
                  <a:cubicBezTo>
                    <a:pt x="6" y="80"/>
                    <a:pt x="5" y="72"/>
                    <a:pt x="5" y="64"/>
                  </a:cubicBezTo>
                  <a:cubicBezTo>
                    <a:pt x="5" y="56"/>
                    <a:pt x="6" y="48"/>
                    <a:pt x="9" y="41"/>
                  </a:cubicBezTo>
                  <a:cubicBezTo>
                    <a:pt x="12" y="34"/>
                    <a:pt x="17" y="27"/>
                    <a:pt x="22" y="22"/>
                  </a:cubicBezTo>
                  <a:cubicBezTo>
                    <a:pt x="27" y="17"/>
                    <a:pt x="34" y="12"/>
                    <a:pt x="41" y="9"/>
                  </a:cubicBezTo>
                  <a:cubicBezTo>
                    <a:pt x="56" y="3"/>
                    <a:pt x="72" y="3"/>
                    <a:pt x="87" y="9"/>
                  </a:cubicBezTo>
                  <a:cubicBezTo>
                    <a:pt x="94" y="12"/>
                    <a:pt x="101" y="17"/>
                    <a:pt x="106" y="22"/>
                  </a:cubicBezTo>
                  <a:cubicBezTo>
                    <a:pt x="111" y="27"/>
                    <a:pt x="116" y="34"/>
                    <a:pt x="119" y="41"/>
                  </a:cubicBezTo>
                  <a:cubicBezTo>
                    <a:pt x="122" y="48"/>
                    <a:pt x="123" y="56"/>
                    <a:pt x="123" y="64"/>
                  </a:cubicBezTo>
                  <a:cubicBezTo>
                    <a:pt x="123" y="72"/>
                    <a:pt x="122" y="80"/>
                    <a:pt x="119" y="87"/>
                  </a:cubicBezTo>
                  <a:cubicBezTo>
                    <a:pt x="116" y="94"/>
                    <a:pt x="112" y="101"/>
                    <a:pt x="106" y="10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71" name="Oval 229">
              <a:extLst>
                <a:ext uri="{FF2B5EF4-FFF2-40B4-BE49-F238E27FC236}">
                  <a16:creationId xmlns:a16="http://schemas.microsoft.com/office/drawing/2014/main" id="{0FC983F2-054C-456F-9FC7-6D861316DC09}"/>
                </a:ext>
              </a:extLst>
            </p:cNvPr>
            <p:cNvSpPr>
              <a:spLocks noChangeArrowheads="1"/>
            </p:cNvSpPr>
            <p:nvPr/>
          </p:nvSpPr>
          <p:spPr bwMode="auto">
            <a:xfrm>
              <a:off x="4637088" y="530225"/>
              <a:ext cx="30163" cy="3016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sp>
          <p:nvSpPr>
            <p:cNvPr id="72" name="Freeform 230">
              <a:extLst>
                <a:ext uri="{FF2B5EF4-FFF2-40B4-BE49-F238E27FC236}">
                  <a16:creationId xmlns:a16="http://schemas.microsoft.com/office/drawing/2014/main" id="{DF4C1738-D1CA-4F58-9164-5D75F9BE6A89}"/>
                </a:ext>
              </a:extLst>
            </p:cNvPr>
            <p:cNvSpPr>
              <a:spLocks noEditPoints="1"/>
            </p:cNvSpPr>
            <p:nvPr/>
          </p:nvSpPr>
          <p:spPr bwMode="auto">
            <a:xfrm>
              <a:off x="4576763" y="381000"/>
              <a:ext cx="150813" cy="330200"/>
            </a:xfrm>
            <a:custGeom>
              <a:avLst/>
              <a:gdLst>
                <a:gd name="T0" fmla="*/ 40 w 40"/>
                <a:gd name="T1" fmla="*/ 43 h 88"/>
                <a:gd name="T2" fmla="*/ 40 w 40"/>
                <a:gd name="T3" fmla="*/ 43 h 88"/>
                <a:gd name="T4" fmla="*/ 22 w 40"/>
                <a:gd name="T5" fmla="*/ 2 h 88"/>
                <a:gd name="T6" fmla="*/ 18 w 40"/>
                <a:gd name="T7" fmla="*/ 2 h 88"/>
                <a:gd name="T8" fmla="*/ 0 w 40"/>
                <a:gd name="T9" fmla="*/ 43 h 88"/>
                <a:gd name="T10" fmla="*/ 0 w 40"/>
                <a:gd name="T11" fmla="*/ 44 h 88"/>
                <a:gd name="T12" fmla="*/ 0 w 40"/>
                <a:gd name="T13" fmla="*/ 45 h 88"/>
                <a:gd name="T14" fmla="*/ 0 w 40"/>
                <a:gd name="T15" fmla="*/ 45 h 88"/>
                <a:gd name="T16" fmla="*/ 18 w 40"/>
                <a:gd name="T17" fmla="*/ 86 h 88"/>
                <a:gd name="T18" fmla="*/ 22 w 40"/>
                <a:gd name="T19" fmla="*/ 86 h 88"/>
                <a:gd name="T20" fmla="*/ 40 w 40"/>
                <a:gd name="T21" fmla="*/ 45 h 88"/>
                <a:gd name="T22" fmla="*/ 40 w 40"/>
                <a:gd name="T23" fmla="*/ 44 h 88"/>
                <a:gd name="T24" fmla="*/ 40 w 40"/>
                <a:gd name="T25" fmla="*/ 44 h 88"/>
                <a:gd name="T26" fmla="*/ 40 w 40"/>
                <a:gd name="T27" fmla="*/ 44 h 88"/>
                <a:gd name="T28" fmla="*/ 40 w 40"/>
                <a:gd name="T29" fmla="*/ 43 h 88"/>
                <a:gd name="T30" fmla="*/ 20 w 40"/>
                <a:gd name="T31" fmla="*/ 80 h 88"/>
                <a:gd name="T32" fmla="*/ 4 w 40"/>
                <a:gd name="T33" fmla="*/ 44 h 88"/>
                <a:gd name="T34" fmla="*/ 20 w 40"/>
                <a:gd name="T35" fmla="*/ 9 h 88"/>
                <a:gd name="T36" fmla="*/ 36 w 40"/>
                <a:gd name="T37" fmla="*/ 44 h 88"/>
                <a:gd name="T38" fmla="*/ 20 w 40"/>
                <a:gd name="T39"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 h="88">
                  <a:moveTo>
                    <a:pt x="40" y="43"/>
                  </a:moveTo>
                  <a:cubicBezTo>
                    <a:pt x="40" y="43"/>
                    <a:pt x="40" y="43"/>
                    <a:pt x="40" y="43"/>
                  </a:cubicBezTo>
                  <a:cubicBezTo>
                    <a:pt x="22" y="2"/>
                    <a:pt x="22" y="2"/>
                    <a:pt x="22" y="2"/>
                  </a:cubicBezTo>
                  <a:cubicBezTo>
                    <a:pt x="21" y="0"/>
                    <a:pt x="19" y="0"/>
                    <a:pt x="18" y="2"/>
                  </a:cubicBezTo>
                  <a:cubicBezTo>
                    <a:pt x="0" y="43"/>
                    <a:pt x="0" y="43"/>
                    <a:pt x="0" y="43"/>
                  </a:cubicBezTo>
                  <a:cubicBezTo>
                    <a:pt x="0" y="43"/>
                    <a:pt x="0" y="44"/>
                    <a:pt x="0" y="44"/>
                  </a:cubicBezTo>
                  <a:cubicBezTo>
                    <a:pt x="0" y="44"/>
                    <a:pt x="0" y="45"/>
                    <a:pt x="0" y="45"/>
                  </a:cubicBezTo>
                  <a:cubicBezTo>
                    <a:pt x="0" y="45"/>
                    <a:pt x="0" y="45"/>
                    <a:pt x="0" y="45"/>
                  </a:cubicBezTo>
                  <a:cubicBezTo>
                    <a:pt x="18" y="86"/>
                    <a:pt x="18" y="86"/>
                    <a:pt x="18" y="86"/>
                  </a:cubicBezTo>
                  <a:cubicBezTo>
                    <a:pt x="19" y="88"/>
                    <a:pt x="21" y="88"/>
                    <a:pt x="22" y="86"/>
                  </a:cubicBezTo>
                  <a:cubicBezTo>
                    <a:pt x="40" y="45"/>
                    <a:pt x="40" y="45"/>
                    <a:pt x="40" y="45"/>
                  </a:cubicBezTo>
                  <a:cubicBezTo>
                    <a:pt x="40" y="45"/>
                    <a:pt x="40" y="44"/>
                    <a:pt x="40" y="44"/>
                  </a:cubicBezTo>
                  <a:cubicBezTo>
                    <a:pt x="40" y="44"/>
                    <a:pt x="40" y="44"/>
                    <a:pt x="40" y="44"/>
                  </a:cubicBezTo>
                  <a:cubicBezTo>
                    <a:pt x="40" y="44"/>
                    <a:pt x="40" y="44"/>
                    <a:pt x="40" y="44"/>
                  </a:cubicBezTo>
                  <a:cubicBezTo>
                    <a:pt x="40" y="44"/>
                    <a:pt x="40" y="43"/>
                    <a:pt x="40" y="43"/>
                  </a:cubicBezTo>
                  <a:close/>
                  <a:moveTo>
                    <a:pt x="20" y="80"/>
                  </a:moveTo>
                  <a:cubicBezTo>
                    <a:pt x="4" y="44"/>
                    <a:pt x="4" y="44"/>
                    <a:pt x="4" y="44"/>
                  </a:cubicBezTo>
                  <a:cubicBezTo>
                    <a:pt x="20" y="9"/>
                    <a:pt x="20" y="9"/>
                    <a:pt x="20" y="9"/>
                  </a:cubicBezTo>
                  <a:cubicBezTo>
                    <a:pt x="36" y="44"/>
                    <a:pt x="36" y="44"/>
                    <a:pt x="36" y="44"/>
                  </a:cubicBezTo>
                  <a:lnTo>
                    <a:pt x="2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endParaRPr>
            </a:p>
          </p:txBody>
        </p:sp>
      </p:grpSp>
    </p:spTree>
    <p:extLst>
      <p:ext uri="{BB962C8B-B14F-4D97-AF65-F5344CB8AC3E}">
        <p14:creationId xmlns:p14="http://schemas.microsoft.com/office/powerpoint/2010/main" val="2171578061"/>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en-US" altLang="zh-CN" dirty="0"/>
              <a:t>Local Sliding Window Attention</a:t>
            </a:r>
            <a:endParaRPr lang="zh-CN" altLang="en-US" dirty="0"/>
          </a:p>
        </p:txBody>
      </p:sp>
      <p:sp>
        <p:nvSpPr>
          <p:cNvPr id="11" name="矩形 10">
            <a:extLst>
              <a:ext uri="{FF2B5EF4-FFF2-40B4-BE49-F238E27FC236}">
                <a16:creationId xmlns:a16="http://schemas.microsoft.com/office/drawing/2014/main" id="{D6071237-C3EE-4688-8160-8EF44A8B0EF4}"/>
              </a:ext>
            </a:extLst>
          </p:cNvPr>
          <p:cNvSpPr/>
          <p:nvPr/>
        </p:nvSpPr>
        <p:spPr>
          <a:xfrm>
            <a:off x="1041400" y="1293252"/>
            <a:ext cx="10109200" cy="4356100"/>
          </a:xfrm>
          <a:prstGeom prst="rect">
            <a:avLst/>
          </a:prstGeom>
          <a:noFill/>
          <a:ln w="31750">
            <a:gradFill>
              <a:gsLst>
                <a:gs pos="13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91C132B9-7816-40DF-A75A-76D084D56CCC}"/>
              </a:ext>
            </a:extLst>
          </p:cNvPr>
          <p:cNvSpPr txBox="1"/>
          <p:nvPr/>
        </p:nvSpPr>
        <p:spPr>
          <a:xfrm>
            <a:off x="234266" y="1103729"/>
            <a:ext cx="2487168" cy="2554545"/>
          </a:xfrm>
          <a:prstGeom prst="rect">
            <a:avLst/>
          </a:prstGeom>
          <a:noFill/>
        </p:spPr>
        <p:txBody>
          <a:bodyPr wrap="square" lIns="0" tIns="0" rIns="0" bIns="0" rtlCol="0">
            <a:spAutoFit/>
          </a:bodyPr>
          <a:lstStyle/>
          <a:p>
            <a:pPr algn="l"/>
            <a:r>
              <a:rPr lang="zh-CN" altLang="en-US" sz="16600" spc="300" dirty="0">
                <a:solidFill>
                  <a:schemeClr val="accent1"/>
                </a:solidFill>
                <a:latin typeface="黑体" panose="02010609060101010101" pitchFamily="49" charset="-122"/>
                <a:ea typeface="黑体" panose="02010609060101010101" pitchFamily="49" charset="-122"/>
              </a:rPr>
              <a:t>“</a:t>
            </a:r>
          </a:p>
        </p:txBody>
      </p:sp>
      <p:sp>
        <p:nvSpPr>
          <p:cNvPr id="13" name="文本框 12">
            <a:extLst>
              <a:ext uri="{FF2B5EF4-FFF2-40B4-BE49-F238E27FC236}">
                <a16:creationId xmlns:a16="http://schemas.microsoft.com/office/drawing/2014/main" id="{9FD59AEA-A8DA-4FD6-95B0-1014104036C0}"/>
              </a:ext>
            </a:extLst>
          </p:cNvPr>
          <p:cNvSpPr txBox="1"/>
          <p:nvPr/>
        </p:nvSpPr>
        <p:spPr>
          <a:xfrm>
            <a:off x="1562100" y="3083952"/>
            <a:ext cx="9067800" cy="1561453"/>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algn="just"/>
            <a:r>
              <a:rPr lang="zh-CN" altLang="en-US" sz="2000" dirty="0"/>
              <a:t>滑动窗口注意力是一种局部注意力机制，它限制了每个</a:t>
            </a:r>
            <a:r>
              <a:rPr lang="en-US" altLang="zh-CN" sz="2000" dirty="0"/>
              <a:t>token</a:t>
            </a:r>
            <a:r>
              <a:rPr lang="zh-CN" altLang="en-US" sz="2000" dirty="0"/>
              <a:t>在计算注意力时只能关注序列中的一个固定窗口大小的邻近</a:t>
            </a:r>
            <a:r>
              <a:rPr lang="en-US" altLang="zh-CN" sz="2000" dirty="0"/>
              <a:t>token</a:t>
            </a:r>
            <a:r>
              <a:rPr lang="zh-CN" altLang="en-US" sz="2000" dirty="0"/>
              <a:t>。这种方法可以减少计算量，特别是对于长序列处理时，因为它避免了全局注意力计算中每个</a:t>
            </a:r>
            <a:r>
              <a:rPr lang="en-US" altLang="zh-CN" sz="2000" dirty="0"/>
              <a:t>token</a:t>
            </a:r>
            <a:r>
              <a:rPr lang="zh-CN" altLang="en-US" sz="2000" dirty="0"/>
              <a:t>都需要考虑整个序列的计算开销。</a:t>
            </a:r>
          </a:p>
        </p:txBody>
      </p:sp>
      <p:sp>
        <p:nvSpPr>
          <p:cNvPr id="17" name="文本框 16">
            <a:extLst>
              <a:ext uri="{FF2B5EF4-FFF2-40B4-BE49-F238E27FC236}">
                <a16:creationId xmlns:a16="http://schemas.microsoft.com/office/drawing/2014/main" id="{A5296328-ABAD-4B6D-8595-28952E950CFA}"/>
              </a:ext>
            </a:extLst>
          </p:cNvPr>
          <p:cNvSpPr txBox="1"/>
          <p:nvPr/>
        </p:nvSpPr>
        <p:spPr>
          <a:xfrm>
            <a:off x="1931491" y="2110574"/>
            <a:ext cx="8329017" cy="540854"/>
          </a:xfrm>
          <a:prstGeom prst="rect">
            <a:avLst/>
          </a:prstGeom>
          <a:noFill/>
        </p:spPr>
        <p:txBody>
          <a:bodyPr wrap="square" lIns="0" tIns="0" rIns="0" bIns="0" rtlCol="0">
            <a:spAutoFit/>
          </a:bodyPr>
          <a:lstStyle/>
          <a:p>
            <a:pPr algn="ctr">
              <a:lnSpc>
                <a:spcPct val="120000"/>
              </a:lnSpc>
            </a:pPr>
            <a:r>
              <a:rPr lang="zh-CN" altLang="en-US" sz="3200" b="1" spc="300" dirty="0">
                <a:solidFill>
                  <a:schemeClr val="accent4"/>
                </a:solidFill>
                <a:latin typeface="+mn-ea"/>
              </a:rPr>
              <a:t>滑动窗口注意力</a:t>
            </a:r>
          </a:p>
        </p:txBody>
      </p:sp>
    </p:spTree>
    <p:extLst>
      <p:ext uri="{BB962C8B-B14F-4D97-AF65-F5344CB8AC3E}">
        <p14:creationId xmlns:p14="http://schemas.microsoft.com/office/powerpoint/2010/main" val="3394044848"/>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6826" y="1894221"/>
            <a:ext cx="10498347" cy="3069558"/>
          </a:xfrm>
          <a:prstGeom prst="rect">
            <a:avLst/>
          </a:prstGeom>
          <a:noFill/>
        </p:spPr>
        <p:txBody>
          <a:bodyPr wrap="square" rtlCol="0">
            <a:spAutoFit/>
          </a:bodyPr>
          <a:lstStyle/>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mn-ea"/>
              </a:rPr>
              <a:t>小规模大模型的性能仍然在不断提升，说明其训练程度仍不够充分，存在提升空间</a:t>
            </a:r>
            <a:endParaRPr lang="en-US" altLang="zh-CN" sz="2000" dirty="0">
              <a:latin typeface="+mn-ea"/>
            </a:endParaRPr>
          </a:p>
          <a:p>
            <a:pPr marL="342900" indent="-342900" algn="just">
              <a:lnSpc>
                <a:spcPct val="130000"/>
              </a:lnSpc>
              <a:spcBef>
                <a:spcPts val="600"/>
              </a:spcBef>
              <a:spcAft>
                <a:spcPts val="600"/>
              </a:spcAft>
              <a:buClr>
                <a:schemeClr val="tx2"/>
              </a:buClr>
              <a:buFont typeface="Wingdings" panose="05000000000000000000" pitchFamily="2" charset="2"/>
              <a:buChar char="n"/>
            </a:pPr>
            <a:endParaRPr lang="en-US" altLang="zh-CN" sz="2000" dirty="0">
              <a:latin typeface="+mn-ea"/>
              <a:ea typeface="+mn-ea"/>
            </a:endParaRPr>
          </a:p>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mn-ea"/>
              </a:rPr>
              <a:t>目前小规模大模型的性能提升主要来自于训练时长的增加，其性能仅随数据集规模对数增长，存在边际效应递减的现象</a:t>
            </a:r>
            <a:endParaRPr lang="en-US" altLang="zh-CN" sz="2000" dirty="0">
              <a:latin typeface="+mn-ea"/>
            </a:endParaRPr>
          </a:p>
          <a:p>
            <a:pPr marL="342900" indent="-342900" algn="just">
              <a:lnSpc>
                <a:spcPct val="130000"/>
              </a:lnSpc>
              <a:spcBef>
                <a:spcPts val="600"/>
              </a:spcBef>
              <a:spcAft>
                <a:spcPts val="600"/>
              </a:spcAft>
              <a:buClr>
                <a:schemeClr val="tx2"/>
              </a:buClr>
              <a:buFont typeface="Wingdings" panose="05000000000000000000" pitchFamily="2" charset="2"/>
              <a:buChar char="n"/>
            </a:pPr>
            <a:endParaRPr lang="en-US" altLang="zh-CN" sz="2000" dirty="0">
              <a:latin typeface="+mn-ea"/>
            </a:endParaRPr>
          </a:p>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000" dirty="0">
                <a:latin typeface="+mn-ea"/>
              </a:rPr>
              <a:t>需探索不通过增加训练时长来提高小规模大模型性能的替代方法。</a:t>
            </a:r>
            <a:endParaRPr lang="en-US" altLang="zh-CN" sz="2000" dirty="0">
              <a:latin typeface="+mn-ea"/>
            </a:endParaRPr>
          </a:p>
        </p:txBody>
      </p:sp>
      <p:sp>
        <p:nvSpPr>
          <p:cNvPr id="9" name="标题 8"/>
          <p:cNvSpPr>
            <a:spLocks noGrp="1"/>
          </p:cNvSpPr>
          <p:nvPr>
            <p:ph type="title"/>
          </p:nvPr>
        </p:nvSpPr>
        <p:spPr/>
        <p:txBody>
          <a:bodyPr/>
          <a:lstStyle/>
          <a:p>
            <a:r>
              <a:rPr lang="en-US" altLang="zh-CN" dirty="0"/>
              <a:t>Observation</a:t>
            </a:r>
            <a:endParaRPr lang="zh-CN" altLang="en-US" dirty="0"/>
          </a:p>
        </p:txBody>
      </p:sp>
    </p:spTree>
    <p:extLst>
      <p:ext uri="{BB962C8B-B14F-4D97-AF65-F5344CB8AC3E}">
        <p14:creationId xmlns:p14="http://schemas.microsoft.com/office/powerpoint/2010/main" val="2492864999"/>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en-US" altLang="zh-CN" dirty="0"/>
              <a:t>Knowledge Distillation</a:t>
            </a:r>
            <a:endParaRPr lang="zh-CN" altLang="en-US" dirty="0"/>
          </a:p>
        </p:txBody>
      </p:sp>
      <p:sp>
        <p:nvSpPr>
          <p:cNvPr id="11" name="矩形 10">
            <a:extLst>
              <a:ext uri="{FF2B5EF4-FFF2-40B4-BE49-F238E27FC236}">
                <a16:creationId xmlns:a16="http://schemas.microsoft.com/office/drawing/2014/main" id="{D6071237-C3EE-4688-8160-8EF44A8B0EF4}"/>
              </a:ext>
            </a:extLst>
          </p:cNvPr>
          <p:cNvSpPr/>
          <p:nvPr/>
        </p:nvSpPr>
        <p:spPr>
          <a:xfrm>
            <a:off x="1041400" y="1293252"/>
            <a:ext cx="10109200" cy="4356100"/>
          </a:xfrm>
          <a:prstGeom prst="rect">
            <a:avLst/>
          </a:prstGeom>
          <a:noFill/>
          <a:ln w="31750">
            <a:gradFill>
              <a:gsLst>
                <a:gs pos="13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91C132B9-7816-40DF-A75A-76D084D56CCC}"/>
              </a:ext>
            </a:extLst>
          </p:cNvPr>
          <p:cNvSpPr txBox="1"/>
          <p:nvPr/>
        </p:nvSpPr>
        <p:spPr>
          <a:xfrm>
            <a:off x="234266" y="1103729"/>
            <a:ext cx="2487168" cy="2554545"/>
          </a:xfrm>
          <a:prstGeom prst="rect">
            <a:avLst/>
          </a:prstGeom>
          <a:noFill/>
        </p:spPr>
        <p:txBody>
          <a:bodyPr wrap="square" lIns="0" tIns="0" rIns="0" bIns="0" rtlCol="0">
            <a:spAutoFit/>
          </a:bodyPr>
          <a:lstStyle/>
          <a:p>
            <a:pPr algn="l"/>
            <a:r>
              <a:rPr lang="zh-CN" altLang="en-US" sz="16600" spc="300" dirty="0">
                <a:solidFill>
                  <a:schemeClr val="accent1"/>
                </a:solidFill>
                <a:latin typeface="黑体" panose="02010609060101010101" pitchFamily="49" charset="-122"/>
                <a:ea typeface="黑体" panose="02010609060101010101" pitchFamily="49" charset="-122"/>
              </a:rPr>
              <a:t>“</a:t>
            </a:r>
          </a:p>
        </p:txBody>
      </p:sp>
      <p:sp>
        <p:nvSpPr>
          <p:cNvPr id="13" name="文本框 12">
            <a:extLst>
              <a:ext uri="{FF2B5EF4-FFF2-40B4-BE49-F238E27FC236}">
                <a16:creationId xmlns:a16="http://schemas.microsoft.com/office/drawing/2014/main" id="{9FD59AEA-A8DA-4FD6-95B0-1014104036C0}"/>
              </a:ext>
            </a:extLst>
          </p:cNvPr>
          <p:cNvSpPr txBox="1"/>
          <p:nvPr/>
        </p:nvSpPr>
        <p:spPr>
          <a:xfrm>
            <a:off x="1562100" y="3083952"/>
            <a:ext cx="9067800" cy="1561453"/>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algn="just"/>
            <a:r>
              <a:rPr lang="zh-CN" altLang="en-US" sz="2000" dirty="0"/>
              <a:t>知识蒸馏最早由</a:t>
            </a:r>
            <a:r>
              <a:rPr lang="en-US" altLang="zh-CN" sz="2000" dirty="0"/>
              <a:t>Hinton</a:t>
            </a:r>
            <a:r>
              <a:rPr lang="zh-CN" altLang="en-US" sz="2000" dirty="0"/>
              <a:t>在</a:t>
            </a:r>
            <a:r>
              <a:rPr lang="en-US" altLang="zh-CN" sz="2000" dirty="0"/>
              <a:t>2015</a:t>
            </a:r>
            <a:r>
              <a:rPr lang="zh-CN" altLang="en-US" sz="2000" dirty="0"/>
              <a:t>年提出，通过利用性能更好的教师大模型的监督信息来训练轻量化</a:t>
            </a:r>
            <a:r>
              <a:rPr lang="zh-CN" altLang="en-US" sz="2000"/>
              <a:t>的学生小模型</a:t>
            </a:r>
            <a:r>
              <a:rPr lang="zh-CN" altLang="en-US" sz="2000" dirty="0"/>
              <a:t>，使得学生模型能够以更少的参数和计算资源达到与教师模型相似的性能，从而在实际应用中实现模型的高效部署和使用。</a:t>
            </a:r>
          </a:p>
        </p:txBody>
      </p:sp>
      <p:sp>
        <p:nvSpPr>
          <p:cNvPr id="17" name="文本框 16">
            <a:extLst>
              <a:ext uri="{FF2B5EF4-FFF2-40B4-BE49-F238E27FC236}">
                <a16:creationId xmlns:a16="http://schemas.microsoft.com/office/drawing/2014/main" id="{A5296328-ABAD-4B6D-8595-28952E950CFA}"/>
              </a:ext>
            </a:extLst>
          </p:cNvPr>
          <p:cNvSpPr txBox="1"/>
          <p:nvPr/>
        </p:nvSpPr>
        <p:spPr>
          <a:xfrm>
            <a:off x="1931491" y="2110574"/>
            <a:ext cx="8329017" cy="540854"/>
          </a:xfrm>
          <a:prstGeom prst="rect">
            <a:avLst/>
          </a:prstGeom>
          <a:noFill/>
        </p:spPr>
        <p:txBody>
          <a:bodyPr wrap="square" lIns="0" tIns="0" rIns="0" bIns="0" rtlCol="0">
            <a:spAutoFit/>
          </a:bodyPr>
          <a:lstStyle/>
          <a:p>
            <a:pPr algn="ctr">
              <a:lnSpc>
                <a:spcPct val="120000"/>
              </a:lnSpc>
            </a:pPr>
            <a:r>
              <a:rPr lang="zh-CN" altLang="en-US" sz="3200" b="1" spc="300" dirty="0">
                <a:solidFill>
                  <a:schemeClr val="accent4"/>
                </a:solidFill>
                <a:latin typeface="+mn-ea"/>
              </a:rPr>
              <a:t>知识蒸馏</a:t>
            </a:r>
          </a:p>
        </p:txBody>
      </p:sp>
    </p:spTree>
    <p:extLst>
      <p:ext uri="{BB962C8B-B14F-4D97-AF65-F5344CB8AC3E}">
        <p14:creationId xmlns:p14="http://schemas.microsoft.com/office/powerpoint/2010/main" val="374224499"/>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518974" y="1626993"/>
            <a:ext cx="9006726" cy="525657"/>
          </a:xfrm>
          <a:prstGeom prst="rect">
            <a:avLst/>
          </a:prstGeom>
          <a:noFill/>
        </p:spPr>
        <p:txBody>
          <a:bodyPr wrap="square" rtlCol="0">
            <a:spAutoFit/>
          </a:bodyPr>
          <a:lstStyle/>
          <a:p>
            <a:pPr marL="342900" indent="-342900" algn="just">
              <a:lnSpc>
                <a:spcPct val="130000"/>
              </a:lnSpc>
              <a:spcBef>
                <a:spcPts val="600"/>
              </a:spcBef>
              <a:spcAft>
                <a:spcPts val="600"/>
              </a:spcAft>
              <a:buClr>
                <a:schemeClr val="tx2"/>
              </a:buClr>
              <a:buFont typeface="Wingdings" panose="05000000000000000000" pitchFamily="2" charset="2"/>
              <a:buChar char="n"/>
            </a:pPr>
            <a:r>
              <a:rPr lang="en-US" altLang="zh-CN" sz="2400" dirty="0">
                <a:latin typeface="+mn-ea"/>
              </a:rPr>
              <a:t>27 B </a:t>
            </a:r>
            <a:r>
              <a:rPr lang="zh-CN" altLang="en-US" sz="2400" dirty="0">
                <a:latin typeface="+mn-ea"/>
              </a:rPr>
              <a:t>从头训练，</a:t>
            </a:r>
            <a:r>
              <a:rPr lang="en-US" altLang="zh-CN" sz="2400" dirty="0">
                <a:latin typeface="+mn-ea"/>
              </a:rPr>
              <a:t>2 B, 9 B </a:t>
            </a:r>
            <a:r>
              <a:rPr lang="zh-CN" altLang="en-US" sz="2400" dirty="0">
                <a:latin typeface="+mn-ea"/>
              </a:rPr>
              <a:t>使用知识蒸馏训练</a:t>
            </a:r>
          </a:p>
        </p:txBody>
      </p:sp>
      <p:sp>
        <p:nvSpPr>
          <p:cNvPr id="9" name="标题 8"/>
          <p:cNvSpPr>
            <a:spLocks noGrp="1"/>
          </p:cNvSpPr>
          <p:nvPr>
            <p:ph type="title"/>
          </p:nvPr>
        </p:nvSpPr>
        <p:spPr/>
        <p:txBody>
          <a:bodyPr/>
          <a:lstStyle/>
          <a:p>
            <a:r>
              <a:rPr lang="en-US" altLang="zh-CN" dirty="0"/>
              <a:t>Gemma 2</a:t>
            </a:r>
            <a:endParaRPr lang="zh-CN" altLang="en-US" dirty="0"/>
          </a:p>
        </p:txBody>
      </p:sp>
      <p:pic>
        <p:nvPicPr>
          <p:cNvPr id="2" name="图片 1">
            <a:extLst>
              <a:ext uri="{FF2B5EF4-FFF2-40B4-BE49-F238E27FC236}">
                <a16:creationId xmlns:a16="http://schemas.microsoft.com/office/drawing/2014/main" id="{6355F2C9-B606-45B6-A031-FC8830313683}"/>
              </a:ext>
            </a:extLst>
          </p:cNvPr>
          <p:cNvPicPr>
            <a:picLocks noChangeAspect="1"/>
          </p:cNvPicPr>
          <p:nvPr/>
        </p:nvPicPr>
        <p:blipFill>
          <a:blip r:embed="rId3"/>
          <a:stretch>
            <a:fillRect/>
          </a:stretch>
        </p:blipFill>
        <p:spPr>
          <a:xfrm>
            <a:off x="2807723" y="2607243"/>
            <a:ext cx="5829300" cy="1276350"/>
          </a:xfrm>
          <a:prstGeom prst="rect">
            <a:avLst/>
          </a:prstGeom>
        </p:spPr>
      </p:pic>
      <p:sp>
        <p:nvSpPr>
          <p:cNvPr id="6" name="文本框 5">
            <a:extLst>
              <a:ext uri="{FF2B5EF4-FFF2-40B4-BE49-F238E27FC236}">
                <a16:creationId xmlns:a16="http://schemas.microsoft.com/office/drawing/2014/main" id="{7BFB79D8-653A-426F-93AF-688C38469019}"/>
              </a:ext>
            </a:extLst>
          </p:cNvPr>
          <p:cNvSpPr txBox="1"/>
          <p:nvPr/>
        </p:nvSpPr>
        <p:spPr>
          <a:xfrm>
            <a:off x="1518974" y="4338186"/>
            <a:ext cx="9006726" cy="1005788"/>
          </a:xfrm>
          <a:prstGeom prst="rect">
            <a:avLst/>
          </a:prstGeom>
          <a:noFill/>
        </p:spPr>
        <p:txBody>
          <a:bodyPr wrap="square" rtlCol="0">
            <a:spAutoFit/>
          </a:bodyPr>
          <a:lstStyle/>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400" dirty="0"/>
              <a:t>最小化学生模型和教师模型之间的 </a:t>
            </a:r>
            <a:r>
              <a:rPr lang="en-US" altLang="zh-CN" sz="2400" dirty="0"/>
              <a:t>Token </a:t>
            </a:r>
            <a:r>
              <a:rPr lang="zh-CN" altLang="en-US" sz="2400" dirty="0"/>
              <a:t>预测概率分布的交叉熵损失</a:t>
            </a:r>
            <a:endParaRPr lang="zh-CN" altLang="en-US" sz="2400" dirty="0">
              <a:latin typeface="+mn-ea"/>
            </a:endParaRPr>
          </a:p>
        </p:txBody>
      </p:sp>
    </p:spTree>
    <p:extLst>
      <p:ext uri="{BB962C8B-B14F-4D97-AF65-F5344CB8AC3E}">
        <p14:creationId xmlns:p14="http://schemas.microsoft.com/office/powerpoint/2010/main" val="4223281437"/>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879094" y="2803747"/>
            <a:ext cx="3810111" cy="453457"/>
          </a:xfrm>
          <a:prstGeom prst="rect">
            <a:avLst/>
          </a:prstGeom>
          <a:noFill/>
        </p:spPr>
        <p:txBody>
          <a:bodyPr wrap="square" rtlCol="0">
            <a:spAutoFit/>
          </a:bodyPr>
          <a:lstStyle/>
          <a:p>
            <a:pPr algn="just">
              <a:lnSpc>
                <a:spcPct val="130000"/>
              </a:lnSpc>
              <a:spcBef>
                <a:spcPts val="600"/>
              </a:spcBef>
              <a:spcAft>
                <a:spcPts val="600"/>
              </a:spcAft>
              <a:buClr>
                <a:schemeClr val="tx2"/>
              </a:buClr>
            </a:pPr>
            <a:r>
              <a:rPr lang="en-US" altLang="zh-CN" sz="2000" dirty="0">
                <a:latin typeface="+mn-ea"/>
              </a:rPr>
              <a:t>Gemma2 2B </a:t>
            </a:r>
            <a:r>
              <a:rPr lang="zh-CN" altLang="en-US" sz="2000" dirty="0">
                <a:latin typeface="+mn-ea"/>
              </a:rPr>
              <a:t>是否蒸馏性能对比</a:t>
            </a:r>
          </a:p>
        </p:txBody>
      </p:sp>
      <p:sp>
        <p:nvSpPr>
          <p:cNvPr id="9" name="标题 8"/>
          <p:cNvSpPr>
            <a:spLocks noGrp="1"/>
          </p:cNvSpPr>
          <p:nvPr>
            <p:ph type="title"/>
          </p:nvPr>
        </p:nvSpPr>
        <p:spPr>
          <a:xfrm>
            <a:off x="1606550" y="344317"/>
            <a:ext cx="8643848" cy="480131"/>
          </a:xfrm>
        </p:spPr>
        <p:txBody>
          <a:bodyPr/>
          <a:lstStyle/>
          <a:p>
            <a:r>
              <a:rPr lang="en-US" altLang="zh-CN" dirty="0"/>
              <a:t>Evaluation</a:t>
            </a:r>
            <a:endParaRPr lang="zh-CN" altLang="en-US" dirty="0"/>
          </a:p>
        </p:txBody>
      </p:sp>
      <p:sp>
        <p:nvSpPr>
          <p:cNvPr id="6" name="文本框 5">
            <a:extLst>
              <a:ext uri="{FF2B5EF4-FFF2-40B4-BE49-F238E27FC236}">
                <a16:creationId xmlns:a16="http://schemas.microsoft.com/office/drawing/2014/main" id="{7BFB79D8-653A-426F-93AF-688C38469019}"/>
              </a:ext>
            </a:extLst>
          </p:cNvPr>
          <p:cNvSpPr txBox="1"/>
          <p:nvPr/>
        </p:nvSpPr>
        <p:spPr>
          <a:xfrm>
            <a:off x="7208950" y="4317449"/>
            <a:ext cx="4524847" cy="1005788"/>
          </a:xfrm>
          <a:prstGeom prst="rect">
            <a:avLst/>
          </a:prstGeom>
          <a:noFill/>
        </p:spPr>
        <p:txBody>
          <a:bodyPr wrap="square" rtlCol="0">
            <a:spAutoFit/>
          </a:bodyPr>
          <a:lstStyle/>
          <a:p>
            <a:pPr marL="342900" indent="-342900" algn="just">
              <a:lnSpc>
                <a:spcPct val="130000"/>
              </a:lnSpc>
              <a:spcBef>
                <a:spcPts val="600"/>
              </a:spcBef>
              <a:spcAft>
                <a:spcPts val="600"/>
              </a:spcAft>
              <a:buClr>
                <a:schemeClr val="tx2"/>
              </a:buClr>
              <a:buFont typeface="Wingdings" panose="05000000000000000000" pitchFamily="2" charset="2"/>
              <a:buChar char="n"/>
            </a:pPr>
            <a:r>
              <a:rPr lang="zh-CN" altLang="en-US" sz="2400" dirty="0"/>
              <a:t>当模型规模增加时，蒸馏带来的性能提升仍然存在</a:t>
            </a:r>
            <a:endParaRPr lang="zh-CN" altLang="en-US" sz="2400" dirty="0">
              <a:latin typeface="+mn-ea"/>
            </a:endParaRPr>
          </a:p>
        </p:txBody>
      </p:sp>
      <p:pic>
        <p:nvPicPr>
          <p:cNvPr id="3" name="图片 2">
            <a:extLst>
              <a:ext uri="{FF2B5EF4-FFF2-40B4-BE49-F238E27FC236}">
                <a16:creationId xmlns:a16="http://schemas.microsoft.com/office/drawing/2014/main" id="{0B8205A2-A159-4605-8032-F0CD75C32341}"/>
              </a:ext>
            </a:extLst>
          </p:cNvPr>
          <p:cNvPicPr>
            <a:picLocks noChangeAspect="1"/>
          </p:cNvPicPr>
          <p:nvPr/>
        </p:nvPicPr>
        <p:blipFill>
          <a:blip r:embed="rId3"/>
          <a:stretch>
            <a:fillRect/>
          </a:stretch>
        </p:blipFill>
        <p:spPr>
          <a:xfrm>
            <a:off x="2643187" y="1339836"/>
            <a:ext cx="6905625" cy="1438275"/>
          </a:xfrm>
          <a:prstGeom prst="rect">
            <a:avLst/>
          </a:prstGeom>
        </p:spPr>
      </p:pic>
      <p:pic>
        <p:nvPicPr>
          <p:cNvPr id="5" name="图片 4">
            <a:extLst>
              <a:ext uri="{FF2B5EF4-FFF2-40B4-BE49-F238E27FC236}">
                <a16:creationId xmlns:a16="http://schemas.microsoft.com/office/drawing/2014/main" id="{E126F878-B180-4A55-B32E-EAA7F09D7996}"/>
              </a:ext>
            </a:extLst>
          </p:cNvPr>
          <p:cNvPicPr>
            <a:picLocks noChangeAspect="1"/>
          </p:cNvPicPr>
          <p:nvPr/>
        </p:nvPicPr>
        <p:blipFill>
          <a:blip r:embed="rId4"/>
          <a:stretch>
            <a:fillRect/>
          </a:stretch>
        </p:blipFill>
        <p:spPr>
          <a:xfrm>
            <a:off x="325469" y="3772593"/>
            <a:ext cx="6486525" cy="2095500"/>
          </a:xfrm>
          <a:prstGeom prst="rect">
            <a:avLst/>
          </a:prstGeom>
        </p:spPr>
      </p:pic>
    </p:spTree>
    <p:extLst>
      <p:ext uri="{BB962C8B-B14F-4D97-AF65-F5344CB8AC3E}">
        <p14:creationId xmlns:p14="http://schemas.microsoft.com/office/powerpoint/2010/main" val="3738678025"/>
      </p:ext>
    </p:extLst>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en-US" altLang="zh-CN" dirty="0"/>
              <a:t>Perplexity</a:t>
            </a:r>
            <a:endParaRPr lang="zh-CN" altLang="en-US" dirty="0"/>
          </a:p>
        </p:txBody>
      </p:sp>
      <p:sp>
        <p:nvSpPr>
          <p:cNvPr id="11" name="矩形 10">
            <a:extLst>
              <a:ext uri="{FF2B5EF4-FFF2-40B4-BE49-F238E27FC236}">
                <a16:creationId xmlns:a16="http://schemas.microsoft.com/office/drawing/2014/main" id="{D6071237-C3EE-4688-8160-8EF44A8B0EF4}"/>
              </a:ext>
            </a:extLst>
          </p:cNvPr>
          <p:cNvSpPr/>
          <p:nvPr/>
        </p:nvSpPr>
        <p:spPr>
          <a:xfrm>
            <a:off x="1041400" y="1293252"/>
            <a:ext cx="10109200" cy="4356100"/>
          </a:xfrm>
          <a:prstGeom prst="rect">
            <a:avLst/>
          </a:prstGeom>
          <a:noFill/>
          <a:ln w="31750">
            <a:gradFill>
              <a:gsLst>
                <a:gs pos="13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91C132B9-7816-40DF-A75A-76D084D56CCC}"/>
              </a:ext>
            </a:extLst>
          </p:cNvPr>
          <p:cNvSpPr txBox="1"/>
          <p:nvPr/>
        </p:nvSpPr>
        <p:spPr>
          <a:xfrm>
            <a:off x="234266" y="1103729"/>
            <a:ext cx="2487168" cy="2554545"/>
          </a:xfrm>
          <a:prstGeom prst="rect">
            <a:avLst/>
          </a:prstGeom>
          <a:noFill/>
        </p:spPr>
        <p:txBody>
          <a:bodyPr wrap="square" lIns="0" tIns="0" rIns="0" bIns="0" rtlCol="0">
            <a:spAutoFit/>
          </a:bodyPr>
          <a:lstStyle/>
          <a:p>
            <a:pPr algn="l"/>
            <a:r>
              <a:rPr lang="zh-CN" altLang="en-US" sz="16600" spc="300" dirty="0">
                <a:solidFill>
                  <a:schemeClr val="accent1"/>
                </a:solidFill>
                <a:latin typeface="黑体" panose="02010609060101010101" pitchFamily="49" charset="-122"/>
                <a:ea typeface="黑体" panose="02010609060101010101" pitchFamily="49" charset="-122"/>
              </a:rPr>
              <a:t>“</a:t>
            </a:r>
          </a:p>
        </p:txBody>
      </p:sp>
      <p:sp>
        <p:nvSpPr>
          <p:cNvPr id="13" name="文本框 12">
            <a:extLst>
              <a:ext uri="{FF2B5EF4-FFF2-40B4-BE49-F238E27FC236}">
                <a16:creationId xmlns:a16="http://schemas.microsoft.com/office/drawing/2014/main" id="{9FD59AEA-A8DA-4FD6-95B0-1014104036C0}"/>
              </a:ext>
            </a:extLst>
          </p:cNvPr>
          <p:cNvSpPr txBox="1"/>
          <p:nvPr/>
        </p:nvSpPr>
        <p:spPr>
          <a:xfrm>
            <a:off x="1562100" y="3083952"/>
            <a:ext cx="9067800" cy="1161344"/>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algn="just"/>
            <a:r>
              <a:rPr lang="zh-CN" altLang="en-US" sz="2000" dirty="0"/>
              <a:t>困惑度衡量模型预测下一个词时的平均可选择词数，反映了模型对测试数据的预测能力，即模型预测下一个词时的平均分支系数。如果一个模型的困惑度较低，这意味着模型在预测时较为准确，不确定性较小。</a:t>
            </a:r>
          </a:p>
        </p:txBody>
      </p:sp>
      <p:sp>
        <p:nvSpPr>
          <p:cNvPr id="17" name="文本框 16">
            <a:extLst>
              <a:ext uri="{FF2B5EF4-FFF2-40B4-BE49-F238E27FC236}">
                <a16:creationId xmlns:a16="http://schemas.microsoft.com/office/drawing/2014/main" id="{A5296328-ABAD-4B6D-8595-28952E950CFA}"/>
              </a:ext>
            </a:extLst>
          </p:cNvPr>
          <p:cNvSpPr txBox="1"/>
          <p:nvPr/>
        </p:nvSpPr>
        <p:spPr>
          <a:xfrm>
            <a:off x="1931491" y="2110574"/>
            <a:ext cx="8329017" cy="540854"/>
          </a:xfrm>
          <a:prstGeom prst="rect">
            <a:avLst/>
          </a:prstGeom>
          <a:noFill/>
        </p:spPr>
        <p:txBody>
          <a:bodyPr wrap="square" lIns="0" tIns="0" rIns="0" bIns="0" rtlCol="0">
            <a:spAutoFit/>
          </a:bodyPr>
          <a:lstStyle/>
          <a:p>
            <a:pPr algn="ctr">
              <a:lnSpc>
                <a:spcPct val="120000"/>
              </a:lnSpc>
            </a:pPr>
            <a:r>
              <a:rPr lang="zh-CN" altLang="en-US" sz="3200" b="1" spc="300" dirty="0">
                <a:solidFill>
                  <a:schemeClr val="accent4"/>
                </a:solidFill>
                <a:latin typeface="+mn-ea"/>
              </a:rPr>
              <a:t>困惑度</a:t>
            </a:r>
          </a:p>
        </p:txBody>
      </p:sp>
    </p:spTree>
    <p:extLst>
      <p:ext uri="{BB962C8B-B14F-4D97-AF65-F5344CB8AC3E}">
        <p14:creationId xmlns:p14="http://schemas.microsoft.com/office/powerpoint/2010/main" val="1334836637"/>
      </p:ext>
    </p:extLst>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en-US" altLang="zh-CN" dirty="0"/>
              <a:t>Evaluation</a:t>
            </a:r>
            <a:endParaRPr lang="zh-CN" altLang="en-US" dirty="0"/>
          </a:p>
        </p:txBody>
      </p:sp>
      <p:pic>
        <p:nvPicPr>
          <p:cNvPr id="3" name="图片 2">
            <a:extLst>
              <a:ext uri="{FF2B5EF4-FFF2-40B4-BE49-F238E27FC236}">
                <a16:creationId xmlns:a16="http://schemas.microsoft.com/office/drawing/2014/main" id="{264E2753-BFFD-4B7F-AD0B-AF98AA0965F5}"/>
              </a:ext>
            </a:extLst>
          </p:cNvPr>
          <p:cNvPicPr>
            <a:picLocks noChangeAspect="1"/>
          </p:cNvPicPr>
          <p:nvPr/>
        </p:nvPicPr>
        <p:blipFill>
          <a:blip r:embed="rId3"/>
          <a:stretch>
            <a:fillRect/>
          </a:stretch>
        </p:blipFill>
        <p:spPr>
          <a:xfrm>
            <a:off x="805528" y="1201988"/>
            <a:ext cx="10245892" cy="4788321"/>
          </a:xfrm>
          <a:prstGeom prst="rect">
            <a:avLst/>
          </a:prstGeom>
        </p:spPr>
      </p:pic>
    </p:spTree>
    <p:extLst>
      <p:ext uri="{BB962C8B-B14F-4D97-AF65-F5344CB8AC3E}">
        <p14:creationId xmlns:p14="http://schemas.microsoft.com/office/powerpoint/2010/main" val="815450479"/>
      </p:ext>
    </p:extLst>
  </p:cSld>
  <p:clrMapOvr>
    <a:masterClrMapping/>
  </p:clrMapOvr>
  <p:transition spd="med">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en-US" altLang="zh-CN" dirty="0"/>
              <a:t>Task Specialized Variant</a:t>
            </a:r>
            <a:endParaRPr lang="zh-CN" altLang="en-US" dirty="0"/>
          </a:p>
        </p:txBody>
      </p:sp>
      <p:sp>
        <p:nvSpPr>
          <p:cNvPr id="8" name="平行四边形 7">
            <a:extLst>
              <a:ext uri="{FF2B5EF4-FFF2-40B4-BE49-F238E27FC236}">
                <a16:creationId xmlns:a16="http://schemas.microsoft.com/office/drawing/2014/main" id="{32348477-5D10-4901-9173-DC964BF89229}"/>
              </a:ext>
            </a:extLst>
          </p:cNvPr>
          <p:cNvSpPr/>
          <p:nvPr/>
        </p:nvSpPr>
        <p:spPr>
          <a:xfrm>
            <a:off x="674412" y="1626014"/>
            <a:ext cx="5724000" cy="3207658"/>
          </a:xfrm>
          <a:prstGeom prst="parallelogram">
            <a:avLst/>
          </a:prstGeom>
          <a:noFill/>
          <a:ln w="38100">
            <a:gradFill>
              <a:gsLst>
                <a:gs pos="20000">
                  <a:srgbClr val="003378">
                    <a:alpha val="0"/>
                  </a:srgbClr>
                </a:gs>
                <a:gs pos="0">
                  <a:schemeClr val="accent1">
                    <a:alpha val="0"/>
                  </a:schemeClr>
                </a:gs>
                <a:gs pos="100000">
                  <a:schemeClr val="accent1"/>
                </a:gs>
              </a:gsLst>
              <a:lin ang="1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a:extLst>
              <a:ext uri="{FF2B5EF4-FFF2-40B4-BE49-F238E27FC236}">
                <a16:creationId xmlns:a16="http://schemas.microsoft.com/office/drawing/2014/main" id="{0A034329-0ACC-472E-884C-4E78CC69A788}"/>
              </a:ext>
            </a:extLst>
          </p:cNvPr>
          <p:cNvSpPr/>
          <p:nvPr/>
        </p:nvSpPr>
        <p:spPr>
          <a:xfrm>
            <a:off x="5822046" y="2366244"/>
            <a:ext cx="5724000" cy="3207658"/>
          </a:xfrm>
          <a:prstGeom prst="parallelogram">
            <a:avLst/>
          </a:prstGeom>
          <a:noFill/>
          <a:ln w="38100">
            <a:gradFill>
              <a:gsLst>
                <a:gs pos="20000">
                  <a:srgbClr val="003378">
                    <a:alpha val="0"/>
                  </a:srgbClr>
                </a:gs>
                <a:gs pos="0">
                  <a:schemeClr val="accent1">
                    <a:alpha val="0"/>
                  </a:schemeClr>
                </a:gs>
                <a:gs pos="100000">
                  <a:schemeClr val="accent4"/>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文本框 16">
            <a:extLst>
              <a:ext uri="{FF2B5EF4-FFF2-40B4-BE49-F238E27FC236}">
                <a16:creationId xmlns:a16="http://schemas.microsoft.com/office/drawing/2014/main" id="{B84415BE-297A-4670-8F68-6825798EB1BD}"/>
              </a:ext>
            </a:extLst>
          </p:cNvPr>
          <p:cNvSpPr txBox="1"/>
          <p:nvPr/>
        </p:nvSpPr>
        <p:spPr>
          <a:xfrm>
            <a:off x="6723709" y="3584786"/>
            <a:ext cx="3904343" cy="2361672"/>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algn="just"/>
            <a:r>
              <a:rPr lang="zh-CN" altLang="en-US" sz="2000" dirty="0">
                <a:solidFill>
                  <a:srgbClr val="000000">
                    <a:lumMod val="85000"/>
                    <a:lumOff val="15000"/>
                  </a:srgbClr>
                </a:solidFill>
              </a:rPr>
              <a:t>基于</a:t>
            </a:r>
            <a:r>
              <a:rPr lang="en-US" altLang="zh-CN" sz="2000" dirty="0">
                <a:solidFill>
                  <a:srgbClr val="000000">
                    <a:lumMod val="85000"/>
                    <a:lumOff val="15000"/>
                  </a:srgbClr>
                </a:solidFill>
              </a:rPr>
              <a:t>Gemma</a:t>
            </a:r>
            <a:r>
              <a:rPr lang="zh-CN" altLang="en-US" sz="2000" dirty="0">
                <a:solidFill>
                  <a:srgbClr val="000000">
                    <a:lumMod val="85000"/>
                    <a:lumOff val="15000"/>
                  </a:srgbClr>
                </a:solidFill>
              </a:rPr>
              <a:t>在代码补全，代码生成，数学推理等任务上进行了微调，同时保留了自然语言处理能力</a:t>
            </a:r>
          </a:p>
          <a:p>
            <a:pPr algn="just"/>
            <a:endParaRPr lang="zh-CN" altLang="en-US" sz="2000" dirty="0">
              <a:solidFill>
                <a:srgbClr val="000000">
                  <a:lumMod val="85000"/>
                  <a:lumOff val="15000"/>
                </a:srgbClr>
              </a:solidFill>
            </a:endParaRPr>
          </a:p>
          <a:p>
            <a:pPr algn="just"/>
            <a:endParaRPr lang="zh-CN" altLang="en-US" sz="2000" dirty="0"/>
          </a:p>
        </p:txBody>
      </p:sp>
      <p:sp>
        <p:nvSpPr>
          <p:cNvPr id="18" name="文本框 17">
            <a:extLst>
              <a:ext uri="{FF2B5EF4-FFF2-40B4-BE49-F238E27FC236}">
                <a16:creationId xmlns:a16="http://schemas.microsoft.com/office/drawing/2014/main" id="{24A929E3-FE8C-44A4-AA75-7D72577C71D4}"/>
              </a:ext>
            </a:extLst>
          </p:cNvPr>
          <p:cNvSpPr txBox="1"/>
          <p:nvPr/>
        </p:nvSpPr>
        <p:spPr>
          <a:xfrm>
            <a:off x="6723708" y="2892691"/>
            <a:ext cx="3526689" cy="505588"/>
          </a:xfrm>
          <a:prstGeom prst="rect">
            <a:avLst/>
          </a:prstGeom>
          <a:noFill/>
        </p:spPr>
        <p:txBody>
          <a:bodyPr wrap="square" lIns="0" tIns="0" rIns="0" bIns="0" rtlCol="0">
            <a:spAutoFit/>
          </a:bodyPr>
          <a:lstStyle/>
          <a:p>
            <a:pPr>
              <a:lnSpc>
                <a:spcPct val="130000"/>
              </a:lnSpc>
            </a:pPr>
            <a:r>
              <a:rPr lang="en-US" altLang="zh-CN" sz="2800" b="1" spc="300" dirty="0">
                <a:solidFill>
                  <a:schemeClr val="accent4"/>
                </a:solidFill>
                <a:latin typeface="+mj-ea"/>
                <a:ea typeface="+mj-ea"/>
              </a:rPr>
              <a:t>CodeGemma</a:t>
            </a:r>
            <a:endParaRPr lang="zh-CN" altLang="en-US" sz="2800" b="1" spc="300" dirty="0">
              <a:solidFill>
                <a:schemeClr val="accent4"/>
              </a:solidFill>
              <a:latin typeface="+mj-ea"/>
              <a:ea typeface="+mj-ea"/>
            </a:endParaRPr>
          </a:p>
        </p:txBody>
      </p:sp>
      <p:sp>
        <p:nvSpPr>
          <p:cNvPr id="19" name="文本框 18">
            <a:extLst>
              <a:ext uri="{FF2B5EF4-FFF2-40B4-BE49-F238E27FC236}">
                <a16:creationId xmlns:a16="http://schemas.microsoft.com/office/drawing/2014/main" id="{A9427E30-E0A0-458E-BE46-90E9D0AEE789}"/>
              </a:ext>
            </a:extLst>
          </p:cNvPr>
          <p:cNvSpPr txBox="1"/>
          <p:nvPr/>
        </p:nvSpPr>
        <p:spPr>
          <a:xfrm>
            <a:off x="1216058" y="2719151"/>
            <a:ext cx="4177246" cy="1561453"/>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r>
              <a:rPr lang="zh-CN" altLang="en-US" sz="2000" dirty="0">
                <a:solidFill>
                  <a:srgbClr val="000000">
                    <a:lumMod val="85000"/>
                    <a:lumOff val="15000"/>
                  </a:srgbClr>
                </a:solidFill>
              </a:rPr>
              <a:t>基于</a:t>
            </a:r>
            <a:r>
              <a:rPr lang="en-US" altLang="zh-CN" sz="2000" dirty="0">
                <a:solidFill>
                  <a:srgbClr val="000000">
                    <a:lumMod val="85000"/>
                    <a:lumOff val="15000"/>
                  </a:srgbClr>
                </a:solidFill>
              </a:rPr>
              <a:t>PaLI-3</a:t>
            </a:r>
            <a:r>
              <a:rPr lang="zh-CN" altLang="en-US" sz="2000" dirty="0">
                <a:solidFill>
                  <a:srgbClr val="000000">
                    <a:lumMod val="85000"/>
                    <a:lumOff val="15000"/>
                  </a:srgbClr>
                </a:solidFill>
              </a:rPr>
              <a:t>和</a:t>
            </a:r>
            <a:r>
              <a:rPr lang="en-US" altLang="zh-CN" sz="2000" dirty="0">
                <a:solidFill>
                  <a:srgbClr val="000000">
                    <a:lumMod val="85000"/>
                    <a:lumOff val="15000"/>
                  </a:srgbClr>
                </a:solidFill>
              </a:rPr>
              <a:t>Gemma</a:t>
            </a:r>
            <a:r>
              <a:rPr lang="zh-CN" altLang="en-US" sz="2000" dirty="0">
                <a:solidFill>
                  <a:srgbClr val="000000">
                    <a:lumMod val="85000"/>
                    <a:lumOff val="15000"/>
                  </a:srgbClr>
                </a:solidFill>
              </a:rPr>
              <a:t>的轻量级（</a:t>
            </a:r>
            <a:r>
              <a:rPr lang="en-US" altLang="zh-CN" sz="2000" dirty="0">
                <a:solidFill>
                  <a:srgbClr val="000000">
                    <a:lumMod val="85000"/>
                    <a:lumOff val="15000"/>
                  </a:srgbClr>
                </a:solidFill>
              </a:rPr>
              <a:t>3B</a:t>
            </a:r>
            <a:r>
              <a:rPr lang="zh-CN" altLang="en-US" sz="2000" dirty="0">
                <a:solidFill>
                  <a:srgbClr val="000000">
                    <a:lumMod val="85000"/>
                    <a:lumOff val="15000"/>
                  </a:srgbClr>
                </a:solidFill>
              </a:rPr>
              <a:t>）视觉语言模型（</a:t>
            </a:r>
            <a:r>
              <a:rPr lang="en-US" altLang="zh-CN" sz="2000" dirty="0">
                <a:solidFill>
                  <a:srgbClr val="000000">
                    <a:lumMod val="85000"/>
                    <a:lumOff val="15000"/>
                  </a:srgbClr>
                </a:solidFill>
              </a:rPr>
              <a:t>VLM</a:t>
            </a:r>
            <a:r>
              <a:rPr lang="zh-CN" altLang="en-US" sz="2000" dirty="0">
                <a:solidFill>
                  <a:srgbClr val="000000">
                    <a:lumMod val="85000"/>
                    <a:lumOff val="15000"/>
                  </a:srgbClr>
                </a:solidFill>
              </a:rPr>
              <a:t>），能够接收图像和文本作为输入，对图像进行更深入的分析</a:t>
            </a:r>
            <a:endParaRPr lang="zh-CN" altLang="en-US" sz="2000" dirty="0"/>
          </a:p>
        </p:txBody>
      </p:sp>
      <p:sp>
        <p:nvSpPr>
          <p:cNvPr id="12" name="文本框 19">
            <a:extLst>
              <a:ext uri="{FF2B5EF4-FFF2-40B4-BE49-F238E27FC236}">
                <a16:creationId xmlns:a16="http://schemas.microsoft.com/office/drawing/2014/main" id="{BFE2F0AC-FD39-4750-8D6D-33E078192640}"/>
              </a:ext>
            </a:extLst>
          </p:cNvPr>
          <p:cNvSpPr txBox="1"/>
          <p:nvPr/>
        </p:nvSpPr>
        <p:spPr>
          <a:xfrm>
            <a:off x="953311" y="2026802"/>
            <a:ext cx="4866189" cy="505588"/>
          </a:xfrm>
          <a:prstGeom prst="rect">
            <a:avLst/>
          </a:prstGeom>
          <a:noFill/>
        </p:spPr>
        <p:txBody>
          <a:bodyPr wrap="square" lIns="0" tIns="0" rIns="0" bIns="0" rtlCol="0">
            <a:spAutoFit/>
          </a:bodyPr>
          <a:lstStyle>
            <a:defPPr>
              <a:defRPr lang="zh-CN"/>
            </a:defPPr>
            <a:lvl1pPr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1pPr>
            <a:lvl2pPr marL="4572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2pPr>
            <a:lvl3pPr marL="9144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3pPr>
            <a:lvl4pPr marL="13716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4pPr>
            <a:lvl5pPr marL="18288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9pPr>
          </a:lstStyle>
          <a:p>
            <a:pPr algn="r">
              <a:lnSpc>
                <a:spcPct val="130000"/>
              </a:lnSpc>
            </a:pPr>
            <a:r>
              <a:rPr lang="en-US" altLang="zh-CN" sz="2800" b="1" spc="300" dirty="0">
                <a:solidFill>
                  <a:schemeClr val="accent1"/>
                </a:solidFill>
                <a:latin typeface="+mj-ea"/>
                <a:ea typeface="+mj-ea"/>
              </a:rPr>
              <a:t>PaliGemma</a:t>
            </a:r>
          </a:p>
        </p:txBody>
      </p:sp>
    </p:spTree>
    <p:extLst>
      <p:ext uri="{BB962C8B-B14F-4D97-AF65-F5344CB8AC3E}">
        <p14:creationId xmlns:p14="http://schemas.microsoft.com/office/powerpoint/2010/main" val="1295058516"/>
      </p:ext>
    </p:extLst>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en-US" altLang="zh-CN" dirty="0"/>
              <a:t>CodeGemma</a:t>
            </a:r>
            <a:endParaRPr lang="zh-CN" altLang="en-US" dirty="0"/>
          </a:p>
        </p:txBody>
      </p:sp>
      <p:sp>
        <p:nvSpPr>
          <p:cNvPr id="14" name="文本框 3">
            <a:extLst>
              <a:ext uri="{FF2B5EF4-FFF2-40B4-BE49-F238E27FC236}">
                <a16:creationId xmlns:a16="http://schemas.microsoft.com/office/drawing/2014/main" id="{C8816E0D-65B2-4014-AA17-0418F2C94430}"/>
              </a:ext>
            </a:extLst>
          </p:cNvPr>
          <p:cNvSpPr txBox="1"/>
          <p:nvPr/>
        </p:nvSpPr>
        <p:spPr>
          <a:xfrm>
            <a:off x="6096000" y="2370152"/>
            <a:ext cx="5290024" cy="2117696"/>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1pPr>
            <a:lvl2pPr marL="4572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2pPr>
            <a:lvl3pPr marL="9144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3pPr>
            <a:lvl4pPr marL="13716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4pPr>
            <a:lvl5pPr marL="18288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9p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en-US" altLang="zh-CN" sz="2200" dirty="0">
                <a:latin typeface="+mn-ea"/>
                <a:ea typeface="+mn-ea"/>
              </a:rPr>
              <a:t>7B</a:t>
            </a:r>
            <a:r>
              <a:rPr lang="zh-CN" altLang="en-US" sz="2200" dirty="0">
                <a:latin typeface="+mn-ea"/>
                <a:ea typeface="+mn-ea"/>
              </a:rPr>
              <a:t>：能够理解自然语言输入并根据指令生成相应的代码。</a:t>
            </a:r>
          </a:p>
          <a:p>
            <a:pPr marL="342900" indent="-342900" algn="just" eaLnBrk="1">
              <a:lnSpc>
                <a:spcPct val="130000"/>
              </a:lnSpc>
              <a:spcBef>
                <a:spcPts val="600"/>
              </a:spcBef>
              <a:spcAft>
                <a:spcPts val="600"/>
              </a:spcAft>
              <a:buClr>
                <a:schemeClr val="tx2"/>
              </a:buClr>
              <a:buFont typeface="Wingdings" panose="05000000000000000000" pitchFamily="2" charset="2"/>
              <a:buChar char="n"/>
            </a:pPr>
            <a:endParaRPr lang="zh-CN" altLang="en-US" sz="2200" dirty="0">
              <a:latin typeface="+mn-ea"/>
              <a:ea typeface="+mn-ea"/>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en-US" altLang="zh-CN" sz="2200" dirty="0">
                <a:latin typeface="+mn-ea"/>
                <a:ea typeface="+mn-ea"/>
              </a:rPr>
              <a:t>2B PT</a:t>
            </a:r>
            <a:r>
              <a:rPr lang="zh-CN" altLang="en-US" sz="2200" dirty="0">
                <a:latin typeface="+mn-ea"/>
                <a:ea typeface="+mn-ea"/>
              </a:rPr>
              <a:t>：适用于低时延场景</a:t>
            </a:r>
            <a:endParaRPr lang="en-US" altLang="zh-CN" sz="2200" dirty="0">
              <a:latin typeface="+mn-ea"/>
            </a:endParaRPr>
          </a:p>
        </p:txBody>
      </p:sp>
      <p:pic>
        <p:nvPicPr>
          <p:cNvPr id="2" name="图片 1">
            <a:extLst>
              <a:ext uri="{FF2B5EF4-FFF2-40B4-BE49-F238E27FC236}">
                <a16:creationId xmlns:a16="http://schemas.microsoft.com/office/drawing/2014/main" id="{EA961976-83EE-4593-8ED7-3B2D67AD7F38}"/>
              </a:ext>
            </a:extLst>
          </p:cNvPr>
          <p:cNvPicPr>
            <a:picLocks noChangeAspect="1"/>
          </p:cNvPicPr>
          <p:nvPr/>
        </p:nvPicPr>
        <p:blipFill>
          <a:blip r:embed="rId3"/>
          <a:stretch>
            <a:fillRect/>
          </a:stretch>
        </p:blipFill>
        <p:spPr>
          <a:xfrm>
            <a:off x="672445" y="1647825"/>
            <a:ext cx="4953000" cy="3562350"/>
          </a:xfrm>
          <a:prstGeom prst="rect">
            <a:avLst/>
          </a:prstGeom>
        </p:spPr>
      </p:pic>
    </p:spTree>
    <p:extLst>
      <p:ext uri="{BB962C8B-B14F-4D97-AF65-F5344CB8AC3E}">
        <p14:creationId xmlns:p14="http://schemas.microsoft.com/office/powerpoint/2010/main" val="3978723942"/>
      </p:ext>
    </p:extLst>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en-US" altLang="zh-CN" dirty="0"/>
              <a:t>PaliGemma</a:t>
            </a:r>
            <a:endParaRPr lang="zh-CN" altLang="en-US" dirty="0"/>
          </a:p>
        </p:txBody>
      </p:sp>
      <p:pic>
        <p:nvPicPr>
          <p:cNvPr id="3" name="图片 2">
            <a:extLst>
              <a:ext uri="{FF2B5EF4-FFF2-40B4-BE49-F238E27FC236}">
                <a16:creationId xmlns:a16="http://schemas.microsoft.com/office/drawing/2014/main" id="{A400A169-CC8C-439D-947D-438775B84E57}"/>
              </a:ext>
            </a:extLst>
          </p:cNvPr>
          <p:cNvPicPr>
            <a:picLocks noChangeAspect="1"/>
          </p:cNvPicPr>
          <p:nvPr/>
        </p:nvPicPr>
        <p:blipFill>
          <a:blip r:embed="rId3"/>
          <a:stretch>
            <a:fillRect/>
          </a:stretch>
        </p:blipFill>
        <p:spPr>
          <a:xfrm>
            <a:off x="882524" y="913053"/>
            <a:ext cx="10410788" cy="5234521"/>
          </a:xfrm>
          <a:prstGeom prst="rect">
            <a:avLst/>
          </a:prstGeom>
        </p:spPr>
      </p:pic>
    </p:spTree>
    <p:extLst>
      <p:ext uri="{BB962C8B-B14F-4D97-AF65-F5344CB8AC3E}">
        <p14:creationId xmlns:p14="http://schemas.microsoft.com/office/powerpoint/2010/main" val="3089968753"/>
      </p:ext>
    </p:extLst>
  </p:cSld>
  <p:clrMapOvr>
    <a:masterClrMapping/>
  </p:clrMapOvr>
  <p:transition spd="med">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平行四边形 10">
            <a:extLst>
              <a:ext uri="{FF2B5EF4-FFF2-40B4-BE49-F238E27FC236}">
                <a16:creationId xmlns:a16="http://schemas.microsoft.com/office/drawing/2014/main" id="{0A034329-0ACC-472E-884C-4E78CC69A788}"/>
              </a:ext>
            </a:extLst>
          </p:cNvPr>
          <p:cNvSpPr/>
          <p:nvPr/>
        </p:nvSpPr>
        <p:spPr>
          <a:xfrm>
            <a:off x="674412" y="1626014"/>
            <a:ext cx="5724000" cy="3207658"/>
          </a:xfrm>
          <a:prstGeom prst="parallelogram">
            <a:avLst/>
          </a:prstGeom>
          <a:noFill/>
          <a:ln w="38100">
            <a:gradFill>
              <a:gsLst>
                <a:gs pos="20000">
                  <a:srgbClr val="003378">
                    <a:alpha val="0"/>
                  </a:srgbClr>
                </a:gs>
                <a:gs pos="0">
                  <a:schemeClr val="accent1">
                    <a:alpha val="0"/>
                  </a:schemeClr>
                </a:gs>
                <a:gs pos="100000">
                  <a:schemeClr val="accent4"/>
                </a:gs>
              </a:gsLst>
              <a:lin ang="9600000" scaled="0"/>
            </a:gradFill>
          </a:ln>
          <a:scene3d>
            <a:camera prst="orthographicFront">
              <a:rot lat="1080000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2" name="平行四边形 11">
            <a:extLst>
              <a:ext uri="{FF2B5EF4-FFF2-40B4-BE49-F238E27FC236}">
                <a16:creationId xmlns:a16="http://schemas.microsoft.com/office/drawing/2014/main" id="{98206EAE-FE8B-4C6D-B38E-995C06CABC72}"/>
              </a:ext>
            </a:extLst>
          </p:cNvPr>
          <p:cNvSpPr/>
          <p:nvPr/>
        </p:nvSpPr>
        <p:spPr>
          <a:xfrm>
            <a:off x="5987716" y="2366244"/>
            <a:ext cx="5724000" cy="3207658"/>
          </a:xfrm>
          <a:prstGeom prst="parallelogram">
            <a:avLst/>
          </a:prstGeom>
          <a:noFill/>
          <a:ln w="38100">
            <a:gradFill>
              <a:gsLst>
                <a:gs pos="20000">
                  <a:srgbClr val="003378">
                    <a:alpha val="0"/>
                  </a:srgbClr>
                </a:gs>
                <a:gs pos="0">
                  <a:schemeClr val="accent1">
                    <a:alpha val="0"/>
                  </a:schemeClr>
                </a:gs>
                <a:gs pos="100000">
                  <a:schemeClr val="accent1"/>
                </a:gs>
              </a:gsLst>
              <a:lin ang="1200000" scaled="0"/>
            </a:gradFill>
          </a:ln>
          <a:scene3d>
            <a:camera prst="orthographicFront">
              <a:rot lat="1080000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标题 9"/>
          <p:cNvSpPr>
            <a:spLocks noGrp="1"/>
          </p:cNvSpPr>
          <p:nvPr>
            <p:ph type="title"/>
          </p:nvPr>
        </p:nvSpPr>
        <p:spPr/>
        <p:txBody>
          <a:bodyPr/>
          <a:lstStyle/>
          <a:p>
            <a:r>
              <a:rPr lang="en-US" altLang="zh-CN" dirty="0"/>
              <a:t>Task Specialized Variant</a:t>
            </a:r>
            <a:endParaRPr lang="zh-CN" altLang="en-US" dirty="0"/>
          </a:p>
        </p:txBody>
      </p:sp>
      <p:sp>
        <p:nvSpPr>
          <p:cNvPr id="13" name="文本框 12">
            <a:extLst>
              <a:ext uri="{FF2B5EF4-FFF2-40B4-BE49-F238E27FC236}">
                <a16:creationId xmlns:a16="http://schemas.microsoft.com/office/drawing/2014/main" id="{4BB0DBCD-7249-4DBD-8462-F7B1E9A11062}"/>
              </a:ext>
            </a:extLst>
          </p:cNvPr>
          <p:cNvSpPr txBox="1"/>
          <p:nvPr/>
        </p:nvSpPr>
        <p:spPr>
          <a:xfrm>
            <a:off x="1915157" y="2026929"/>
            <a:ext cx="3904343" cy="505588"/>
          </a:xfrm>
          <a:prstGeom prst="rect">
            <a:avLst/>
          </a:prstGeom>
          <a:noFill/>
        </p:spPr>
        <p:txBody>
          <a:bodyPr wrap="square" lIns="0" tIns="0" rIns="0" bIns="0" rtlCol="0">
            <a:spAutoFit/>
          </a:bodyPr>
          <a:lstStyle/>
          <a:p>
            <a:pPr algn="r">
              <a:lnSpc>
                <a:spcPct val="130000"/>
              </a:lnSpc>
            </a:pPr>
            <a:r>
              <a:rPr lang="en-US" altLang="zh-CN" sz="2800" b="1" spc="300" dirty="0">
                <a:solidFill>
                  <a:schemeClr val="accent4"/>
                </a:solidFill>
                <a:latin typeface="+mj-ea"/>
                <a:ea typeface="+mj-ea"/>
              </a:rPr>
              <a:t>RecurrentGemma</a:t>
            </a:r>
            <a:endParaRPr lang="zh-CN" altLang="en-US" sz="2800" b="1" spc="300" dirty="0">
              <a:solidFill>
                <a:schemeClr val="accent4"/>
              </a:solidFill>
              <a:latin typeface="+mj-ea"/>
              <a:ea typeface="+mj-ea"/>
            </a:endParaRPr>
          </a:p>
        </p:txBody>
      </p:sp>
      <p:sp>
        <p:nvSpPr>
          <p:cNvPr id="14" name="文本框 13">
            <a:extLst>
              <a:ext uri="{FF2B5EF4-FFF2-40B4-BE49-F238E27FC236}">
                <a16:creationId xmlns:a16="http://schemas.microsoft.com/office/drawing/2014/main" id="{023B0DAD-DEC9-4619-B261-C2B8A9AE0F0E}"/>
              </a:ext>
            </a:extLst>
          </p:cNvPr>
          <p:cNvSpPr txBox="1"/>
          <p:nvPr/>
        </p:nvSpPr>
        <p:spPr>
          <a:xfrm>
            <a:off x="6723709" y="3584786"/>
            <a:ext cx="4569602" cy="1961563"/>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algn="just"/>
            <a:r>
              <a:rPr lang="zh-CN" altLang="en-US" sz="2000" dirty="0"/>
              <a:t>基于</a:t>
            </a:r>
            <a:r>
              <a:rPr lang="en-US" altLang="zh-CN" sz="2000" dirty="0"/>
              <a:t>Gemma 2 </a:t>
            </a:r>
            <a:r>
              <a:rPr lang="zh-CN" altLang="en-US" sz="2000" dirty="0"/>
              <a:t>的内容审核模型，是</a:t>
            </a:r>
            <a:r>
              <a:rPr lang="it-IT" altLang="zh-CN" sz="2000" dirty="0"/>
              <a:t>Responsible Generative AI Toolkit </a:t>
            </a:r>
            <a:r>
              <a:rPr lang="zh-CN" altLang="it-IT" sz="2000" dirty="0"/>
              <a:t>的一部分</a:t>
            </a:r>
            <a:r>
              <a:rPr lang="zh-CN" altLang="en-US" sz="2000" dirty="0"/>
              <a:t>，用于在更广泛的生成式 </a:t>
            </a:r>
            <a:r>
              <a:rPr lang="en-US" altLang="zh-CN" sz="2000" dirty="0"/>
              <a:t>AI </a:t>
            </a:r>
            <a:r>
              <a:rPr lang="zh-CN" altLang="en-US" sz="2000" dirty="0"/>
              <a:t>应用中评估和预防违反安全政策的行为。</a:t>
            </a:r>
          </a:p>
        </p:txBody>
      </p:sp>
      <p:sp>
        <p:nvSpPr>
          <p:cNvPr id="15" name="文本框 19">
            <a:extLst>
              <a:ext uri="{FF2B5EF4-FFF2-40B4-BE49-F238E27FC236}">
                <a16:creationId xmlns:a16="http://schemas.microsoft.com/office/drawing/2014/main" id="{1F156AB3-8645-4BA1-B9C4-312E7E68FC0B}"/>
              </a:ext>
            </a:extLst>
          </p:cNvPr>
          <p:cNvSpPr txBox="1"/>
          <p:nvPr/>
        </p:nvSpPr>
        <p:spPr>
          <a:xfrm>
            <a:off x="6723708" y="2892691"/>
            <a:ext cx="3904343" cy="505588"/>
          </a:xfrm>
          <a:prstGeom prst="rect">
            <a:avLst/>
          </a:prstGeom>
          <a:noFill/>
        </p:spPr>
        <p:txBody>
          <a:bodyPr wrap="square" lIns="0" tIns="0" rIns="0" bIns="0" rtlCol="0">
            <a:spAutoFit/>
          </a:bodyPr>
          <a:lstStyle>
            <a:defPPr>
              <a:defRPr lang="zh-CN"/>
            </a:defPPr>
            <a:lvl1pPr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1pPr>
            <a:lvl2pPr marL="4572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2pPr>
            <a:lvl3pPr marL="9144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3pPr>
            <a:lvl4pPr marL="13716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4pPr>
            <a:lvl5pPr marL="1828800" algn="l" rtl="0" eaLnBrk="0" fontAlgn="base" hangingPunct="0">
              <a:spcBef>
                <a:spcPct val="0"/>
              </a:spcBef>
              <a:spcAft>
                <a:spcPct val="0"/>
              </a:spcAft>
              <a:defRPr kern="1200">
                <a:solidFill>
                  <a:schemeClr val="tx1"/>
                </a:solidFill>
                <a:latin typeface="Century Gothic" panose="020B0502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entury Gothic" panose="020B0502020202020204" pitchFamily="34" charset="0"/>
                <a:ea typeface="微软雅黑" panose="020B0503020204020204" pitchFamily="34" charset="-122"/>
                <a:cs typeface="+mn-cs"/>
              </a:defRPr>
            </a:lvl9pPr>
          </a:lstStyle>
          <a:p>
            <a:pPr>
              <a:lnSpc>
                <a:spcPct val="130000"/>
              </a:lnSpc>
            </a:pPr>
            <a:r>
              <a:rPr lang="en-US" altLang="zh-CN" sz="2800" b="1" spc="300" dirty="0">
                <a:solidFill>
                  <a:schemeClr val="accent1"/>
                </a:solidFill>
                <a:latin typeface="+mj-ea"/>
                <a:ea typeface="+mj-ea"/>
              </a:rPr>
              <a:t>ShieldGemma</a:t>
            </a:r>
            <a:endParaRPr lang="zh-CN" altLang="en-US" sz="2800" b="1" spc="300" dirty="0">
              <a:solidFill>
                <a:schemeClr val="accent1"/>
              </a:solidFill>
              <a:latin typeface="+mj-ea"/>
              <a:ea typeface="+mj-ea"/>
            </a:endParaRPr>
          </a:p>
        </p:txBody>
      </p:sp>
      <p:sp>
        <p:nvSpPr>
          <p:cNvPr id="16" name="文本框 15">
            <a:extLst>
              <a:ext uri="{FF2B5EF4-FFF2-40B4-BE49-F238E27FC236}">
                <a16:creationId xmlns:a16="http://schemas.microsoft.com/office/drawing/2014/main" id="{6DCD0776-90C9-4E00-A58C-FC3E8E4C5AF8}"/>
              </a:ext>
            </a:extLst>
          </p:cNvPr>
          <p:cNvSpPr txBox="1"/>
          <p:nvPr/>
        </p:nvSpPr>
        <p:spPr>
          <a:xfrm>
            <a:off x="1488961" y="2719151"/>
            <a:ext cx="3904343" cy="1561453"/>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r>
              <a:rPr lang="zh-CN" altLang="en-US" sz="2000" dirty="0"/>
              <a:t>基于 </a:t>
            </a:r>
            <a:r>
              <a:rPr lang="en-US" altLang="zh-CN" sz="2000" dirty="0"/>
              <a:t>Griffin </a:t>
            </a:r>
            <a:r>
              <a:rPr lang="zh-CN" altLang="en-US" sz="2000" dirty="0"/>
              <a:t>与 </a:t>
            </a:r>
            <a:r>
              <a:rPr lang="en-US" altLang="zh-CN" sz="2000" dirty="0"/>
              <a:t>Gemma</a:t>
            </a:r>
            <a:r>
              <a:rPr lang="zh-CN" altLang="en-US" sz="2000" dirty="0"/>
              <a:t>，在内存需求减小的同时具有更高的吞吐量，因此性能更高，适用于长序列数据处理</a:t>
            </a:r>
          </a:p>
        </p:txBody>
      </p:sp>
    </p:spTree>
    <p:extLst>
      <p:ext uri="{BB962C8B-B14F-4D97-AF65-F5344CB8AC3E}">
        <p14:creationId xmlns:p14="http://schemas.microsoft.com/office/powerpoint/2010/main" val="2967070429"/>
      </p:ext>
    </p:extLst>
  </p:cSld>
  <p:clrMapOvr>
    <a:masterClrMapping/>
  </p:clrMapOvr>
  <p:transition spd="med">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1">
            <a:extLst>
              <a:ext uri="{FF2B5EF4-FFF2-40B4-BE49-F238E27FC236}">
                <a16:creationId xmlns:a16="http://schemas.microsoft.com/office/drawing/2014/main" id="{3A9B4238-93F2-4EBC-92EA-A1D040BCAE7D}"/>
              </a:ext>
            </a:extLst>
          </p:cNvPr>
          <p:cNvSpPr txBox="1">
            <a:spLocks/>
          </p:cNvSpPr>
          <p:nvPr/>
        </p:nvSpPr>
        <p:spPr>
          <a:xfrm>
            <a:off x="4418011" y="1689433"/>
            <a:ext cx="3355975" cy="1157287"/>
          </a:xfrm>
          <a:prstGeom prst="rect">
            <a:avLst/>
          </a:prstGeom>
        </p:spPr>
        <p:txBody>
          <a:bodyPr vert="horz" lIns="0" tIns="0" rIns="0" bIns="0" rtlCol="0">
            <a:noAutofit/>
          </a:bodyPr>
          <a:lstStyle>
            <a:lvl1pPr marL="0" indent="0" algn="ctr" defTabSz="914400" rtl="0" eaLnBrk="1" latinLnBrk="0" hangingPunct="1">
              <a:lnSpc>
                <a:spcPct val="120000"/>
              </a:lnSpc>
              <a:spcBef>
                <a:spcPts val="1000"/>
              </a:spcBef>
              <a:buFontTx/>
              <a:buNone/>
              <a:defRPr lang="zh-CN" altLang="en-US" sz="7200" kern="1200" spc="300" dirty="0">
                <a:solidFill>
                  <a:schemeClr val="lt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Tx/>
              <a:buNone/>
              <a:tabLst/>
              <a:defRPr/>
            </a:pPr>
            <a:r>
              <a:rPr kumimoji="0" lang="en-US" altLang="zh-CN" sz="7200" b="0" i="0" u="none" strike="noStrike" kern="1200" cap="none" spc="300" normalizeH="0" baseline="0" noProof="0" dirty="0">
                <a:ln>
                  <a:noFill/>
                </a:ln>
                <a:solidFill>
                  <a:srgbClr val="FFFFFF"/>
                </a:solidFill>
                <a:effectLst/>
                <a:uLnTx/>
                <a:uFillTx/>
                <a:latin typeface="Century Gothic" panose="020B0502020202020204" pitchFamily="34" charset="0"/>
                <a:ea typeface="微软雅黑"/>
              </a:rPr>
              <a:t>03</a:t>
            </a:r>
            <a:endParaRPr kumimoji="0" lang="en-US" altLang="en-US" sz="7200" b="0" i="0" u="none" strike="noStrike" kern="1200" cap="none" spc="300" normalizeH="0" baseline="0" noProof="0" dirty="0">
              <a:ln>
                <a:noFill/>
              </a:ln>
              <a:solidFill>
                <a:srgbClr val="FFFFFF"/>
              </a:solidFill>
              <a:effectLst/>
              <a:uLnTx/>
              <a:uFillTx/>
              <a:latin typeface="Century Gothic" panose="020B0502020202020204" pitchFamily="34" charset="0"/>
              <a:ea typeface="微软雅黑"/>
            </a:endParaRPr>
          </a:p>
        </p:txBody>
      </p:sp>
      <p:sp>
        <p:nvSpPr>
          <p:cNvPr id="8" name="文本占位符 2">
            <a:extLst>
              <a:ext uri="{FF2B5EF4-FFF2-40B4-BE49-F238E27FC236}">
                <a16:creationId xmlns:a16="http://schemas.microsoft.com/office/drawing/2014/main" id="{E457EBA7-D96D-4F8F-AA98-EB75E8861C08}"/>
              </a:ext>
            </a:extLst>
          </p:cNvPr>
          <p:cNvSpPr txBox="1">
            <a:spLocks/>
          </p:cNvSpPr>
          <p:nvPr/>
        </p:nvSpPr>
        <p:spPr>
          <a:xfrm>
            <a:off x="2397746" y="2939737"/>
            <a:ext cx="7396504" cy="1296003"/>
          </a:xfrm>
          <a:prstGeom prst="rect">
            <a:avLst/>
          </a:prstGeom>
        </p:spPr>
        <p:txBody>
          <a:bodyPr vert="horz" lIns="0" tIns="0" rIns="0" bIns="0" rtlCol="0">
            <a:noAutofit/>
          </a:bodyPr>
          <a:lstStyle>
            <a:lvl1pPr marL="0" indent="0" algn="ctr" defTabSz="914400" rtl="0" eaLnBrk="1" latinLnBrk="0" hangingPunct="1">
              <a:lnSpc>
                <a:spcPct val="120000"/>
              </a:lnSpc>
              <a:spcBef>
                <a:spcPts val="1000"/>
              </a:spcBef>
              <a:buFontTx/>
              <a:buNone/>
              <a:defRPr lang="zh-CN" altLang="en-US" sz="8000" kern="1200" spc="300" dirty="0" smtClean="0">
                <a:solidFill>
                  <a:schemeClr val="bg1"/>
                </a:solidFill>
                <a:latin typeface="+mj-ea"/>
                <a:ea typeface="+mj-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Tx/>
              <a:buNone/>
              <a:tabLst/>
              <a:defRPr/>
            </a:pPr>
            <a:r>
              <a:rPr kumimoji="0" lang="en-US" altLang="zh-CN" sz="7200" b="0" i="0" u="none" strike="noStrike" kern="1200" cap="none" spc="300" normalizeH="0" baseline="0" noProof="0" dirty="0">
                <a:ln>
                  <a:noFill/>
                </a:ln>
                <a:solidFill>
                  <a:srgbClr val="FFFFFF"/>
                </a:solidFill>
                <a:effectLst/>
                <a:uLnTx/>
                <a:uFillTx/>
                <a:latin typeface="+mn-ea"/>
                <a:ea typeface="+mn-ea"/>
                <a:cs typeface="+mn-cs"/>
              </a:rPr>
              <a:t>Llama</a:t>
            </a:r>
            <a:endParaRPr kumimoji="0" lang="zh-CN" altLang="en-US" sz="7200" b="0" i="0" u="none" strike="noStrike" kern="1200" cap="none" spc="300" normalizeH="0" baseline="0" noProof="0" dirty="0">
              <a:ln>
                <a:noFill/>
              </a:ln>
              <a:solidFill>
                <a:srgbClr val="FFFFFF"/>
              </a:solidFill>
              <a:effectLst/>
              <a:uLnTx/>
              <a:uFillTx/>
              <a:latin typeface="+mn-ea"/>
              <a:ea typeface="+mn-ea"/>
              <a:cs typeface="+mn-cs"/>
            </a:endParaRPr>
          </a:p>
        </p:txBody>
      </p:sp>
    </p:spTree>
    <p:extLst>
      <p:ext uri="{BB962C8B-B14F-4D97-AF65-F5344CB8AC3E}">
        <p14:creationId xmlns:p14="http://schemas.microsoft.com/office/powerpoint/2010/main" val="1673973166"/>
      </p:ext>
    </p:extLst>
  </p:cSld>
  <p:clrMapOvr>
    <a:masterClrMapping/>
  </p:clrMapOvr>
  <p:transition spd="med">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en-US" altLang="zh-CN" dirty="0">
                <a:latin typeface="+mj-ea"/>
                <a:ea typeface="+mj-ea"/>
              </a:rPr>
              <a:t>LLaMA (Large Language Model Meta AI) </a:t>
            </a:r>
          </a:p>
        </p:txBody>
      </p:sp>
      <p:pic>
        <p:nvPicPr>
          <p:cNvPr id="4" name="图片 3"/>
          <p:cNvPicPr/>
          <p:nvPr/>
        </p:nvPicPr>
        <p:blipFill>
          <a:blip r:embed="rId3"/>
          <a:stretch>
            <a:fillRect/>
          </a:stretch>
        </p:blipFill>
        <p:spPr>
          <a:xfrm>
            <a:off x="1156335" y="1006475"/>
            <a:ext cx="9543415" cy="5067300"/>
          </a:xfrm>
          <a:prstGeom prst="rect">
            <a:avLst/>
          </a:prstGeom>
        </p:spPr>
      </p:pic>
    </p:spTree>
  </p:cSld>
  <p:clrMapOvr>
    <a:masterClrMapping/>
  </p:clrMapOvr>
  <p:transition spd="med">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en-US" altLang="zh-CN" dirty="0">
                <a:latin typeface="+mj-ea"/>
                <a:ea typeface="+mj-ea"/>
              </a:rPr>
              <a:t>LLaMA </a:t>
            </a:r>
            <a:r>
              <a:rPr dirty="0">
                <a:latin typeface="+mj-ea"/>
                <a:ea typeface="+mj-ea"/>
              </a:rPr>
              <a:t>模型简介</a:t>
            </a:r>
          </a:p>
        </p:txBody>
      </p:sp>
      <p:pic>
        <p:nvPicPr>
          <p:cNvPr id="4" name="图片 3"/>
          <p:cNvPicPr/>
          <p:nvPr/>
        </p:nvPicPr>
        <p:blipFill>
          <a:blip r:embed="rId5"/>
          <a:stretch>
            <a:fillRect/>
          </a:stretch>
        </p:blipFill>
        <p:spPr>
          <a:xfrm>
            <a:off x="7239000" y="1294765"/>
            <a:ext cx="4265930" cy="2578735"/>
          </a:xfrm>
          <a:prstGeom prst="rect">
            <a:avLst/>
          </a:prstGeom>
        </p:spPr>
      </p:pic>
      <p:sp>
        <p:nvSpPr>
          <p:cNvPr id="3" name="文本框 2"/>
          <p:cNvSpPr txBox="1"/>
          <p:nvPr/>
        </p:nvSpPr>
        <p:spPr>
          <a:xfrm>
            <a:off x="939800" y="1641475"/>
            <a:ext cx="6063615" cy="2091690"/>
          </a:xfrm>
          <a:prstGeom prst="rect">
            <a:avLst/>
          </a:prstGeom>
        </p:spPr>
        <p:txBody>
          <a:bodyPr>
            <a:noAutofit/>
          </a:bodyPr>
          <a:lstStyle/>
          <a:p>
            <a:pPr marL="0" indent="0" algn="just"/>
            <a:r>
              <a:rPr lang="en-US" sz="2400" b="0" i="0">
                <a:solidFill>
                  <a:srgbClr val="4D4D4D"/>
                </a:solidFill>
                <a:latin typeface="+mj-lt"/>
                <a:ea typeface="+mj-lt"/>
                <a:cs typeface="+mj-lt"/>
              </a:rPr>
              <a:t>LLaMA</a:t>
            </a:r>
            <a:r>
              <a:rPr lang="zh-CN" altLang="en-US" sz="2400" b="0" i="0">
                <a:solidFill>
                  <a:srgbClr val="4D4D4D"/>
                </a:solidFill>
                <a:latin typeface="+mj-lt"/>
                <a:ea typeface="+mj-lt"/>
                <a:cs typeface="+mj-lt"/>
              </a:rPr>
              <a:t>是由</a:t>
            </a:r>
            <a:r>
              <a:rPr lang="en-US" altLang="zh-CN" sz="2400" b="0" i="0">
                <a:solidFill>
                  <a:srgbClr val="4D4D4D"/>
                </a:solidFill>
                <a:latin typeface="+mj-lt"/>
                <a:ea typeface="+mj-lt"/>
                <a:cs typeface="+mj-lt"/>
              </a:rPr>
              <a:t>Meta</a:t>
            </a:r>
            <a:r>
              <a:rPr lang="zh-CN" altLang="en-US" sz="2400" b="0" i="0">
                <a:solidFill>
                  <a:srgbClr val="4D4D4D"/>
                </a:solidFill>
                <a:latin typeface="+mj-lt"/>
                <a:ea typeface="+mj-lt"/>
                <a:cs typeface="+mj-lt"/>
              </a:rPr>
              <a:t>开发的一种大规模</a:t>
            </a:r>
            <a:r>
              <a:rPr lang="zh-CN" altLang="en-US" sz="2400" b="0" i="0">
                <a:solidFill>
                  <a:srgbClr val="4EA1DB"/>
                </a:solidFill>
                <a:latin typeface="+mj-lt"/>
                <a:ea typeface="+mj-lt"/>
                <a:cs typeface="+mj-lt"/>
              </a:rPr>
              <a:t>语言模型</a:t>
            </a:r>
            <a:r>
              <a:rPr lang="zh-CN" altLang="en-US" sz="2400" b="0" i="0">
                <a:solidFill>
                  <a:srgbClr val="4D4D4D"/>
                </a:solidFill>
                <a:latin typeface="+mj-lt"/>
                <a:ea typeface="+mj-lt"/>
                <a:cs typeface="+mj-lt"/>
              </a:rPr>
              <a:t>，旨在提高自然语言处理（</a:t>
            </a:r>
            <a:r>
              <a:rPr lang="en-US" altLang="zh-CN" sz="2400" b="0" i="0">
                <a:solidFill>
                  <a:srgbClr val="4D4D4D"/>
                </a:solidFill>
                <a:latin typeface="+mj-lt"/>
                <a:ea typeface="+mj-lt"/>
                <a:cs typeface="+mj-lt"/>
              </a:rPr>
              <a:t>NLP</a:t>
            </a:r>
            <a:r>
              <a:rPr lang="zh-CN" altLang="en-US" sz="2400" b="0" i="0">
                <a:solidFill>
                  <a:srgbClr val="4D4D4D"/>
                </a:solidFill>
                <a:latin typeface="+mj-lt"/>
                <a:ea typeface="+mj-lt"/>
                <a:cs typeface="+mj-lt"/>
              </a:rPr>
              <a:t>）任务的性能。</a:t>
            </a:r>
            <a:r>
              <a:rPr lang="en-US" altLang="zh-CN" sz="2400" b="0" i="0">
                <a:solidFill>
                  <a:srgbClr val="4D4D4D"/>
                </a:solidFill>
                <a:latin typeface="+mj-lt"/>
                <a:ea typeface="+mj-lt"/>
                <a:cs typeface="+mj-lt"/>
              </a:rPr>
              <a:t>LLaMA</a:t>
            </a:r>
            <a:r>
              <a:rPr lang="zh-CN" altLang="en-US" sz="2400" b="0" i="0">
                <a:solidFill>
                  <a:srgbClr val="4D4D4D"/>
                </a:solidFill>
                <a:latin typeface="+mj-lt"/>
                <a:ea typeface="+mj-lt"/>
                <a:cs typeface="+mj-lt"/>
              </a:rPr>
              <a:t>基于变换器（</a:t>
            </a:r>
            <a:r>
              <a:rPr lang="en-US" altLang="zh-CN" sz="2400" b="0" i="0">
                <a:solidFill>
                  <a:srgbClr val="4D4D4D"/>
                </a:solidFill>
                <a:latin typeface="+mj-lt"/>
                <a:ea typeface="+mj-lt"/>
                <a:cs typeface="+mj-lt"/>
              </a:rPr>
              <a:t>Transformer</a:t>
            </a:r>
            <a:r>
              <a:rPr lang="zh-CN" altLang="en-US" sz="2400" b="0" i="0">
                <a:solidFill>
                  <a:srgbClr val="4D4D4D"/>
                </a:solidFill>
                <a:latin typeface="+mj-lt"/>
                <a:ea typeface="+mj-lt"/>
                <a:cs typeface="+mj-lt"/>
              </a:rPr>
              <a:t>）架构，并经过大规模数据训练，在多种语言任务中表现出色。</a:t>
            </a:r>
          </a:p>
        </p:txBody>
      </p:sp>
      <p:sp>
        <p:nvSpPr>
          <p:cNvPr id="13" name="文本框 12"/>
          <p:cNvSpPr txBox="1"/>
          <p:nvPr>
            <p:custDataLst>
              <p:tags r:id="rId1"/>
            </p:custDataLst>
          </p:nvPr>
        </p:nvSpPr>
        <p:spPr>
          <a:xfrm>
            <a:off x="1193842" y="1130406"/>
            <a:ext cx="1361440" cy="460375"/>
          </a:xfrm>
          <a:prstGeom prst="rect">
            <a:avLst/>
          </a:prstGeom>
          <a:noFill/>
        </p:spPr>
        <p:txBody>
          <a:bodyPr wrap="none" lIns="0" rtlCol="0">
            <a:spAutoFit/>
          </a:bodyPr>
          <a:lstStyle/>
          <a:p>
            <a:r>
              <a:rPr lang="zh-CN" altLang="en-US" sz="2400" b="1" spc="100" dirty="0">
                <a:solidFill>
                  <a:schemeClr val="accent1"/>
                </a:solidFill>
              </a:rPr>
              <a:t>模型特点</a:t>
            </a:r>
          </a:p>
        </p:txBody>
      </p:sp>
      <p:sp>
        <p:nvSpPr>
          <p:cNvPr id="5" name="文本框 4"/>
          <p:cNvSpPr txBox="1"/>
          <p:nvPr>
            <p:custDataLst>
              <p:tags r:id="rId2"/>
            </p:custDataLst>
          </p:nvPr>
        </p:nvSpPr>
        <p:spPr>
          <a:xfrm>
            <a:off x="1193842" y="3733271"/>
            <a:ext cx="5600065" cy="460375"/>
          </a:xfrm>
          <a:prstGeom prst="rect">
            <a:avLst/>
          </a:prstGeom>
          <a:noFill/>
        </p:spPr>
        <p:txBody>
          <a:bodyPr wrap="none" lIns="0" rtlCol="0">
            <a:spAutoFit/>
          </a:bodyPr>
          <a:lstStyle/>
          <a:p>
            <a:r>
              <a:rPr lang="zh-CN" altLang="en-US" sz="2400" b="1" spc="100" dirty="0">
                <a:solidFill>
                  <a:schemeClr val="accent1"/>
                </a:solidFill>
              </a:rPr>
              <a:t>模型改进（针对</a:t>
            </a:r>
            <a:r>
              <a:rPr lang="en-US" altLang="zh-CN" sz="2400" b="1" spc="100" dirty="0">
                <a:solidFill>
                  <a:schemeClr val="accent1"/>
                </a:solidFill>
              </a:rPr>
              <a:t>Transformer</a:t>
            </a:r>
            <a:r>
              <a:rPr lang="zh-CN" altLang="en-US" sz="2400" b="1" spc="100" dirty="0">
                <a:solidFill>
                  <a:schemeClr val="accent1"/>
                </a:solidFill>
              </a:rPr>
              <a:t>解码器）</a:t>
            </a:r>
          </a:p>
        </p:txBody>
      </p:sp>
      <p:sp>
        <p:nvSpPr>
          <p:cNvPr id="6" name="文本框 5"/>
          <p:cNvSpPr txBox="1"/>
          <p:nvPr/>
        </p:nvSpPr>
        <p:spPr>
          <a:xfrm>
            <a:off x="939800" y="4130675"/>
            <a:ext cx="10666730" cy="1753235"/>
          </a:xfrm>
          <a:prstGeom prst="rect">
            <a:avLst/>
          </a:prstGeom>
          <a:noFill/>
        </p:spPr>
        <p:txBody>
          <a:bodyPr wrap="square" rtlCol="0">
            <a:spAutoFit/>
          </a:bodyPr>
          <a:lstStyle/>
          <a:p>
            <a:pPr algn="just">
              <a:lnSpc>
                <a:spcPct val="150000"/>
              </a:lnSpc>
              <a:buClrTx/>
              <a:buSzTx/>
              <a:buFontTx/>
            </a:pPr>
            <a:r>
              <a:rPr lang="en-US" altLang="zh-CN" sz="2400">
                <a:solidFill>
                  <a:srgbClr val="4D4D4D"/>
                </a:solidFill>
                <a:latin typeface="+mj-lt"/>
                <a:ea typeface="+mj-lt"/>
                <a:cs typeface="+mj-lt"/>
              </a:rPr>
              <a:t>1. 对每个Transformer子层的输入进行归一化</a:t>
            </a:r>
            <a:r>
              <a:rPr lang="zh-CN" altLang="en-US" sz="2400">
                <a:solidFill>
                  <a:srgbClr val="4D4D4D"/>
                </a:solidFill>
                <a:latin typeface="+mj-lt"/>
                <a:ea typeface="+mj-lt"/>
                <a:cs typeface="+mj-lt"/>
              </a:rPr>
              <a:t>，</a:t>
            </a:r>
            <a:r>
              <a:rPr lang="en-US" altLang="zh-CN" sz="2400">
                <a:solidFill>
                  <a:srgbClr val="4D4D4D"/>
                </a:solidFill>
                <a:latin typeface="+mj-lt"/>
                <a:ea typeface="+mj-lt"/>
                <a:cs typeface="+mj-lt"/>
              </a:rPr>
              <a:t>使用RMSNorm 归一化函数。</a:t>
            </a:r>
          </a:p>
          <a:p>
            <a:pPr algn="just">
              <a:lnSpc>
                <a:spcPct val="150000"/>
              </a:lnSpc>
              <a:buClrTx/>
              <a:buSzTx/>
              <a:buFontTx/>
            </a:pPr>
            <a:r>
              <a:rPr lang="en-US" altLang="zh-CN" sz="2400">
                <a:solidFill>
                  <a:srgbClr val="4D4D4D"/>
                </a:solidFill>
                <a:latin typeface="+mj-lt"/>
                <a:ea typeface="+mj-lt"/>
                <a:cs typeface="+mj-lt"/>
              </a:rPr>
              <a:t>2. 用 SwiGLU 激活函数替换 ReLU 非线性，以提高性能。</a:t>
            </a:r>
          </a:p>
          <a:p>
            <a:pPr algn="just">
              <a:lnSpc>
                <a:spcPct val="150000"/>
              </a:lnSpc>
              <a:buClrTx/>
              <a:buSzTx/>
              <a:buFontTx/>
            </a:pPr>
            <a:r>
              <a:rPr lang="en-US" altLang="zh-CN" sz="2400">
                <a:solidFill>
                  <a:srgbClr val="4D4D4D"/>
                </a:solidFill>
                <a:latin typeface="+mj-lt"/>
                <a:ea typeface="+mj-lt"/>
                <a:cs typeface="+mj-lt"/>
              </a:rPr>
              <a:t>3. 类似GPTNeo，删除了绝对位置嵌入，而是添加了旋转位置嵌入（RoPE）。</a:t>
            </a:r>
          </a:p>
        </p:txBody>
      </p:sp>
    </p:spTree>
  </p:cSld>
  <p:clrMapOvr>
    <a:masterClrMapping/>
  </p:clrMapOvr>
  <p:transition spd="med">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zh-CN" altLang="en-US"/>
              <a:t>结构对比</a:t>
            </a:r>
          </a:p>
        </p:txBody>
      </p:sp>
      <p:pic>
        <p:nvPicPr>
          <p:cNvPr id="10" name="图片 9"/>
          <p:cNvPicPr/>
          <p:nvPr/>
        </p:nvPicPr>
        <p:blipFill>
          <a:blip r:embed="rId2"/>
          <a:stretch>
            <a:fillRect/>
          </a:stretch>
        </p:blipFill>
        <p:spPr>
          <a:xfrm>
            <a:off x="2352675" y="973455"/>
            <a:ext cx="7486650" cy="5177790"/>
          </a:xfrm>
          <a:prstGeom prst="rect">
            <a:avLst/>
          </a:prstGeom>
        </p:spPr>
      </p:pic>
    </p:spTree>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p:nvPr/>
        </p:nvPicPr>
        <p:blipFill>
          <a:blip r:embed="rId3"/>
          <a:stretch>
            <a:fillRect/>
          </a:stretch>
        </p:blipFill>
        <p:spPr>
          <a:xfrm>
            <a:off x="1430020" y="320040"/>
            <a:ext cx="9332595" cy="6160135"/>
          </a:xfrm>
          <a:prstGeom prst="rect">
            <a:avLst/>
          </a:prstGeom>
        </p:spPr>
      </p:pic>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345305"/>
            <a:ext cx="8643848" cy="478155"/>
          </a:xfrm>
        </p:spPr>
        <p:txBody>
          <a:bodyPr/>
          <a:lstStyle/>
          <a:p>
            <a:r>
              <a:rPr lang="zh-CN" altLang="en-US"/>
              <a:t>模型改进</a:t>
            </a:r>
          </a:p>
        </p:txBody>
      </p:sp>
      <p:sp>
        <p:nvSpPr>
          <p:cNvPr id="3" name="文本框 2"/>
          <p:cNvSpPr txBox="1"/>
          <p:nvPr/>
        </p:nvSpPr>
        <p:spPr>
          <a:xfrm>
            <a:off x="876300" y="1455420"/>
            <a:ext cx="9080500" cy="600075"/>
          </a:xfrm>
          <a:prstGeom prst="rect">
            <a:avLst/>
          </a:prstGeom>
        </p:spPr>
        <p:txBody>
          <a:bodyPr>
            <a:noAutofit/>
          </a:bodyPr>
          <a:lstStyle/>
          <a:p>
            <a:pPr marL="0" indent="0">
              <a:lnSpc>
                <a:spcPts val="1050"/>
              </a:lnSpc>
              <a:spcBef>
                <a:spcPts val="900"/>
              </a:spcBef>
              <a:spcAft>
                <a:spcPts val="300"/>
              </a:spcAft>
            </a:pPr>
            <a:r>
              <a:rPr lang="en-US" altLang="zh-CN" sz="2400" b="0" i="0">
                <a:solidFill>
                  <a:srgbClr val="4F4F4F"/>
                </a:solidFill>
                <a:latin typeface="+mj-lt"/>
                <a:ea typeface="+mj-lt"/>
              </a:rPr>
              <a:t>RMSNorm</a:t>
            </a:r>
            <a:r>
              <a:rPr lang="zh-CN" altLang="en-US" sz="2400" b="0" i="0">
                <a:solidFill>
                  <a:srgbClr val="4F4F4F"/>
                </a:solidFill>
                <a:latin typeface="+mj-lt"/>
                <a:ea typeface="+mj-lt"/>
              </a:rPr>
              <a:t>：</a:t>
            </a:r>
            <a:r>
              <a:rPr lang="en-US" altLang="zh-CN" sz="2400" b="0" i="0">
                <a:solidFill>
                  <a:srgbClr val="4F4F4F"/>
                </a:solidFill>
                <a:latin typeface="+mj-lt"/>
                <a:ea typeface="+mj-lt"/>
              </a:rPr>
              <a:t>对每个Transformer子层的输入进行归一化</a:t>
            </a:r>
            <a:endParaRPr lang="zh-CN" altLang="en-US" sz="2400" b="0" i="0">
              <a:solidFill>
                <a:srgbClr val="4F4F4F"/>
              </a:solidFill>
              <a:latin typeface="+mj-lt"/>
              <a:ea typeface="+mj-lt"/>
            </a:endParaRPr>
          </a:p>
        </p:txBody>
      </p:sp>
      <p:sp>
        <p:nvSpPr>
          <p:cNvPr id="4" name="文本框 3"/>
          <p:cNvSpPr txBox="1"/>
          <p:nvPr/>
        </p:nvSpPr>
        <p:spPr>
          <a:xfrm>
            <a:off x="962025" y="1845945"/>
            <a:ext cx="10189845" cy="2030095"/>
          </a:xfrm>
          <a:prstGeom prst="rect">
            <a:avLst/>
          </a:prstGeom>
          <a:noFill/>
        </p:spPr>
        <p:txBody>
          <a:bodyPr wrap="square" rtlCol="0" anchor="t">
            <a:spAutoFit/>
          </a:bodyPr>
          <a:lstStyle/>
          <a:p>
            <a:pPr marL="285750" indent="-285750" algn="just">
              <a:lnSpc>
                <a:spcPct val="150000"/>
              </a:lnSpc>
              <a:buClrTx/>
              <a:buSzTx/>
              <a:buFont typeface="Arial" panose="020B0604020202020204" pitchFamily="34" charset="0"/>
              <a:buChar char="•"/>
            </a:pPr>
            <a:r>
              <a:rPr lang="zh-CN" altLang="en-US"/>
              <a:t>为了提高训练的稳定性，对每个transformer子层的输入进行归一化，而不是对输出进行归一化。</a:t>
            </a:r>
            <a:r>
              <a:rPr lang="zh-CN" altLang="en-US">
                <a:sym typeface="+mn-ea"/>
              </a:rPr>
              <a:t>RMSNorm（Root Mean Square Normalization）是一种归一化技术，用于稳定和加速神经网络的训练过程。与其他归一化方法（如BatchNorm和LayerNorm）不同，RMSNorm通过计算输入张量的均方根（RMS）来进行归一化。RMSNorm公式如下：</a:t>
            </a:r>
            <a:endParaRPr lang="zh-CN" altLang="en-US" b="0" i="0"/>
          </a:p>
          <a:p>
            <a:pPr algn="just">
              <a:buClrTx/>
              <a:buSzTx/>
              <a:buFontTx/>
            </a:pPr>
            <a:endParaRPr lang="zh-CN" altLang="en-US"/>
          </a:p>
        </p:txBody>
      </p:sp>
      <p:pic>
        <p:nvPicPr>
          <p:cNvPr id="11" name="图片 10"/>
          <p:cNvPicPr>
            <a:picLocks noChangeAspect="1"/>
          </p:cNvPicPr>
          <p:nvPr/>
        </p:nvPicPr>
        <p:blipFill>
          <a:blip r:embed="rId2"/>
          <a:stretch>
            <a:fillRect/>
          </a:stretch>
        </p:blipFill>
        <p:spPr>
          <a:xfrm>
            <a:off x="3319145" y="3732530"/>
            <a:ext cx="5476240" cy="1402715"/>
          </a:xfrm>
          <a:prstGeom prst="rect">
            <a:avLst/>
          </a:prstGeom>
        </p:spPr>
      </p:pic>
      <p:sp>
        <p:nvSpPr>
          <p:cNvPr id="12" name="文本框 11"/>
          <p:cNvSpPr txBox="1"/>
          <p:nvPr/>
        </p:nvSpPr>
        <p:spPr>
          <a:xfrm>
            <a:off x="393700" y="5255895"/>
            <a:ext cx="11327765" cy="922020"/>
          </a:xfrm>
          <a:prstGeom prst="rect">
            <a:avLst/>
          </a:prstGeom>
          <a:noFill/>
        </p:spPr>
        <p:txBody>
          <a:bodyPr wrap="square" rtlCol="0" anchor="t">
            <a:spAutoFit/>
          </a:bodyPr>
          <a:lstStyle/>
          <a:p>
            <a:pPr lvl="0" indent="0" algn="ctr">
              <a:lnSpc>
                <a:spcPct val="150000"/>
              </a:lnSpc>
              <a:buClrTx/>
              <a:buSzTx/>
              <a:buFont typeface="Arial" panose="020B0604020202020204" pitchFamily="34" charset="0"/>
              <a:buNone/>
            </a:pPr>
            <a:r>
              <a:rPr lang="zh-CN" altLang="en-US">
                <a:sym typeface="+mn-ea"/>
              </a:rPr>
              <a:t>其中</a:t>
            </a:r>
            <a:r>
              <a:rPr lang="en-US" altLang="zh-CN" i="1">
                <a:sym typeface="+mn-ea"/>
              </a:rPr>
              <a:t>x </a:t>
            </a:r>
            <a:r>
              <a:rPr lang="zh-CN" altLang="en-US">
                <a:sym typeface="+mn-ea"/>
              </a:rPr>
              <a:t>是输入向量，</a:t>
            </a:r>
            <a:r>
              <a:rPr lang="en-US" altLang="zh-CN" i="1">
                <a:sym typeface="+mn-ea"/>
              </a:rPr>
              <a:t>d </a:t>
            </a:r>
            <a:r>
              <a:rPr lang="zh-CN" altLang="en-US">
                <a:sym typeface="+mn-ea"/>
              </a:rPr>
              <a:t>是输入向量的维度，</a:t>
            </a:r>
            <a:r>
              <a:rPr lang="zh-CN" altLang="en-US" i="1">
                <a:sym typeface="+mn-ea"/>
              </a:rPr>
              <a:t>ϵ</a:t>
            </a:r>
            <a:r>
              <a:rPr lang="zh-CN" altLang="en-US">
                <a:sym typeface="+mn-ea"/>
              </a:rPr>
              <a:t> 是一个小常数，用于避免除零错误，</a:t>
            </a:r>
            <a:r>
              <a:rPr lang="zh-CN" altLang="en-US" i="1">
                <a:sym typeface="+mn-ea"/>
              </a:rPr>
              <a:t>γ</a:t>
            </a:r>
            <a:r>
              <a:rPr lang="en-US" altLang="zh-CN" i="1">
                <a:sym typeface="+mn-ea"/>
              </a:rPr>
              <a:t> </a:t>
            </a:r>
            <a:r>
              <a:rPr lang="zh-CN" altLang="en-US">
                <a:sym typeface="+mn-ea"/>
              </a:rPr>
              <a:t>是一个可学习的缩放参数</a:t>
            </a:r>
          </a:p>
          <a:p>
            <a:pPr marL="285750" lvl="0" indent="-285750" algn="just">
              <a:lnSpc>
                <a:spcPct val="150000"/>
              </a:lnSpc>
              <a:buClrTx/>
              <a:buSzTx/>
              <a:buFont typeface="Arial" panose="020B0604020202020204" pitchFamily="34" charset="0"/>
              <a:buChar char="•"/>
            </a:pPr>
            <a:endParaRPr lang="zh-CN" altLang="en-US">
              <a:sym typeface="+mn-ea"/>
            </a:endParaRPr>
          </a:p>
        </p:txBody>
      </p:sp>
    </p:spTree>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345305"/>
            <a:ext cx="8643848" cy="478155"/>
          </a:xfrm>
        </p:spPr>
        <p:txBody>
          <a:bodyPr/>
          <a:lstStyle/>
          <a:p>
            <a:r>
              <a:rPr lang="zh-CN" altLang="en-US"/>
              <a:t>模型改进</a:t>
            </a:r>
          </a:p>
        </p:txBody>
      </p:sp>
      <p:sp>
        <p:nvSpPr>
          <p:cNvPr id="3" name="文本框 2"/>
          <p:cNvSpPr txBox="1"/>
          <p:nvPr/>
        </p:nvSpPr>
        <p:spPr>
          <a:xfrm>
            <a:off x="876300" y="1455420"/>
            <a:ext cx="9080500" cy="600075"/>
          </a:xfrm>
          <a:prstGeom prst="rect">
            <a:avLst/>
          </a:prstGeom>
        </p:spPr>
        <p:txBody>
          <a:bodyPr>
            <a:noAutofit/>
          </a:bodyPr>
          <a:lstStyle/>
          <a:p>
            <a:pPr marL="0" indent="0">
              <a:lnSpc>
                <a:spcPts val="1050"/>
              </a:lnSpc>
              <a:spcBef>
                <a:spcPts val="900"/>
              </a:spcBef>
              <a:spcAft>
                <a:spcPts val="300"/>
              </a:spcAft>
            </a:pPr>
            <a:r>
              <a:rPr sz="2400" b="0" i="0">
                <a:solidFill>
                  <a:srgbClr val="4F4F4F"/>
                </a:solidFill>
                <a:latin typeface="+mj-lt"/>
                <a:ea typeface="+mj-lt"/>
              </a:rPr>
              <a:t>SwiGLU激活函数</a:t>
            </a:r>
          </a:p>
        </p:txBody>
      </p:sp>
      <p:sp>
        <p:nvSpPr>
          <p:cNvPr id="4" name="文本框 3"/>
          <p:cNvSpPr txBox="1"/>
          <p:nvPr/>
        </p:nvSpPr>
        <p:spPr>
          <a:xfrm>
            <a:off x="962025" y="1845945"/>
            <a:ext cx="10189845" cy="922020"/>
          </a:xfrm>
          <a:prstGeom prst="rect">
            <a:avLst/>
          </a:prstGeom>
          <a:noFill/>
        </p:spPr>
        <p:txBody>
          <a:bodyPr wrap="square" rtlCol="0" anchor="t">
            <a:spAutoFit/>
          </a:bodyPr>
          <a:lstStyle/>
          <a:p>
            <a:pPr marL="285750" indent="-285750" algn="just">
              <a:lnSpc>
                <a:spcPct val="150000"/>
              </a:lnSpc>
              <a:buClrTx/>
              <a:buSzTx/>
              <a:buFont typeface="Arial" panose="020B0604020202020204" pitchFamily="34" charset="0"/>
              <a:buChar char="•"/>
            </a:pPr>
            <a:r>
              <a:rPr lang="zh-CN" altLang="en-US"/>
              <a:t>SwiGLU (Swish-Gated Linear Unit) 是一种用于神经网络的激活函数，它结合了Swish激活函数和门控机制，能够有效地增强模型的表达能力和性能。公式如下：</a:t>
            </a:r>
          </a:p>
        </p:txBody>
      </p:sp>
      <p:sp>
        <p:nvSpPr>
          <p:cNvPr id="12" name="文本框 11"/>
          <p:cNvSpPr txBox="1"/>
          <p:nvPr/>
        </p:nvSpPr>
        <p:spPr>
          <a:xfrm>
            <a:off x="2544445" y="5490845"/>
            <a:ext cx="7102475" cy="506730"/>
          </a:xfrm>
          <a:prstGeom prst="rect">
            <a:avLst/>
          </a:prstGeom>
          <a:noFill/>
        </p:spPr>
        <p:txBody>
          <a:bodyPr wrap="square" rtlCol="0" anchor="t">
            <a:spAutoFit/>
          </a:bodyPr>
          <a:lstStyle/>
          <a:p>
            <a:pPr lvl="0" indent="0" algn="ctr">
              <a:lnSpc>
                <a:spcPct val="150000"/>
              </a:lnSpc>
              <a:buClrTx/>
              <a:buSzTx/>
              <a:buFont typeface="Arial" panose="020B0604020202020204" pitchFamily="34" charset="0"/>
              <a:buNone/>
            </a:pPr>
            <a:r>
              <a:rPr>
                <a:sym typeface="+mn-ea"/>
              </a:rPr>
              <a:t>Linear</a:t>
            </a:r>
            <a:r>
              <a:rPr baseline="-25000">
                <a:sym typeface="+mn-ea"/>
              </a:rPr>
              <a:t>1</a:t>
            </a:r>
            <a:r>
              <a:rPr>
                <a:sym typeface="+mn-ea"/>
              </a:rPr>
              <a:t>和Linear</a:t>
            </a:r>
            <a:r>
              <a:rPr baseline="-25000">
                <a:sym typeface="+mn-ea"/>
              </a:rPr>
              <a:t>2</a:t>
            </a:r>
            <a:r>
              <a:rPr lang="zh-CN">
                <a:sym typeface="+mn-ea"/>
              </a:rPr>
              <a:t>是两个单独的线性变换</a:t>
            </a:r>
            <a:endParaRPr>
              <a:sym typeface="+mn-ea"/>
            </a:endParaRPr>
          </a:p>
        </p:txBody>
      </p:sp>
      <p:pic>
        <p:nvPicPr>
          <p:cNvPr id="5" name="图片 4"/>
          <p:cNvPicPr>
            <a:picLocks noChangeAspect="1"/>
          </p:cNvPicPr>
          <p:nvPr/>
        </p:nvPicPr>
        <p:blipFill>
          <a:blip r:embed="rId2"/>
          <a:stretch>
            <a:fillRect/>
          </a:stretch>
        </p:blipFill>
        <p:spPr>
          <a:xfrm>
            <a:off x="3345815" y="2879725"/>
            <a:ext cx="5501005" cy="585470"/>
          </a:xfrm>
          <a:prstGeom prst="rect">
            <a:avLst/>
          </a:prstGeom>
        </p:spPr>
      </p:pic>
      <p:pic>
        <p:nvPicPr>
          <p:cNvPr id="6" name="图片 5"/>
          <p:cNvPicPr>
            <a:picLocks noChangeAspect="1"/>
          </p:cNvPicPr>
          <p:nvPr/>
        </p:nvPicPr>
        <p:blipFill>
          <a:blip r:embed="rId3"/>
          <a:stretch>
            <a:fillRect/>
          </a:stretch>
        </p:blipFill>
        <p:spPr>
          <a:xfrm>
            <a:off x="4670425" y="3465195"/>
            <a:ext cx="2515870" cy="500380"/>
          </a:xfrm>
          <a:prstGeom prst="rect">
            <a:avLst/>
          </a:prstGeom>
        </p:spPr>
      </p:pic>
      <p:pic>
        <p:nvPicPr>
          <p:cNvPr id="7" name="图片 6"/>
          <p:cNvPicPr>
            <a:picLocks noChangeAspect="1"/>
          </p:cNvPicPr>
          <p:nvPr/>
        </p:nvPicPr>
        <p:blipFill>
          <a:blip r:embed="rId4"/>
          <a:stretch>
            <a:fillRect/>
          </a:stretch>
        </p:blipFill>
        <p:spPr>
          <a:xfrm>
            <a:off x="3209925" y="4128770"/>
            <a:ext cx="5772150" cy="495300"/>
          </a:xfrm>
          <a:prstGeom prst="rect">
            <a:avLst/>
          </a:prstGeom>
        </p:spPr>
      </p:pic>
      <p:pic>
        <p:nvPicPr>
          <p:cNvPr id="8" name="图片 7"/>
          <p:cNvPicPr>
            <a:picLocks noChangeAspect="1"/>
          </p:cNvPicPr>
          <p:nvPr/>
        </p:nvPicPr>
        <p:blipFill>
          <a:blip r:embed="rId5"/>
          <a:stretch>
            <a:fillRect/>
          </a:stretch>
        </p:blipFill>
        <p:spPr>
          <a:xfrm>
            <a:off x="4943475" y="4558665"/>
            <a:ext cx="1970405" cy="801370"/>
          </a:xfrm>
          <a:prstGeom prst="rect">
            <a:avLst/>
          </a:prstGeom>
        </p:spPr>
      </p:pic>
    </p:spTree>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345305"/>
            <a:ext cx="8643848" cy="478155"/>
          </a:xfrm>
        </p:spPr>
        <p:txBody>
          <a:bodyPr/>
          <a:lstStyle/>
          <a:p>
            <a:r>
              <a:rPr lang="zh-CN" altLang="en-US"/>
              <a:t>模型改进</a:t>
            </a:r>
          </a:p>
        </p:txBody>
      </p:sp>
      <p:sp>
        <p:nvSpPr>
          <p:cNvPr id="3" name="文本框 2"/>
          <p:cNvSpPr txBox="1"/>
          <p:nvPr/>
        </p:nvSpPr>
        <p:spPr>
          <a:xfrm>
            <a:off x="876300" y="1455420"/>
            <a:ext cx="9080500" cy="600075"/>
          </a:xfrm>
          <a:prstGeom prst="rect">
            <a:avLst/>
          </a:prstGeom>
        </p:spPr>
        <p:txBody>
          <a:bodyPr>
            <a:noAutofit/>
          </a:bodyPr>
          <a:lstStyle/>
          <a:p>
            <a:pPr marL="0" indent="0">
              <a:lnSpc>
                <a:spcPts val="1050"/>
              </a:lnSpc>
              <a:spcBef>
                <a:spcPts val="900"/>
              </a:spcBef>
              <a:spcAft>
                <a:spcPts val="300"/>
              </a:spcAft>
            </a:pPr>
            <a:r>
              <a:rPr sz="2400" b="0" i="0">
                <a:solidFill>
                  <a:srgbClr val="4F4F4F"/>
                </a:solidFill>
                <a:latin typeface="+mj-lt"/>
                <a:ea typeface="+mj-lt"/>
              </a:rPr>
              <a:t>RoPE</a:t>
            </a:r>
          </a:p>
        </p:txBody>
      </p:sp>
      <p:sp>
        <p:nvSpPr>
          <p:cNvPr id="4" name="文本框 3"/>
          <p:cNvSpPr txBox="1"/>
          <p:nvPr/>
        </p:nvSpPr>
        <p:spPr>
          <a:xfrm>
            <a:off x="962025" y="1675765"/>
            <a:ext cx="10189845" cy="1753235"/>
          </a:xfrm>
          <a:prstGeom prst="rect">
            <a:avLst/>
          </a:prstGeom>
          <a:noFill/>
        </p:spPr>
        <p:txBody>
          <a:bodyPr wrap="square" rtlCol="0" anchor="t">
            <a:spAutoFit/>
          </a:bodyPr>
          <a:lstStyle/>
          <a:p>
            <a:pPr marL="285750" indent="-285750" algn="just">
              <a:lnSpc>
                <a:spcPct val="150000"/>
              </a:lnSpc>
              <a:buClrTx/>
              <a:buSzTx/>
              <a:buFont typeface="Arial" panose="020B0604020202020204" pitchFamily="34" charset="0"/>
              <a:buChar char="•"/>
            </a:pPr>
            <a:r>
              <a:rPr lang="zh-CN" altLang="en-US"/>
              <a:t>旋转位置嵌入（Rotary Position Embedding, RoPE）是一种为序列模型（如Transformer）提供位置编码的方法。RoPE通过将输入向量在复数域进行旋转变换，来编码序列中位置的信息。与传统的位置编码方法（如正弦-余弦位置编码）相比，RoPE能够更好地捕捉序列中的相对位置信息，提高模型的表现力。</a:t>
            </a:r>
          </a:p>
        </p:txBody>
      </p:sp>
      <p:pic>
        <p:nvPicPr>
          <p:cNvPr id="10" name="图片 9"/>
          <p:cNvPicPr/>
          <p:nvPr/>
        </p:nvPicPr>
        <p:blipFill>
          <a:blip r:embed="rId2"/>
          <a:srcRect t="5124" b="4454"/>
          <a:stretch>
            <a:fillRect/>
          </a:stretch>
        </p:blipFill>
        <p:spPr>
          <a:xfrm>
            <a:off x="5772150" y="3051810"/>
            <a:ext cx="5179060" cy="3043555"/>
          </a:xfrm>
          <a:prstGeom prst="rect">
            <a:avLst/>
          </a:prstGeom>
        </p:spPr>
      </p:pic>
      <p:sp>
        <p:nvSpPr>
          <p:cNvPr id="13" name="文本框 12"/>
          <p:cNvSpPr txBox="1"/>
          <p:nvPr/>
        </p:nvSpPr>
        <p:spPr>
          <a:xfrm>
            <a:off x="962025" y="3689985"/>
            <a:ext cx="4700270" cy="2168525"/>
          </a:xfrm>
          <a:prstGeom prst="rect">
            <a:avLst/>
          </a:prstGeom>
          <a:noFill/>
        </p:spPr>
        <p:txBody>
          <a:bodyPr wrap="square" rtlCol="0" anchor="t">
            <a:spAutoFit/>
          </a:bodyPr>
          <a:lstStyle/>
          <a:p>
            <a:pPr>
              <a:lnSpc>
                <a:spcPct val="150000"/>
              </a:lnSpc>
            </a:pPr>
            <a:r>
              <a:rPr lang="zh-CN" altLang="en-US"/>
              <a:t>旋转编码 RoPE 可以有效地保持位置信息的相对关系，即相邻位置的编码之间有一定的相似性，而远离位置的编码之间有一定的差异性。 这样可以增强模型对位置信息的感知和利用。</a:t>
            </a:r>
          </a:p>
        </p:txBody>
      </p:sp>
    </p:spTree>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348615" y="1132205"/>
            <a:ext cx="2883535" cy="4932680"/>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606550" y="345305"/>
            <a:ext cx="8643848" cy="478155"/>
          </a:xfrm>
        </p:spPr>
        <p:txBody>
          <a:bodyPr/>
          <a:lstStyle/>
          <a:p>
            <a:r>
              <a:rPr lang="en-US" altLang="zh-CN"/>
              <a:t>Llama-1</a:t>
            </a:r>
            <a:r>
              <a:t>系列</a:t>
            </a:r>
          </a:p>
        </p:txBody>
      </p:sp>
      <p:pic>
        <p:nvPicPr>
          <p:cNvPr id="3" name="图片 2"/>
          <p:cNvPicPr/>
          <p:nvPr/>
        </p:nvPicPr>
        <p:blipFill>
          <a:blip r:embed="rId2"/>
          <a:stretch>
            <a:fillRect/>
          </a:stretch>
        </p:blipFill>
        <p:spPr>
          <a:xfrm>
            <a:off x="3418205" y="1075055"/>
            <a:ext cx="8212455" cy="5046345"/>
          </a:xfrm>
          <a:prstGeom prst="rect">
            <a:avLst/>
          </a:prstGeom>
        </p:spPr>
      </p:pic>
      <p:sp>
        <p:nvSpPr>
          <p:cNvPr id="4" name="文本框 3"/>
          <p:cNvSpPr txBox="1"/>
          <p:nvPr/>
        </p:nvSpPr>
        <p:spPr>
          <a:xfrm>
            <a:off x="457835" y="1342390"/>
            <a:ext cx="2595245" cy="368300"/>
          </a:xfrm>
          <a:prstGeom prst="rect">
            <a:avLst/>
          </a:prstGeom>
          <a:noFill/>
        </p:spPr>
        <p:txBody>
          <a:bodyPr wrap="square" rtlCol="0">
            <a:spAutoFit/>
          </a:bodyPr>
          <a:lstStyle/>
          <a:p>
            <a:r>
              <a:rPr lang="zh-CN" altLang="en-US" b="1">
                <a:solidFill>
                  <a:schemeClr val="bg1"/>
                </a:solidFill>
              </a:rPr>
              <a:t>发布时间：</a:t>
            </a:r>
            <a:r>
              <a:rPr lang="en-US" altLang="zh-CN" b="1">
                <a:solidFill>
                  <a:schemeClr val="bg1"/>
                </a:solidFill>
              </a:rPr>
              <a:t>2023</a:t>
            </a:r>
            <a:r>
              <a:rPr lang="zh-CN" altLang="en-US" b="1">
                <a:solidFill>
                  <a:schemeClr val="bg1"/>
                </a:solidFill>
              </a:rPr>
              <a:t>年</a:t>
            </a:r>
            <a:r>
              <a:rPr lang="en-US" altLang="zh-CN" b="1">
                <a:solidFill>
                  <a:schemeClr val="bg1"/>
                </a:solidFill>
              </a:rPr>
              <a:t>2</a:t>
            </a:r>
            <a:r>
              <a:rPr lang="zh-CN" altLang="en-US" b="1">
                <a:solidFill>
                  <a:schemeClr val="bg1"/>
                </a:solidFill>
              </a:rPr>
              <a:t>月</a:t>
            </a:r>
          </a:p>
        </p:txBody>
      </p:sp>
      <p:sp>
        <p:nvSpPr>
          <p:cNvPr id="5" name="文本框 4"/>
          <p:cNvSpPr txBox="1"/>
          <p:nvPr/>
        </p:nvSpPr>
        <p:spPr>
          <a:xfrm>
            <a:off x="457835" y="1942465"/>
            <a:ext cx="2595245" cy="922020"/>
          </a:xfrm>
          <a:prstGeom prst="rect">
            <a:avLst/>
          </a:prstGeom>
          <a:noFill/>
        </p:spPr>
        <p:txBody>
          <a:bodyPr wrap="square" rtlCol="0">
            <a:spAutoFit/>
          </a:bodyPr>
          <a:lstStyle/>
          <a:p>
            <a:pPr>
              <a:lnSpc>
                <a:spcPct val="150000"/>
              </a:lnSpc>
            </a:pPr>
            <a:r>
              <a:rPr lang="zh-CN" altLang="en-US" b="1">
                <a:solidFill>
                  <a:schemeClr val="bg1"/>
                </a:solidFill>
              </a:rPr>
              <a:t>参数量：超过</a:t>
            </a:r>
            <a:r>
              <a:rPr lang="en-US" altLang="zh-CN" b="1">
                <a:solidFill>
                  <a:schemeClr val="bg1"/>
                </a:solidFill>
              </a:rPr>
              <a:t>1T</a:t>
            </a:r>
            <a:r>
              <a:rPr lang="zh-CN" altLang="en-US" b="1">
                <a:solidFill>
                  <a:schemeClr val="bg1"/>
                </a:solidFill>
              </a:rPr>
              <a:t>预训练</a:t>
            </a:r>
          </a:p>
          <a:p>
            <a:pPr>
              <a:lnSpc>
                <a:spcPct val="150000"/>
              </a:lnSpc>
            </a:pPr>
            <a:r>
              <a:rPr lang="en-US" altLang="zh-CN" b="1">
                <a:solidFill>
                  <a:schemeClr val="bg1"/>
                </a:solidFill>
              </a:rPr>
              <a:t>7B</a:t>
            </a:r>
            <a:r>
              <a:rPr lang="zh-CN" altLang="en-US" b="1">
                <a:solidFill>
                  <a:schemeClr val="bg1"/>
                </a:solidFill>
              </a:rPr>
              <a:t>、</a:t>
            </a:r>
            <a:r>
              <a:rPr lang="en-US" altLang="zh-CN" b="1">
                <a:solidFill>
                  <a:schemeClr val="bg1"/>
                </a:solidFill>
              </a:rPr>
              <a:t>13B</a:t>
            </a:r>
            <a:r>
              <a:rPr lang="zh-CN" altLang="en-US" b="1">
                <a:solidFill>
                  <a:schemeClr val="bg1"/>
                </a:solidFill>
              </a:rPr>
              <a:t>、</a:t>
            </a:r>
            <a:r>
              <a:rPr lang="en-US" altLang="zh-CN" b="1">
                <a:solidFill>
                  <a:schemeClr val="bg1"/>
                </a:solidFill>
              </a:rPr>
              <a:t>30B</a:t>
            </a:r>
            <a:r>
              <a:rPr lang="zh-CN" altLang="en-US" b="1">
                <a:solidFill>
                  <a:schemeClr val="bg1"/>
                </a:solidFill>
              </a:rPr>
              <a:t>、</a:t>
            </a:r>
            <a:r>
              <a:rPr lang="en-US" altLang="zh-CN" b="1">
                <a:solidFill>
                  <a:schemeClr val="bg1"/>
                </a:solidFill>
              </a:rPr>
              <a:t>65B</a:t>
            </a:r>
          </a:p>
        </p:txBody>
      </p:sp>
      <p:sp>
        <p:nvSpPr>
          <p:cNvPr id="7" name="文本框 6"/>
          <p:cNvSpPr txBox="1"/>
          <p:nvPr/>
        </p:nvSpPr>
        <p:spPr>
          <a:xfrm>
            <a:off x="457835" y="3149600"/>
            <a:ext cx="2661285" cy="1753235"/>
          </a:xfrm>
          <a:prstGeom prst="rect">
            <a:avLst/>
          </a:prstGeom>
          <a:noFill/>
        </p:spPr>
        <p:txBody>
          <a:bodyPr wrap="square" rtlCol="0">
            <a:spAutoFit/>
          </a:bodyPr>
          <a:lstStyle/>
          <a:p>
            <a:pPr>
              <a:lnSpc>
                <a:spcPct val="150000"/>
              </a:lnSpc>
            </a:pPr>
            <a:r>
              <a:rPr lang="en-US" b="1">
                <a:solidFill>
                  <a:schemeClr val="bg1"/>
                </a:solidFill>
              </a:rPr>
              <a:t>2048</a:t>
            </a:r>
            <a:r>
              <a:rPr lang="zh-CN" altLang="en-US" b="1">
                <a:solidFill>
                  <a:schemeClr val="bg1"/>
                </a:solidFill>
              </a:rPr>
              <a:t>张</a:t>
            </a:r>
            <a:r>
              <a:rPr lang="en-US" altLang="zh-CN" b="1">
                <a:solidFill>
                  <a:schemeClr val="bg1"/>
                </a:solidFill>
              </a:rPr>
              <a:t>A100 80G GPU</a:t>
            </a:r>
            <a:r>
              <a:rPr lang="zh-CN" altLang="en-US" b="1">
                <a:solidFill>
                  <a:schemeClr val="bg1"/>
                </a:solidFill>
              </a:rPr>
              <a:t>训练</a:t>
            </a:r>
            <a:r>
              <a:rPr lang="en-US" altLang="zh-CN" b="1">
                <a:solidFill>
                  <a:schemeClr val="bg1"/>
                </a:solidFill>
              </a:rPr>
              <a:t>21</a:t>
            </a:r>
            <a:r>
              <a:rPr lang="zh-CN" altLang="en-US" b="1">
                <a:solidFill>
                  <a:schemeClr val="bg1"/>
                </a:solidFill>
              </a:rPr>
              <a:t>天</a:t>
            </a:r>
          </a:p>
          <a:p>
            <a:pPr>
              <a:lnSpc>
                <a:spcPct val="150000"/>
              </a:lnSpc>
            </a:pPr>
            <a:endParaRPr lang="zh-CN" altLang="en-US" b="1">
              <a:solidFill>
                <a:schemeClr val="bg1"/>
              </a:solidFill>
            </a:endParaRPr>
          </a:p>
          <a:p>
            <a:pPr>
              <a:lnSpc>
                <a:spcPct val="150000"/>
              </a:lnSpc>
            </a:pPr>
            <a:r>
              <a:rPr lang="zh-CN" altLang="en-US" b="1">
                <a:solidFill>
                  <a:schemeClr val="bg1"/>
                </a:solidFill>
              </a:rPr>
              <a:t>超过</a:t>
            </a:r>
            <a:r>
              <a:rPr lang="en-US" altLang="zh-CN" b="1">
                <a:solidFill>
                  <a:schemeClr val="bg1"/>
                </a:solidFill>
              </a:rPr>
              <a:t>175B</a:t>
            </a:r>
            <a:r>
              <a:rPr lang="zh-CN" altLang="en-US" b="1">
                <a:solidFill>
                  <a:schemeClr val="bg1"/>
                </a:solidFill>
              </a:rPr>
              <a:t>参数的</a:t>
            </a:r>
            <a:r>
              <a:rPr lang="en-US" altLang="zh-CN" b="1">
                <a:solidFill>
                  <a:schemeClr val="bg1"/>
                </a:solidFill>
              </a:rPr>
              <a:t>GPT-3</a:t>
            </a:r>
          </a:p>
        </p:txBody>
      </p:sp>
      <p:sp>
        <p:nvSpPr>
          <p:cNvPr id="8" name="文本框 7"/>
          <p:cNvSpPr txBox="1"/>
          <p:nvPr/>
        </p:nvSpPr>
        <p:spPr>
          <a:xfrm>
            <a:off x="457835" y="5349240"/>
            <a:ext cx="2595245" cy="506730"/>
          </a:xfrm>
          <a:prstGeom prst="rect">
            <a:avLst/>
          </a:prstGeom>
          <a:noFill/>
        </p:spPr>
        <p:txBody>
          <a:bodyPr wrap="square" rtlCol="0">
            <a:spAutoFit/>
          </a:bodyPr>
          <a:lstStyle/>
          <a:p>
            <a:pPr>
              <a:lnSpc>
                <a:spcPct val="150000"/>
              </a:lnSpc>
            </a:pPr>
            <a:r>
              <a:rPr lang="zh-CN" altLang="en-US" b="1">
                <a:solidFill>
                  <a:schemeClr val="bg1"/>
                </a:solidFill>
              </a:rPr>
              <a:t>不可免费商用</a:t>
            </a:r>
          </a:p>
        </p:txBody>
      </p:sp>
    </p:spTree>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345305"/>
            <a:ext cx="8643848" cy="478155"/>
          </a:xfrm>
        </p:spPr>
        <p:txBody>
          <a:bodyPr/>
          <a:lstStyle/>
          <a:p>
            <a:r>
              <a:rPr lang="en-US" altLang="zh-CN"/>
              <a:t>Llama-2</a:t>
            </a:r>
            <a:r>
              <a:t>系列</a:t>
            </a:r>
          </a:p>
        </p:txBody>
      </p:sp>
      <p:pic>
        <p:nvPicPr>
          <p:cNvPr id="6" name="图片 5"/>
          <p:cNvPicPr/>
          <p:nvPr/>
        </p:nvPicPr>
        <p:blipFill>
          <a:blip r:embed="rId2"/>
          <a:stretch>
            <a:fillRect/>
          </a:stretch>
        </p:blipFill>
        <p:spPr>
          <a:xfrm>
            <a:off x="6311900" y="1085850"/>
            <a:ext cx="5072380" cy="3257550"/>
          </a:xfrm>
          <a:prstGeom prst="rect">
            <a:avLst/>
          </a:prstGeom>
        </p:spPr>
      </p:pic>
      <p:sp>
        <p:nvSpPr>
          <p:cNvPr id="9" name="文本框 8"/>
          <p:cNvSpPr txBox="1"/>
          <p:nvPr/>
        </p:nvSpPr>
        <p:spPr>
          <a:xfrm>
            <a:off x="661670" y="1193800"/>
            <a:ext cx="5196205" cy="368300"/>
          </a:xfrm>
          <a:prstGeom prst="rect">
            <a:avLst/>
          </a:prstGeom>
          <a:noFill/>
        </p:spPr>
        <p:txBody>
          <a:bodyPr wrap="square" rtlCol="0">
            <a:spAutoFit/>
          </a:bodyPr>
          <a:lstStyle/>
          <a:p>
            <a:pPr marL="285750" indent="-285750">
              <a:buFont typeface="Arial" panose="020B0604020202020204" pitchFamily="34" charset="0"/>
              <a:buChar char="•"/>
            </a:pPr>
            <a:r>
              <a:rPr lang="zh-CN" altLang="en-US" b="1">
                <a:solidFill>
                  <a:schemeClr val="tx1"/>
                </a:solidFill>
              </a:rPr>
              <a:t>发布时间：</a:t>
            </a:r>
            <a:r>
              <a:rPr lang="en-US" altLang="zh-CN" b="1">
                <a:solidFill>
                  <a:schemeClr val="tx1"/>
                </a:solidFill>
              </a:rPr>
              <a:t>2023</a:t>
            </a:r>
            <a:r>
              <a:rPr lang="zh-CN" altLang="en-US" b="1">
                <a:solidFill>
                  <a:schemeClr val="tx1"/>
                </a:solidFill>
              </a:rPr>
              <a:t>年</a:t>
            </a:r>
            <a:r>
              <a:rPr lang="en-US" altLang="zh-CN" b="1">
                <a:solidFill>
                  <a:schemeClr val="tx1"/>
                </a:solidFill>
              </a:rPr>
              <a:t>7</a:t>
            </a:r>
            <a:r>
              <a:rPr lang="zh-CN" altLang="en-US" b="1">
                <a:solidFill>
                  <a:schemeClr val="tx1"/>
                </a:solidFill>
              </a:rPr>
              <a:t>月</a:t>
            </a:r>
          </a:p>
        </p:txBody>
      </p:sp>
      <p:sp>
        <p:nvSpPr>
          <p:cNvPr id="10" name="文本框 9"/>
          <p:cNvSpPr txBox="1"/>
          <p:nvPr/>
        </p:nvSpPr>
        <p:spPr>
          <a:xfrm>
            <a:off x="661670" y="1614805"/>
            <a:ext cx="5321935" cy="92202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b="1">
                <a:solidFill>
                  <a:schemeClr val="tx1"/>
                </a:solidFill>
              </a:rPr>
              <a:t>发布版本包含</a:t>
            </a:r>
            <a:r>
              <a:rPr lang="en-US" altLang="zh-CN" b="1">
                <a:solidFill>
                  <a:schemeClr val="tx1"/>
                </a:solidFill>
              </a:rPr>
              <a:t>7B</a:t>
            </a:r>
            <a:r>
              <a:rPr lang="zh-CN" altLang="en-US" b="1">
                <a:solidFill>
                  <a:schemeClr val="tx1"/>
                </a:solidFill>
              </a:rPr>
              <a:t>、</a:t>
            </a:r>
            <a:r>
              <a:rPr lang="en-US" altLang="zh-CN" b="1">
                <a:solidFill>
                  <a:schemeClr val="tx1"/>
                </a:solidFill>
              </a:rPr>
              <a:t>13B</a:t>
            </a:r>
            <a:r>
              <a:rPr lang="zh-CN" altLang="en-US" b="1">
                <a:solidFill>
                  <a:schemeClr val="tx1"/>
                </a:solidFill>
              </a:rPr>
              <a:t>、</a:t>
            </a:r>
            <a:r>
              <a:rPr lang="en-US" altLang="zh-CN" b="1">
                <a:solidFill>
                  <a:schemeClr val="tx1"/>
                </a:solidFill>
              </a:rPr>
              <a:t>34B</a:t>
            </a:r>
            <a:r>
              <a:rPr lang="zh-CN" altLang="en-US" b="1">
                <a:solidFill>
                  <a:schemeClr val="tx1"/>
                </a:solidFill>
              </a:rPr>
              <a:t>、</a:t>
            </a:r>
            <a:r>
              <a:rPr lang="en-US" altLang="zh-CN" b="1">
                <a:solidFill>
                  <a:schemeClr val="tx1"/>
                </a:solidFill>
              </a:rPr>
              <a:t>70B</a:t>
            </a:r>
            <a:r>
              <a:rPr lang="zh-CN" altLang="en-US" b="1">
                <a:solidFill>
                  <a:schemeClr val="tx1"/>
                </a:solidFill>
              </a:rPr>
              <a:t>，除</a:t>
            </a:r>
            <a:r>
              <a:rPr lang="en-US" altLang="zh-CN" b="1">
                <a:solidFill>
                  <a:schemeClr val="tx1"/>
                </a:solidFill>
              </a:rPr>
              <a:t>34B</a:t>
            </a:r>
            <a:r>
              <a:rPr lang="zh-CN" altLang="en-US" b="1">
                <a:solidFill>
                  <a:schemeClr val="tx1"/>
                </a:solidFill>
              </a:rPr>
              <a:t>版本外均已开源</a:t>
            </a:r>
          </a:p>
        </p:txBody>
      </p:sp>
      <p:sp>
        <p:nvSpPr>
          <p:cNvPr id="11" name="文本框 10"/>
          <p:cNvSpPr txBox="1"/>
          <p:nvPr/>
        </p:nvSpPr>
        <p:spPr>
          <a:xfrm>
            <a:off x="661670" y="2589530"/>
            <a:ext cx="5321935" cy="175323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b="1">
                <a:solidFill>
                  <a:schemeClr val="tx1"/>
                </a:solidFill>
              </a:rPr>
              <a:t>预训练语料扩充到了</a:t>
            </a:r>
            <a:r>
              <a:rPr lang="en-US" altLang="zh-CN" b="1">
                <a:solidFill>
                  <a:schemeClr val="tx1"/>
                </a:solidFill>
              </a:rPr>
              <a:t>2T token</a:t>
            </a:r>
            <a:r>
              <a:rPr lang="zh-CN" altLang="en-US" b="1">
                <a:solidFill>
                  <a:schemeClr val="tx1"/>
                </a:solidFill>
              </a:rPr>
              <a:t>，同时模型上下文长度由</a:t>
            </a:r>
            <a:r>
              <a:rPr lang="en-US" altLang="zh-CN" b="1">
                <a:solidFill>
                  <a:schemeClr val="tx1"/>
                </a:solidFill>
              </a:rPr>
              <a:t>2048</a:t>
            </a:r>
            <a:r>
              <a:rPr lang="zh-CN" altLang="en-US" b="1">
                <a:solidFill>
                  <a:schemeClr val="tx1"/>
                </a:solidFill>
              </a:rPr>
              <a:t>翻倍至</a:t>
            </a:r>
            <a:r>
              <a:rPr lang="en-US" altLang="zh-CN" b="1">
                <a:solidFill>
                  <a:schemeClr val="tx1"/>
                </a:solidFill>
              </a:rPr>
              <a:t>4096</a:t>
            </a:r>
            <a:r>
              <a:rPr lang="zh-CN" altLang="en-US" b="1">
                <a:solidFill>
                  <a:schemeClr val="tx1"/>
                </a:solidFill>
              </a:rPr>
              <a:t>，引入了分组查询注意力机制（</a:t>
            </a:r>
            <a:r>
              <a:rPr lang="en-US" altLang="zh-CN" b="1">
                <a:solidFill>
                  <a:schemeClr val="tx1"/>
                </a:solidFill>
              </a:rPr>
              <a:t>grouped-query attention</a:t>
            </a:r>
            <a:r>
              <a:rPr lang="zh-CN" altLang="en-US" b="1">
                <a:solidFill>
                  <a:schemeClr val="tx1"/>
                </a:solidFill>
              </a:rPr>
              <a:t>，</a:t>
            </a:r>
            <a:r>
              <a:rPr lang="en-US" altLang="zh-CN" b="1">
                <a:solidFill>
                  <a:schemeClr val="tx1"/>
                </a:solidFill>
              </a:rPr>
              <a:t>GQA</a:t>
            </a:r>
            <a:r>
              <a:rPr lang="zh-CN" altLang="en-US" b="1">
                <a:solidFill>
                  <a:schemeClr val="tx1"/>
                </a:solidFill>
              </a:rPr>
              <a:t>）等技术</a:t>
            </a:r>
          </a:p>
        </p:txBody>
      </p:sp>
      <p:pic>
        <p:nvPicPr>
          <p:cNvPr id="3" name="图片 2"/>
          <p:cNvPicPr/>
          <p:nvPr/>
        </p:nvPicPr>
        <p:blipFill>
          <a:blip r:embed="rId3"/>
          <a:srcRect l="11648" t="5737" r="5276" b="26149"/>
          <a:stretch>
            <a:fillRect/>
          </a:stretch>
        </p:blipFill>
        <p:spPr>
          <a:xfrm>
            <a:off x="6157595" y="4363085"/>
            <a:ext cx="5491480" cy="1781175"/>
          </a:xfrm>
          <a:prstGeom prst="rect">
            <a:avLst/>
          </a:prstGeom>
        </p:spPr>
      </p:pic>
      <p:sp>
        <p:nvSpPr>
          <p:cNvPr id="4" name="文本框 3"/>
          <p:cNvSpPr txBox="1"/>
          <p:nvPr/>
        </p:nvSpPr>
        <p:spPr>
          <a:xfrm>
            <a:off x="786765" y="4363085"/>
            <a:ext cx="5196840" cy="1781810"/>
          </a:xfrm>
          <a:prstGeom prst="rect">
            <a:avLst/>
          </a:prstGeom>
          <a:noFill/>
        </p:spPr>
        <p:txBody>
          <a:bodyPr wrap="square" rtlCol="0" anchor="t">
            <a:noAutofit/>
          </a:bodyPr>
          <a:lstStyle/>
          <a:p>
            <a:pPr algn="just"/>
            <a:r>
              <a:rPr lang="zh-CN" altLang="en-US" sz="1600"/>
              <a:t>Grouped-Query Attention (GQA) 是对 Multi-Head Attention (MHA) 和 Multi-Query Attention (MQA) 的扩展。GQA将查询头分成了G个组，每个组共享一个公共的键（K）和值（V）投影。使用G个组可以减少存储每个头的键和值所需的内存开销，特别是在具有大的上下文窗口或批次大小的情况下。GQA提供了对模型质量和效率的细致控制。</a:t>
            </a:r>
          </a:p>
          <a:p>
            <a:pPr algn="just"/>
            <a:endParaRPr lang="zh-CN" altLang="en-US" sz="1600"/>
          </a:p>
        </p:txBody>
      </p:sp>
    </p:spTree>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345305"/>
            <a:ext cx="8643848" cy="478155"/>
          </a:xfrm>
        </p:spPr>
        <p:txBody>
          <a:bodyPr/>
          <a:lstStyle/>
          <a:p>
            <a:r>
              <a:rPr lang="en-US" altLang="zh-CN"/>
              <a:t>Llama-3</a:t>
            </a:r>
            <a:r>
              <a:t>系列</a:t>
            </a:r>
          </a:p>
        </p:txBody>
      </p:sp>
      <p:sp>
        <p:nvSpPr>
          <p:cNvPr id="5" name="文本框 4"/>
          <p:cNvSpPr txBox="1"/>
          <p:nvPr/>
        </p:nvSpPr>
        <p:spPr>
          <a:xfrm>
            <a:off x="661670" y="1193800"/>
            <a:ext cx="5196205" cy="368300"/>
          </a:xfrm>
          <a:prstGeom prst="rect">
            <a:avLst/>
          </a:prstGeom>
          <a:noFill/>
        </p:spPr>
        <p:txBody>
          <a:bodyPr wrap="square" rtlCol="0">
            <a:spAutoFit/>
          </a:bodyPr>
          <a:lstStyle/>
          <a:p>
            <a:pPr marL="285750" indent="-285750">
              <a:buFont typeface="Arial" panose="020B0604020202020204" pitchFamily="34" charset="0"/>
              <a:buChar char="•"/>
            </a:pPr>
            <a:r>
              <a:rPr lang="zh-CN" altLang="en-US" b="1">
                <a:solidFill>
                  <a:schemeClr val="tx1"/>
                </a:solidFill>
              </a:rPr>
              <a:t>发布时间：</a:t>
            </a:r>
            <a:r>
              <a:rPr lang="en-US" altLang="zh-CN" b="1">
                <a:solidFill>
                  <a:schemeClr val="tx1"/>
                </a:solidFill>
              </a:rPr>
              <a:t>2024</a:t>
            </a:r>
            <a:r>
              <a:rPr lang="zh-CN" altLang="en-US" b="1">
                <a:solidFill>
                  <a:schemeClr val="tx1"/>
                </a:solidFill>
              </a:rPr>
              <a:t>年</a:t>
            </a:r>
            <a:r>
              <a:rPr lang="en-US" altLang="zh-CN" b="1">
                <a:solidFill>
                  <a:schemeClr val="tx1"/>
                </a:solidFill>
              </a:rPr>
              <a:t>4</a:t>
            </a:r>
            <a:r>
              <a:rPr lang="zh-CN" altLang="en-US" b="1">
                <a:solidFill>
                  <a:schemeClr val="tx1"/>
                </a:solidFill>
              </a:rPr>
              <a:t>月</a:t>
            </a:r>
          </a:p>
        </p:txBody>
      </p:sp>
      <p:sp>
        <p:nvSpPr>
          <p:cNvPr id="7" name="文本框 6"/>
          <p:cNvSpPr txBox="1"/>
          <p:nvPr/>
        </p:nvSpPr>
        <p:spPr>
          <a:xfrm>
            <a:off x="661670" y="1757680"/>
            <a:ext cx="5321935" cy="50673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b="1">
                <a:solidFill>
                  <a:schemeClr val="tx1"/>
                </a:solidFill>
              </a:rPr>
              <a:t>发布版本包含</a:t>
            </a:r>
            <a:r>
              <a:rPr lang="en-US" altLang="zh-CN" b="1">
                <a:solidFill>
                  <a:schemeClr val="tx1"/>
                </a:solidFill>
              </a:rPr>
              <a:t>8B</a:t>
            </a:r>
            <a:r>
              <a:rPr lang="zh-CN" altLang="en-US" b="1">
                <a:solidFill>
                  <a:schemeClr val="tx1"/>
                </a:solidFill>
              </a:rPr>
              <a:t>、</a:t>
            </a:r>
            <a:r>
              <a:rPr lang="en-US" altLang="zh-CN" b="1">
                <a:solidFill>
                  <a:schemeClr val="tx1"/>
                </a:solidFill>
              </a:rPr>
              <a:t>70B</a:t>
            </a:r>
            <a:r>
              <a:rPr lang="zh-CN" altLang="en-US" b="1">
                <a:solidFill>
                  <a:schemeClr val="tx1"/>
                </a:solidFill>
              </a:rPr>
              <a:t>，后续会推出</a:t>
            </a:r>
            <a:r>
              <a:rPr lang="en-US" altLang="zh-CN" b="1">
                <a:solidFill>
                  <a:schemeClr val="tx1"/>
                </a:solidFill>
              </a:rPr>
              <a:t>400B</a:t>
            </a:r>
            <a:r>
              <a:rPr lang="zh-CN" altLang="en-US" b="1">
                <a:solidFill>
                  <a:schemeClr val="tx1"/>
                </a:solidFill>
              </a:rPr>
              <a:t>版本</a:t>
            </a:r>
          </a:p>
        </p:txBody>
      </p:sp>
      <p:sp>
        <p:nvSpPr>
          <p:cNvPr id="8" name="文本框 7"/>
          <p:cNvSpPr txBox="1"/>
          <p:nvPr/>
        </p:nvSpPr>
        <p:spPr>
          <a:xfrm>
            <a:off x="661670" y="2459990"/>
            <a:ext cx="5321935" cy="1337945"/>
          </a:xfrm>
          <a:prstGeom prst="rect">
            <a:avLst/>
          </a:prstGeom>
          <a:noFill/>
        </p:spPr>
        <p:txBody>
          <a:bodyPr wrap="square" rtlCol="0">
            <a:spAutoFit/>
          </a:bodyPr>
          <a:lstStyle/>
          <a:p>
            <a:pPr marL="285750" indent="-285750" algn="l">
              <a:lnSpc>
                <a:spcPct val="150000"/>
              </a:lnSpc>
              <a:buClrTx/>
              <a:buSzTx/>
              <a:buFont typeface="Arial" panose="020B0604020202020204" pitchFamily="34" charset="0"/>
              <a:buChar char="•"/>
            </a:pPr>
            <a:r>
              <a:rPr lang="zh-CN" altLang="en-US" b="1">
                <a:solidFill>
                  <a:schemeClr val="tx1"/>
                </a:solidFill>
              </a:rPr>
              <a:t>预训练语料用了超15T token（来自公开可获取的来源），是llama2的7倍多，其中代码相关的数据是llama2的4倍多</a:t>
            </a:r>
          </a:p>
        </p:txBody>
      </p:sp>
      <p:pic>
        <p:nvPicPr>
          <p:cNvPr id="13" name="图片 12"/>
          <p:cNvPicPr/>
          <p:nvPr/>
        </p:nvPicPr>
        <p:blipFill>
          <a:blip r:embed="rId2"/>
          <a:srcRect l="6582" t="3587" r="7305" b="5852"/>
          <a:stretch>
            <a:fillRect/>
          </a:stretch>
        </p:blipFill>
        <p:spPr>
          <a:xfrm>
            <a:off x="6073140" y="903605"/>
            <a:ext cx="5658485" cy="3752215"/>
          </a:xfrm>
          <a:prstGeom prst="rect">
            <a:avLst/>
          </a:prstGeom>
        </p:spPr>
      </p:pic>
      <p:sp>
        <p:nvSpPr>
          <p:cNvPr id="14" name="文本框 13"/>
          <p:cNvSpPr txBox="1"/>
          <p:nvPr/>
        </p:nvSpPr>
        <p:spPr>
          <a:xfrm>
            <a:off x="5688965" y="4692650"/>
            <a:ext cx="6096000" cy="1476375"/>
          </a:xfrm>
          <a:prstGeom prst="rect">
            <a:avLst/>
          </a:prstGeom>
          <a:noFill/>
        </p:spPr>
        <p:txBody>
          <a:bodyPr wrap="square" rtlCol="0" anchor="t">
            <a:spAutoFit/>
          </a:bodyPr>
          <a:lstStyle/>
          <a:p>
            <a:pPr marL="285750" indent="-285750" algn="just">
              <a:lnSpc>
                <a:spcPct val="100000"/>
              </a:lnSpc>
              <a:buClrTx/>
              <a:buSzTx/>
              <a:buFont typeface="Arial" panose="020B0604020202020204" pitchFamily="34" charset="0"/>
              <a:buChar char="•"/>
            </a:pPr>
            <a:r>
              <a:rPr lang="zh-CN" altLang="en-US"/>
              <a:t>Meta官方数据显示，在各自参数规模上，Llama-3 8B和70B版本都取得了不错的成绩。8B模型在众多基准测试中均胜过Gemma 7B和Mistral 7B Instruct，而70B模型超越了闭源模型Claude 3 Sonnet，性能对标谷歌的Gemini Pro 1.5性能</a:t>
            </a:r>
          </a:p>
        </p:txBody>
      </p:sp>
      <p:sp>
        <p:nvSpPr>
          <p:cNvPr id="15" name="文本框 14"/>
          <p:cNvSpPr txBox="1"/>
          <p:nvPr/>
        </p:nvSpPr>
        <p:spPr>
          <a:xfrm>
            <a:off x="661670" y="3993515"/>
            <a:ext cx="5080000" cy="1753235"/>
          </a:xfrm>
          <a:prstGeom prst="rect">
            <a:avLst/>
          </a:prstGeom>
          <a:noFill/>
        </p:spPr>
        <p:txBody>
          <a:bodyPr wrap="square" rtlCol="0">
            <a:spAutoFit/>
          </a:bodyPr>
          <a:lstStyle/>
          <a:p>
            <a:pPr marL="285750" lvl="0" indent="-285750" algn="l">
              <a:lnSpc>
                <a:spcPct val="150000"/>
              </a:lnSpc>
              <a:buClrTx/>
              <a:buSzTx/>
              <a:buFont typeface="Arial" panose="020B0604020202020204" pitchFamily="34" charset="0"/>
              <a:buChar char="•"/>
            </a:pPr>
            <a:r>
              <a:rPr lang="zh-CN" altLang="en-US" b="1">
                <a:sym typeface="+mn-ea"/>
              </a:rPr>
              <a:t>LLAMA-3并没有采用MOE（Mixture of Experts）结构，这种结构主要用于降低训练和推理成本，但在性能上通常无法与同规模的密集型（Dense）模型相比。</a:t>
            </a:r>
          </a:p>
        </p:txBody>
      </p:sp>
    </p:spTree>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1">
            <a:extLst>
              <a:ext uri="{FF2B5EF4-FFF2-40B4-BE49-F238E27FC236}">
                <a16:creationId xmlns:a16="http://schemas.microsoft.com/office/drawing/2014/main" id="{3A9B4238-93F2-4EBC-92EA-A1D040BCAE7D}"/>
              </a:ext>
            </a:extLst>
          </p:cNvPr>
          <p:cNvSpPr txBox="1">
            <a:spLocks/>
          </p:cNvSpPr>
          <p:nvPr/>
        </p:nvSpPr>
        <p:spPr>
          <a:xfrm>
            <a:off x="4418011" y="1689433"/>
            <a:ext cx="3355975" cy="1157287"/>
          </a:xfrm>
          <a:prstGeom prst="rect">
            <a:avLst/>
          </a:prstGeom>
        </p:spPr>
        <p:txBody>
          <a:bodyPr vert="horz" lIns="0" tIns="0" rIns="0" bIns="0" rtlCol="0">
            <a:noAutofit/>
          </a:bodyPr>
          <a:lstStyle>
            <a:lvl1pPr marL="0" indent="0" algn="ctr" defTabSz="914400" rtl="0" eaLnBrk="1" latinLnBrk="0" hangingPunct="1">
              <a:lnSpc>
                <a:spcPct val="120000"/>
              </a:lnSpc>
              <a:spcBef>
                <a:spcPts val="1000"/>
              </a:spcBef>
              <a:buFontTx/>
              <a:buNone/>
              <a:defRPr lang="zh-CN" altLang="en-US" sz="7200" kern="1200" spc="300" dirty="0">
                <a:solidFill>
                  <a:schemeClr val="lt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en-US" altLang="zh-CN" dirty="0">
                <a:solidFill>
                  <a:srgbClr val="FFFFFF"/>
                </a:solidFill>
                <a:latin typeface="Century Gothic" panose="020B0502020202020204" pitchFamily="34" charset="0"/>
              </a:rPr>
              <a:t>04</a:t>
            </a:r>
            <a:endParaRPr kumimoji="0" lang="en-US" altLang="en-US" sz="7200" b="0" i="0" u="none" strike="noStrike" kern="1200" cap="none" spc="300" normalizeH="0" baseline="0" noProof="0" dirty="0">
              <a:ln>
                <a:noFill/>
              </a:ln>
              <a:solidFill>
                <a:srgbClr val="FFFFFF"/>
              </a:solidFill>
              <a:effectLst/>
              <a:uLnTx/>
              <a:uFillTx/>
              <a:latin typeface="Century Gothic" panose="020B0502020202020204" pitchFamily="34" charset="0"/>
              <a:ea typeface="微软雅黑"/>
            </a:endParaRPr>
          </a:p>
        </p:txBody>
      </p:sp>
      <p:sp>
        <p:nvSpPr>
          <p:cNvPr id="8" name="文本占位符 2">
            <a:extLst>
              <a:ext uri="{FF2B5EF4-FFF2-40B4-BE49-F238E27FC236}">
                <a16:creationId xmlns:a16="http://schemas.microsoft.com/office/drawing/2014/main" id="{E457EBA7-D96D-4F8F-AA98-EB75E8861C08}"/>
              </a:ext>
            </a:extLst>
          </p:cNvPr>
          <p:cNvSpPr txBox="1">
            <a:spLocks/>
          </p:cNvSpPr>
          <p:nvPr/>
        </p:nvSpPr>
        <p:spPr>
          <a:xfrm>
            <a:off x="2397746" y="2939737"/>
            <a:ext cx="7396504" cy="1296003"/>
          </a:xfrm>
          <a:prstGeom prst="rect">
            <a:avLst/>
          </a:prstGeom>
        </p:spPr>
        <p:txBody>
          <a:bodyPr vert="horz" lIns="0" tIns="0" rIns="0" bIns="0" rtlCol="0">
            <a:noAutofit/>
          </a:bodyPr>
          <a:lstStyle>
            <a:lvl1pPr marL="0" indent="0" algn="ctr" defTabSz="914400" rtl="0" eaLnBrk="1" latinLnBrk="0" hangingPunct="1">
              <a:lnSpc>
                <a:spcPct val="120000"/>
              </a:lnSpc>
              <a:spcBef>
                <a:spcPts val="1000"/>
              </a:spcBef>
              <a:buFontTx/>
              <a:buNone/>
              <a:defRPr lang="zh-CN" altLang="en-US" sz="8000" kern="1200" spc="300" dirty="0" smtClean="0">
                <a:solidFill>
                  <a:schemeClr val="bg1"/>
                </a:solidFill>
                <a:latin typeface="+mj-ea"/>
                <a:ea typeface="+mj-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Tx/>
              <a:buNone/>
              <a:tabLst/>
              <a:defRPr/>
            </a:pPr>
            <a:r>
              <a:rPr kumimoji="0" lang="en-US" altLang="zh-CN" sz="7200" b="0" i="0" u="none" strike="noStrike" kern="1200" cap="none" spc="300" normalizeH="0" baseline="0" noProof="0" dirty="0">
                <a:ln>
                  <a:noFill/>
                </a:ln>
                <a:solidFill>
                  <a:srgbClr val="FFFFFF"/>
                </a:solidFill>
                <a:effectLst/>
                <a:uLnTx/>
                <a:uFillTx/>
                <a:latin typeface="+mn-ea"/>
                <a:ea typeface="+mn-ea"/>
                <a:cs typeface="+mn-cs"/>
              </a:rPr>
              <a:t>Mistral</a:t>
            </a:r>
            <a:endParaRPr kumimoji="0" lang="zh-CN" altLang="en-US" sz="7200" b="0" i="0" u="none" strike="noStrike" kern="1200" cap="none" spc="300" normalizeH="0" baseline="0" noProof="0" dirty="0">
              <a:ln>
                <a:noFill/>
              </a:ln>
              <a:solidFill>
                <a:srgbClr val="FFFFFF"/>
              </a:solidFill>
              <a:effectLst/>
              <a:uLnTx/>
              <a:uFillTx/>
              <a:latin typeface="+mn-ea"/>
              <a:ea typeface="+mn-ea"/>
              <a:cs typeface="+mn-cs"/>
            </a:endParaRPr>
          </a:p>
        </p:txBody>
      </p:sp>
    </p:spTree>
    <p:extLst>
      <p:ext uri="{BB962C8B-B14F-4D97-AF65-F5344CB8AC3E}">
        <p14:creationId xmlns:p14="http://schemas.microsoft.com/office/powerpoint/2010/main" val="204754818"/>
      </p:ext>
    </p:extLst>
  </p:cSld>
  <p:clrMapOvr>
    <a:masterClrMapping/>
  </p:clrMapOvr>
  <p:transition spd="med">
    <p:pull/>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内容占位符 1"/>
          <p:cNvSpPr txBox="1"/>
          <p:nvPr/>
        </p:nvSpPr>
        <p:spPr>
          <a:xfrm>
            <a:off x="1539631" y="1700198"/>
            <a:ext cx="9100038" cy="3610708"/>
          </a:xfrm>
          <a:prstGeom prst="rect">
            <a:avLst/>
          </a:prstGeom>
        </p:spPr>
        <p:txBody>
          <a:bodyPr vert="horz" lIns="0" tIns="0" rIns="0" bIns="0" rtlCol="0">
            <a:normAutofit fontScale="90000"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kumimoji="0" lang="zh-CN" altLang="en-US" sz="2800" b="0" i="0" u="none" strike="noStrike" kern="1200" cap="none" spc="30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Mistral 是由 Mistral AI 开发的一款开源大型语言模型，旨在为自然语言处理提供强大的支持。它的设计基于先进的技术和大规模数据训练，能够生成高质量的文本，并在对话生成、文本理解等任务中表现优异。Mistral 团队由多位在 AI 领域具有丰富经验的研究人员组成，致力于推动 NLP 技术的前沿发展。通过开源发布，Mistral 吸引了广泛的社区参与，促进了研究者和开发者的合作与创新，持续迭代优化以满足不断变化的市场需求。</a:t>
            </a:r>
          </a:p>
        </p:txBody>
      </p:sp>
      <p:sp>
        <p:nvSpPr>
          <p:cNvPr id="12" name="半闭框 11"/>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 name="半闭框 12"/>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pic>
        <p:nvPicPr>
          <p:cNvPr id="8" name="图片 7" descr="logo_mistral"/>
          <p:cNvPicPr>
            <a:picLocks noChangeAspect="1"/>
          </p:cNvPicPr>
          <p:nvPr/>
        </p:nvPicPr>
        <p:blipFill>
          <a:blip r:embed="rId3"/>
          <a:stretch>
            <a:fillRect/>
          </a:stretch>
        </p:blipFill>
        <p:spPr>
          <a:xfrm>
            <a:off x="1682750" y="263525"/>
            <a:ext cx="1929130" cy="617855"/>
          </a:xfrm>
          <a:prstGeom prst="rect">
            <a:avLst/>
          </a:prstGeom>
        </p:spPr>
      </p:pic>
    </p:spTree>
  </p:cSld>
  <p:clrMapOvr>
    <a:masterClrMapping/>
  </p:clrMapOvr>
  <p:transition spd="med">
    <p:pull/>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zh-CN" altLang="en-US" dirty="0"/>
              <a:t>主要技术架构</a:t>
            </a:r>
          </a:p>
        </p:txBody>
      </p:sp>
      <p:sp>
        <p:nvSpPr>
          <p:cNvPr id="32" name="矩形 31"/>
          <p:cNvSpPr/>
          <p:nvPr/>
        </p:nvSpPr>
        <p:spPr>
          <a:xfrm>
            <a:off x="829851" y="1236220"/>
            <a:ext cx="5195669"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3" name="矩形 32"/>
          <p:cNvSpPr/>
          <p:nvPr/>
        </p:nvSpPr>
        <p:spPr>
          <a:xfrm>
            <a:off x="829850" y="3598525"/>
            <a:ext cx="5195670"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4" name="矩形 33"/>
          <p:cNvSpPr/>
          <p:nvPr/>
        </p:nvSpPr>
        <p:spPr>
          <a:xfrm>
            <a:off x="6182079" y="1236220"/>
            <a:ext cx="5195669"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5" name="矩形 34"/>
          <p:cNvSpPr/>
          <p:nvPr/>
        </p:nvSpPr>
        <p:spPr>
          <a:xfrm>
            <a:off x="6182079" y="3598525"/>
            <a:ext cx="5195668"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6" name="文本框 35"/>
          <p:cNvSpPr txBox="1"/>
          <p:nvPr/>
        </p:nvSpPr>
        <p:spPr>
          <a:xfrm>
            <a:off x="1645930" y="1431840"/>
            <a:ext cx="3500020" cy="707886"/>
          </a:xfrm>
          <a:prstGeom prst="rect">
            <a:avLst/>
          </a:prstGeom>
          <a:noFill/>
        </p:spPr>
        <p:txBody>
          <a:bodyPr wrap="square" rtlCol="0">
            <a:spAutoFit/>
          </a:bodyPr>
          <a:lstStyle/>
          <a:p>
            <a:pPr algn="ctr" eaLnBrk="1" fontAlgn="auto" hangingPunct="1">
              <a:spcBef>
                <a:spcPts val="0"/>
              </a:spcBef>
              <a:spcAft>
                <a:spcPts val="0"/>
              </a:spcAft>
            </a:pPr>
            <a:r>
              <a:rPr lang="zh-CN" altLang="en-US" sz="4000" b="1" spc="300" dirty="0">
                <a:solidFill>
                  <a:schemeClr val="accent4"/>
                </a:solidFill>
                <a:latin typeface="微软雅黑" panose="020B0503020204020204" pitchFamily="34" charset="-122"/>
                <a:ea typeface="微软雅黑" panose="020B0503020204020204" pitchFamily="34" charset="-122"/>
              </a:rPr>
              <a:t>自注意力机制</a:t>
            </a:r>
          </a:p>
        </p:txBody>
      </p:sp>
      <p:sp>
        <p:nvSpPr>
          <p:cNvPr id="37" name="文本框 36"/>
          <p:cNvSpPr txBox="1"/>
          <p:nvPr/>
        </p:nvSpPr>
        <p:spPr>
          <a:xfrm>
            <a:off x="1620052" y="3785769"/>
            <a:ext cx="3499200" cy="707886"/>
          </a:xfrm>
          <a:prstGeom prst="rect">
            <a:avLst/>
          </a:prstGeom>
          <a:noFill/>
        </p:spPr>
        <p:txBody>
          <a:bodyPr wrap="square" rtlCol="0">
            <a:spAutoFit/>
          </a:bodyPr>
          <a:lstStyle/>
          <a:p>
            <a:pPr algn="ctr" eaLnBrk="1" fontAlgn="auto" hangingPunct="1">
              <a:spcBef>
                <a:spcPts val="0"/>
              </a:spcBef>
              <a:spcAft>
                <a:spcPts val="0"/>
              </a:spcAft>
            </a:pPr>
            <a:r>
              <a:rPr lang="zh-CN" altLang="en-US" sz="4000" b="1" spc="300" dirty="0">
                <a:solidFill>
                  <a:schemeClr val="accent4"/>
                </a:solidFill>
                <a:latin typeface="微软雅黑" panose="020B0503020204020204" pitchFamily="34" charset="-122"/>
                <a:ea typeface="微软雅黑" panose="020B0503020204020204" pitchFamily="34" charset="-122"/>
              </a:rPr>
              <a:t>大规模预训练</a:t>
            </a:r>
          </a:p>
        </p:txBody>
      </p:sp>
      <p:sp>
        <p:nvSpPr>
          <p:cNvPr id="38" name="文本框 37"/>
          <p:cNvSpPr txBox="1"/>
          <p:nvPr/>
        </p:nvSpPr>
        <p:spPr>
          <a:xfrm>
            <a:off x="7045918" y="1431840"/>
            <a:ext cx="3499200" cy="707886"/>
          </a:xfrm>
          <a:prstGeom prst="rect">
            <a:avLst/>
          </a:prstGeom>
          <a:noFill/>
        </p:spPr>
        <p:txBody>
          <a:bodyPr wrap="square" rtlCol="0">
            <a:spAutoFit/>
          </a:bodyPr>
          <a:lstStyle/>
          <a:p>
            <a:pPr algn="ctr" eaLnBrk="1" fontAlgn="auto" hangingPunct="1">
              <a:spcBef>
                <a:spcPts val="0"/>
              </a:spcBef>
              <a:spcAft>
                <a:spcPts val="0"/>
              </a:spcAft>
            </a:pPr>
            <a:r>
              <a:rPr lang="zh-CN" altLang="en-US" sz="4000" b="1" spc="300" dirty="0">
                <a:solidFill>
                  <a:schemeClr val="accent4"/>
                </a:solidFill>
                <a:latin typeface="微软雅黑" panose="020B0503020204020204" pitchFamily="34" charset="-122"/>
                <a:ea typeface="微软雅黑" panose="020B0503020204020204" pitchFamily="34" charset="-122"/>
              </a:rPr>
              <a:t>多层堆叠</a:t>
            </a:r>
          </a:p>
        </p:txBody>
      </p:sp>
      <p:sp>
        <p:nvSpPr>
          <p:cNvPr id="39" name="文本框 38"/>
          <p:cNvSpPr txBox="1"/>
          <p:nvPr/>
        </p:nvSpPr>
        <p:spPr>
          <a:xfrm>
            <a:off x="7045234" y="3788256"/>
            <a:ext cx="3499200" cy="707886"/>
          </a:xfrm>
          <a:prstGeom prst="rect">
            <a:avLst/>
          </a:prstGeom>
          <a:noFill/>
        </p:spPr>
        <p:txBody>
          <a:bodyPr wrap="square" rtlCol="0">
            <a:spAutoFit/>
          </a:bodyPr>
          <a:lstStyle/>
          <a:p>
            <a:pPr algn="ctr" eaLnBrk="1" fontAlgn="auto" hangingPunct="1">
              <a:spcBef>
                <a:spcPts val="0"/>
              </a:spcBef>
              <a:spcAft>
                <a:spcPts val="0"/>
              </a:spcAft>
            </a:pPr>
            <a:r>
              <a:rPr lang="zh-CN" altLang="en-US" sz="4000" b="1" spc="300" dirty="0">
                <a:solidFill>
                  <a:schemeClr val="accent4"/>
                </a:solidFill>
                <a:latin typeface="微软雅黑" panose="020B0503020204020204" pitchFamily="34" charset="-122"/>
                <a:ea typeface="微软雅黑" panose="020B0503020204020204" pitchFamily="34" charset="-122"/>
              </a:rPr>
              <a:t>微调机制</a:t>
            </a:r>
          </a:p>
        </p:txBody>
      </p:sp>
      <p:sp>
        <p:nvSpPr>
          <p:cNvPr id="40" name="文本框 39"/>
          <p:cNvSpPr txBox="1"/>
          <p:nvPr/>
        </p:nvSpPr>
        <p:spPr>
          <a:xfrm>
            <a:off x="1199262" y="2223133"/>
            <a:ext cx="4480435" cy="1045223"/>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eaLnBrk="1" fontAlgn="auto" hangingPunct="1">
              <a:spcBef>
                <a:spcPts val="0"/>
              </a:spcBef>
              <a:spcAft>
                <a:spcPts val="0"/>
              </a:spcAft>
            </a:pPr>
            <a:r>
              <a:rPr lang="en-US" altLang="zh-CN" sz="1800" dirty="0">
                <a:solidFill>
                  <a:srgbClr val="000000">
                    <a:lumMod val="85000"/>
                    <a:lumOff val="15000"/>
                  </a:srgbClr>
                </a:solidFill>
                <a:latin typeface="微软雅黑" panose="020B0503020204020204" pitchFamily="34" charset="-122"/>
                <a:ea typeface="微软雅黑" panose="020B0503020204020204" pitchFamily="34" charset="-122"/>
              </a:rPr>
              <a:t>Mistral </a:t>
            </a:r>
            <a:r>
              <a:rPr lang="zh-CN" altLang="en-US" sz="1800" dirty="0">
                <a:solidFill>
                  <a:srgbClr val="000000">
                    <a:lumMod val="85000"/>
                    <a:lumOff val="15000"/>
                  </a:srgbClr>
                </a:solidFill>
                <a:latin typeface="微软雅黑" panose="020B0503020204020204" pitchFamily="34" charset="-122"/>
                <a:ea typeface="微软雅黑" panose="020B0503020204020204" pitchFamily="34" charset="-122"/>
              </a:rPr>
              <a:t>使用自注意力层，能够捕捉输入数据中不同词汇之间的关系，从而生成上下文相关的输出。</a:t>
            </a:r>
          </a:p>
        </p:txBody>
      </p:sp>
      <p:sp>
        <p:nvSpPr>
          <p:cNvPr id="41" name="文本框 40"/>
          <p:cNvSpPr txBox="1"/>
          <p:nvPr/>
        </p:nvSpPr>
        <p:spPr>
          <a:xfrm>
            <a:off x="1184043" y="4433867"/>
            <a:ext cx="4480435" cy="1405321"/>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eaLnBrk="1" fontAlgn="auto" hangingPunct="1">
              <a:spcBef>
                <a:spcPts val="0"/>
              </a:spcBef>
              <a:spcAft>
                <a:spcPts val="0"/>
              </a:spcAft>
            </a:pPr>
            <a:r>
              <a:rPr lang="en-US" altLang="zh-CN" sz="1800" dirty="0">
                <a:solidFill>
                  <a:srgbClr val="000000">
                    <a:lumMod val="85000"/>
                    <a:lumOff val="15000"/>
                  </a:srgbClr>
                </a:solidFill>
                <a:latin typeface="微软雅黑" panose="020B0503020204020204" pitchFamily="34" charset="-122"/>
                <a:ea typeface="微软雅黑" panose="020B0503020204020204" pitchFamily="34" charset="-122"/>
              </a:rPr>
              <a:t>Mistral </a:t>
            </a:r>
            <a:r>
              <a:rPr lang="zh-CN" altLang="en-US" sz="1800" dirty="0">
                <a:solidFill>
                  <a:srgbClr val="000000">
                    <a:lumMod val="85000"/>
                    <a:lumOff val="15000"/>
                  </a:srgbClr>
                </a:solidFill>
                <a:latin typeface="微软雅黑" panose="020B0503020204020204" pitchFamily="34" charset="-122"/>
                <a:ea typeface="微软雅黑" panose="020B0503020204020204" pitchFamily="34" charset="-122"/>
              </a:rPr>
              <a:t>在大规模的文本语料库上进行无监督学习，包括书籍、文章和网络内容，确保模型获得丰富的语言知识。</a:t>
            </a:r>
          </a:p>
        </p:txBody>
      </p:sp>
      <p:sp>
        <p:nvSpPr>
          <p:cNvPr id="42" name="文本框 41"/>
          <p:cNvSpPr txBox="1"/>
          <p:nvPr/>
        </p:nvSpPr>
        <p:spPr>
          <a:xfrm>
            <a:off x="6303147" y="2047535"/>
            <a:ext cx="4983374" cy="1405321"/>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eaLnBrk="1" fontAlgn="auto" hangingPunct="1">
              <a:spcBef>
                <a:spcPts val="0"/>
              </a:spcBef>
              <a:spcAft>
                <a:spcPts val="0"/>
              </a:spcAft>
            </a:pPr>
            <a:r>
              <a:rPr lang="en-US" altLang="zh-CN" sz="1800" dirty="0">
                <a:solidFill>
                  <a:srgbClr val="000000">
                    <a:lumMod val="85000"/>
                    <a:lumOff val="15000"/>
                  </a:srgbClr>
                </a:solidFill>
                <a:latin typeface="微软雅黑" panose="020B0503020204020204" pitchFamily="34" charset="-122"/>
                <a:ea typeface="微软雅黑" panose="020B0503020204020204" pitchFamily="34" charset="-122"/>
              </a:rPr>
              <a:t>Mistral </a:t>
            </a:r>
            <a:r>
              <a:rPr lang="zh-CN" altLang="en-US" sz="1800" dirty="0">
                <a:solidFill>
                  <a:srgbClr val="000000">
                    <a:lumMod val="85000"/>
                    <a:lumOff val="15000"/>
                  </a:srgbClr>
                </a:solidFill>
                <a:latin typeface="微软雅黑" panose="020B0503020204020204" pitchFamily="34" charset="-122"/>
                <a:ea typeface="微软雅黑" panose="020B0503020204020204" pitchFamily="34" charset="-122"/>
              </a:rPr>
              <a:t>的网络由多个编码器和解码器层堆叠而成。每层都学习输入数据的不同抽象表示，使其可以捕捉更复杂的语言模式和语义关系。</a:t>
            </a:r>
          </a:p>
        </p:txBody>
      </p:sp>
      <p:sp>
        <p:nvSpPr>
          <p:cNvPr id="43" name="文本框 42"/>
          <p:cNvSpPr txBox="1"/>
          <p:nvPr/>
        </p:nvSpPr>
        <p:spPr>
          <a:xfrm>
            <a:off x="6554616" y="4496142"/>
            <a:ext cx="4480435" cy="1045223"/>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eaLnBrk="1" fontAlgn="auto" hangingPunct="1">
              <a:spcBef>
                <a:spcPts val="0"/>
              </a:spcBef>
              <a:spcAft>
                <a:spcPts val="0"/>
              </a:spcAft>
            </a:pPr>
            <a:r>
              <a:rPr lang="en-US" altLang="zh-CN" sz="1800" dirty="0">
                <a:solidFill>
                  <a:srgbClr val="000000">
                    <a:lumMod val="85000"/>
                    <a:lumOff val="15000"/>
                  </a:srgbClr>
                </a:solidFill>
                <a:latin typeface="微软雅黑" panose="020B0503020204020204" pitchFamily="34" charset="-122"/>
                <a:ea typeface="微软雅黑" panose="020B0503020204020204" pitchFamily="34" charset="-122"/>
              </a:rPr>
              <a:t>Mistral </a:t>
            </a:r>
            <a:r>
              <a:rPr lang="zh-CN" altLang="en-US" sz="1800" dirty="0">
                <a:solidFill>
                  <a:srgbClr val="000000">
                    <a:lumMod val="85000"/>
                    <a:lumOff val="15000"/>
                  </a:srgbClr>
                </a:solidFill>
                <a:latin typeface="微软雅黑" panose="020B0503020204020204" pitchFamily="34" charset="-122"/>
                <a:ea typeface="微软雅黑" panose="020B0503020204020204" pitchFamily="34" charset="-122"/>
              </a:rPr>
              <a:t>提供了灵活的微调选项，用户可以在特定任务上使用较小的数据集进行进一步训练。</a:t>
            </a:r>
          </a:p>
        </p:txBody>
      </p:sp>
      <p:grpSp>
        <p:nvGrpSpPr>
          <p:cNvPr id="44" name="组合 43"/>
          <p:cNvGrpSpPr/>
          <p:nvPr/>
        </p:nvGrpSpPr>
        <p:grpSpPr>
          <a:xfrm>
            <a:off x="10818521" y="3722761"/>
            <a:ext cx="468000" cy="468000"/>
            <a:chOff x="568325" y="5118109"/>
            <a:chExt cx="479425" cy="479426"/>
          </a:xfrm>
          <a:solidFill>
            <a:schemeClr val="accent4"/>
          </a:solidFill>
        </p:grpSpPr>
        <p:sp>
          <p:nvSpPr>
            <p:cNvPr id="53" name="Freeform 48"/>
            <p:cNvSpPr>
              <a:spLocks noEditPoints="1"/>
            </p:cNvSpPr>
            <p:nvPr/>
          </p:nvSpPr>
          <p:spPr bwMode="auto">
            <a:xfrm>
              <a:off x="568325" y="5118109"/>
              <a:ext cx="479425" cy="479426"/>
            </a:xfrm>
            <a:custGeom>
              <a:avLst/>
              <a:gdLst>
                <a:gd name="T0" fmla="*/ 116 w 128"/>
                <a:gd name="T1" fmla="*/ 77 h 128"/>
                <a:gd name="T2" fmla="*/ 128 w 128"/>
                <a:gd name="T3" fmla="*/ 50 h 128"/>
                <a:gd name="T4" fmla="*/ 116 w 128"/>
                <a:gd name="T5" fmla="*/ 49 h 128"/>
                <a:gd name="T6" fmla="*/ 111 w 128"/>
                <a:gd name="T7" fmla="*/ 36 h 128"/>
                <a:gd name="T8" fmla="*/ 100 w 128"/>
                <a:gd name="T9" fmla="*/ 9 h 128"/>
                <a:gd name="T10" fmla="*/ 91 w 128"/>
                <a:gd name="T11" fmla="*/ 16 h 128"/>
                <a:gd name="T12" fmla="*/ 77 w 128"/>
                <a:gd name="T13" fmla="*/ 11 h 128"/>
                <a:gd name="T14" fmla="*/ 51 w 128"/>
                <a:gd name="T15" fmla="*/ 0 h 128"/>
                <a:gd name="T16" fmla="*/ 50 w 128"/>
                <a:gd name="T17" fmla="*/ 11 h 128"/>
                <a:gd name="T18" fmla="*/ 36 w 128"/>
                <a:gd name="T19" fmla="*/ 17 h 128"/>
                <a:gd name="T20" fmla="*/ 9 w 128"/>
                <a:gd name="T21" fmla="*/ 28 h 128"/>
                <a:gd name="T22" fmla="*/ 17 w 128"/>
                <a:gd name="T23" fmla="*/ 37 h 128"/>
                <a:gd name="T24" fmla="*/ 11 w 128"/>
                <a:gd name="T25" fmla="*/ 50 h 128"/>
                <a:gd name="T26" fmla="*/ 0 w 128"/>
                <a:gd name="T27" fmla="*/ 77 h 128"/>
                <a:gd name="T28" fmla="*/ 12 w 128"/>
                <a:gd name="T29" fmla="*/ 78 h 128"/>
                <a:gd name="T30" fmla="*/ 17 w 128"/>
                <a:gd name="T31" fmla="*/ 91 h 128"/>
                <a:gd name="T32" fmla="*/ 28 w 128"/>
                <a:gd name="T33" fmla="*/ 118 h 128"/>
                <a:gd name="T34" fmla="*/ 37 w 128"/>
                <a:gd name="T35" fmla="*/ 111 h 128"/>
                <a:gd name="T36" fmla="*/ 51 w 128"/>
                <a:gd name="T37" fmla="*/ 116 h 128"/>
                <a:gd name="T38" fmla="*/ 77 w 128"/>
                <a:gd name="T39" fmla="*/ 128 h 128"/>
                <a:gd name="T40" fmla="*/ 78 w 128"/>
                <a:gd name="T41" fmla="*/ 116 h 128"/>
                <a:gd name="T42" fmla="*/ 92 w 128"/>
                <a:gd name="T43" fmla="*/ 110 h 128"/>
                <a:gd name="T44" fmla="*/ 119 w 128"/>
                <a:gd name="T45" fmla="*/ 99 h 128"/>
                <a:gd name="T46" fmla="*/ 111 w 128"/>
                <a:gd name="T47" fmla="*/ 90 h 128"/>
                <a:gd name="T48" fmla="*/ 112 w 128"/>
                <a:gd name="T49" fmla="*/ 99 h 128"/>
                <a:gd name="T50" fmla="*/ 92 w 128"/>
                <a:gd name="T51" fmla="*/ 105 h 128"/>
                <a:gd name="T52" fmla="*/ 77 w 128"/>
                <a:gd name="T53" fmla="*/ 111 h 128"/>
                <a:gd name="T54" fmla="*/ 73 w 128"/>
                <a:gd name="T55" fmla="*/ 123 h 128"/>
                <a:gd name="T56" fmla="*/ 55 w 128"/>
                <a:gd name="T57" fmla="*/ 113 h 128"/>
                <a:gd name="T58" fmla="*/ 40 w 128"/>
                <a:gd name="T59" fmla="*/ 107 h 128"/>
                <a:gd name="T60" fmla="*/ 28 w 128"/>
                <a:gd name="T61" fmla="*/ 112 h 128"/>
                <a:gd name="T62" fmla="*/ 23 w 128"/>
                <a:gd name="T63" fmla="*/ 92 h 128"/>
                <a:gd name="T64" fmla="*/ 16 w 128"/>
                <a:gd name="T65" fmla="*/ 77 h 128"/>
                <a:gd name="T66" fmla="*/ 5 w 128"/>
                <a:gd name="T67" fmla="*/ 72 h 128"/>
                <a:gd name="T68" fmla="*/ 15 w 128"/>
                <a:gd name="T69" fmla="*/ 55 h 128"/>
                <a:gd name="T70" fmla="*/ 21 w 128"/>
                <a:gd name="T71" fmla="*/ 39 h 128"/>
                <a:gd name="T72" fmla="*/ 16 w 128"/>
                <a:gd name="T73" fmla="*/ 28 h 128"/>
                <a:gd name="T74" fmla="*/ 36 w 128"/>
                <a:gd name="T75" fmla="*/ 23 h 128"/>
                <a:gd name="T76" fmla="*/ 51 w 128"/>
                <a:gd name="T77" fmla="*/ 16 h 128"/>
                <a:gd name="T78" fmla="*/ 55 w 128"/>
                <a:gd name="T79" fmla="*/ 4 h 128"/>
                <a:gd name="T80" fmla="*/ 73 w 128"/>
                <a:gd name="T81" fmla="*/ 15 h 128"/>
                <a:gd name="T82" fmla="*/ 88 w 128"/>
                <a:gd name="T83" fmla="*/ 20 h 128"/>
                <a:gd name="T84" fmla="*/ 100 w 128"/>
                <a:gd name="T85" fmla="*/ 15 h 128"/>
                <a:gd name="T86" fmla="*/ 105 w 128"/>
                <a:gd name="T87" fmla="*/ 35 h 128"/>
                <a:gd name="T88" fmla="*/ 112 w 128"/>
                <a:gd name="T89" fmla="*/ 50 h 128"/>
                <a:gd name="T90" fmla="*/ 123 w 128"/>
                <a:gd name="T91" fmla="*/ 55 h 128"/>
                <a:gd name="T92" fmla="*/ 113 w 128"/>
                <a:gd name="T93" fmla="*/ 72 h 128"/>
                <a:gd name="T94" fmla="*/ 107 w 128"/>
                <a:gd name="T95" fmla="*/ 88 h 128"/>
                <a:gd name="T96" fmla="*/ 112 w 128"/>
                <a:gd name="T97" fmla="*/ 9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8">
                  <a:moveTo>
                    <a:pt x="116" y="78"/>
                  </a:moveTo>
                  <a:cubicBezTo>
                    <a:pt x="116" y="77"/>
                    <a:pt x="116" y="77"/>
                    <a:pt x="116" y="77"/>
                  </a:cubicBezTo>
                  <a:cubicBezTo>
                    <a:pt x="128" y="77"/>
                    <a:pt x="128" y="77"/>
                    <a:pt x="128" y="77"/>
                  </a:cubicBezTo>
                  <a:cubicBezTo>
                    <a:pt x="128" y="50"/>
                    <a:pt x="128" y="50"/>
                    <a:pt x="128" y="50"/>
                  </a:cubicBezTo>
                  <a:cubicBezTo>
                    <a:pt x="116" y="50"/>
                    <a:pt x="116" y="50"/>
                    <a:pt x="116" y="50"/>
                  </a:cubicBezTo>
                  <a:cubicBezTo>
                    <a:pt x="116" y="49"/>
                    <a:pt x="116" y="49"/>
                    <a:pt x="116" y="49"/>
                  </a:cubicBezTo>
                  <a:cubicBezTo>
                    <a:pt x="115" y="45"/>
                    <a:pt x="113" y="41"/>
                    <a:pt x="111" y="37"/>
                  </a:cubicBezTo>
                  <a:cubicBezTo>
                    <a:pt x="111" y="36"/>
                    <a:pt x="111" y="36"/>
                    <a:pt x="111" y="36"/>
                  </a:cubicBezTo>
                  <a:cubicBezTo>
                    <a:pt x="119" y="28"/>
                    <a:pt x="119" y="28"/>
                    <a:pt x="119" y="28"/>
                  </a:cubicBezTo>
                  <a:cubicBezTo>
                    <a:pt x="100" y="9"/>
                    <a:pt x="100" y="9"/>
                    <a:pt x="100" y="9"/>
                  </a:cubicBezTo>
                  <a:cubicBezTo>
                    <a:pt x="92" y="17"/>
                    <a:pt x="92" y="17"/>
                    <a:pt x="92" y="17"/>
                  </a:cubicBezTo>
                  <a:cubicBezTo>
                    <a:pt x="91" y="16"/>
                    <a:pt x="91" y="16"/>
                    <a:pt x="91" y="16"/>
                  </a:cubicBezTo>
                  <a:cubicBezTo>
                    <a:pt x="87" y="14"/>
                    <a:pt x="83" y="13"/>
                    <a:pt x="78" y="11"/>
                  </a:cubicBezTo>
                  <a:cubicBezTo>
                    <a:pt x="77" y="11"/>
                    <a:pt x="77" y="11"/>
                    <a:pt x="77" y="11"/>
                  </a:cubicBezTo>
                  <a:cubicBezTo>
                    <a:pt x="77" y="0"/>
                    <a:pt x="77" y="0"/>
                    <a:pt x="77" y="0"/>
                  </a:cubicBezTo>
                  <a:cubicBezTo>
                    <a:pt x="51" y="0"/>
                    <a:pt x="51" y="0"/>
                    <a:pt x="51" y="0"/>
                  </a:cubicBezTo>
                  <a:cubicBezTo>
                    <a:pt x="51" y="11"/>
                    <a:pt x="51" y="11"/>
                    <a:pt x="51" y="11"/>
                  </a:cubicBezTo>
                  <a:cubicBezTo>
                    <a:pt x="50" y="11"/>
                    <a:pt x="50" y="11"/>
                    <a:pt x="50" y="11"/>
                  </a:cubicBezTo>
                  <a:cubicBezTo>
                    <a:pt x="45" y="13"/>
                    <a:pt x="41" y="14"/>
                    <a:pt x="37" y="16"/>
                  </a:cubicBezTo>
                  <a:cubicBezTo>
                    <a:pt x="36" y="17"/>
                    <a:pt x="36" y="17"/>
                    <a:pt x="36" y="17"/>
                  </a:cubicBezTo>
                  <a:cubicBezTo>
                    <a:pt x="28" y="9"/>
                    <a:pt x="28" y="9"/>
                    <a:pt x="28" y="9"/>
                  </a:cubicBezTo>
                  <a:cubicBezTo>
                    <a:pt x="9" y="28"/>
                    <a:pt x="9" y="28"/>
                    <a:pt x="9" y="28"/>
                  </a:cubicBezTo>
                  <a:cubicBezTo>
                    <a:pt x="17" y="36"/>
                    <a:pt x="17" y="36"/>
                    <a:pt x="17" y="36"/>
                  </a:cubicBezTo>
                  <a:cubicBezTo>
                    <a:pt x="17" y="37"/>
                    <a:pt x="17" y="37"/>
                    <a:pt x="17" y="37"/>
                  </a:cubicBezTo>
                  <a:cubicBezTo>
                    <a:pt x="15" y="41"/>
                    <a:pt x="13" y="45"/>
                    <a:pt x="12" y="49"/>
                  </a:cubicBezTo>
                  <a:cubicBezTo>
                    <a:pt x="11" y="50"/>
                    <a:pt x="11" y="50"/>
                    <a:pt x="11" y="50"/>
                  </a:cubicBezTo>
                  <a:cubicBezTo>
                    <a:pt x="0" y="50"/>
                    <a:pt x="0" y="50"/>
                    <a:pt x="0" y="50"/>
                  </a:cubicBezTo>
                  <a:cubicBezTo>
                    <a:pt x="0" y="77"/>
                    <a:pt x="0" y="77"/>
                    <a:pt x="0" y="77"/>
                  </a:cubicBezTo>
                  <a:cubicBezTo>
                    <a:pt x="11" y="77"/>
                    <a:pt x="11" y="77"/>
                    <a:pt x="11" y="77"/>
                  </a:cubicBezTo>
                  <a:cubicBezTo>
                    <a:pt x="12" y="78"/>
                    <a:pt x="12" y="78"/>
                    <a:pt x="12" y="78"/>
                  </a:cubicBezTo>
                  <a:cubicBezTo>
                    <a:pt x="13" y="82"/>
                    <a:pt x="15" y="86"/>
                    <a:pt x="17" y="90"/>
                  </a:cubicBezTo>
                  <a:cubicBezTo>
                    <a:pt x="17" y="91"/>
                    <a:pt x="17" y="91"/>
                    <a:pt x="17" y="91"/>
                  </a:cubicBezTo>
                  <a:cubicBezTo>
                    <a:pt x="9" y="99"/>
                    <a:pt x="9" y="99"/>
                    <a:pt x="9" y="99"/>
                  </a:cubicBezTo>
                  <a:cubicBezTo>
                    <a:pt x="28" y="118"/>
                    <a:pt x="28" y="118"/>
                    <a:pt x="28" y="118"/>
                  </a:cubicBezTo>
                  <a:cubicBezTo>
                    <a:pt x="36" y="110"/>
                    <a:pt x="36" y="110"/>
                    <a:pt x="36" y="110"/>
                  </a:cubicBezTo>
                  <a:cubicBezTo>
                    <a:pt x="37" y="111"/>
                    <a:pt x="37" y="111"/>
                    <a:pt x="37" y="111"/>
                  </a:cubicBezTo>
                  <a:cubicBezTo>
                    <a:pt x="41" y="113"/>
                    <a:pt x="45" y="115"/>
                    <a:pt x="50" y="116"/>
                  </a:cubicBezTo>
                  <a:cubicBezTo>
                    <a:pt x="51" y="116"/>
                    <a:pt x="51" y="116"/>
                    <a:pt x="51" y="116"/>
                  </a:cubicBezTo>
                  <a:cubicBezTo>
                    <a:pt x="51" y="128"/>
                    <a:pt x="51" y="128"/>
                    <a:pt x="51" y="128"/>
                  </a:cubicBezTo>
                  <a:cubicBezTo>
                    <a:pt x="77" y="128"/>
                    <a:pt x="77" y="128"/>
                    <a:pt x="77" y="128"/>
                  </a:cubicBezTo>
                  <a:cubicBezTo>
                    <a:pt x="77" y="116"/>
                    <a:pt x="77" y="116"/>
                    <a:pt x="77" y="116"/>
                  </a:cubicBezTo>
                  <a:cubicBezTo>
                    <a:pt x="78" y="116"/>
                    <a:pt x="78" y="116"/>
                    <a:pt x="78" y="116"/>
                  </a:cubicBezTo>
                  <a:cubicBezTo>
                    <a:pt x="83" y="115"/>
                    <a:pt x="87" y="113"/>
                    <a:pt x="91" y="111"/>
                  </a:cubicBezTo>
                  <a:cubicBezTo>
                    <a:pt x="92" y="110"/>
                    <a:pt x="92" y="110"/>
                    <a:pt x="92" y="110"/>
                  </a:cubicBezTo>
                  <a:cubicBezTo>
                    <a:pt x="100" y="118"/>
                    <a:pt x="100" y="118"/>
                    <a:pt x="100" y="118"/>
                  </a:cubicBezTo>
                  <a:cubicBezTo>
                    <a:pt x="119" y="99"/>
                    <a:pt x="119" y="99"/>
                    <a:pt x="119" y="99"/>
                  </a:cubicBezTo>
                  <a:cubicBezTo>
                    <a:pt x="111" y="91"/>
                    <a:pt x="111" y="91"/>
                    <a:pt x="111" y="91"/>
                  </a:cubicBezTo>
                  <a:cubicBezTo>
                    <a:pt x="111" y="90"/>
                    <a:pt x="111" y="90"/>
                    <a:pt x="111" y="90"/>
                  </a:cubicBezTo>
                  <a:cubicBezTo>
                    <a:pt x="113" y="86"/>
                    <a:pt x="115" y="82"/>
                    <a:pt x="116" y="78"/>
                  </a:cubicBezTo>
                  <a:close/>
                  <a:moveTo>
                    <a:pt x="112" y="99"/>
                  </a:moveTo>
                  <a:cubicBezTo>
                    <a:pt x="100" y="112"/>
                    <a:pt x="100" y="112"/>
                    <a:pt x="100" y="112"/>
                  </a:cubicBezTo>
                  <a:cubicBezTo>
                    <a:pt x="92" y="105"/>
                    <a:pt x="92" y="105"/>
                    <a:pt x="92" y="105"/>
                  </a:cubicBezTo>
                  <a:cubicBezTo>
                    <a:pt x="88" y="107"/>
                    <a:pt x="88" y="107"/>
                    <a:pt x="88" y="107"/>
                  </a:cubicBezTo>
                  <a:cubicBezTo>
                    <a:pt x="85" y="109"/>
                    <a:pt x="81" y="110"/>
                    <a:pt x="77" y="111"/>
                  </a:cubicBezTo>
                  <a:cubicBezTo>
                    <a:pt x="73" y="113"/>
                    <a:pt x="73" y="113"/>
                    <a:pt x="73" y="113"/>
                  </a:cubicBezTo>
                  <a:cubicBezTo>
                    <a:pt x="73" y="123"/>
                    <a:pt x="73" y="123"/>
                    <a:pt x="73" y="123"/>
                  </a:cubicBezTo>
                  <a:cubicBezTo>
                    <a:pt x="55" y="123"/>
                    <a:pt x="55" y="123"/>
                    <a:pt x="55" y="123"/>
                  </a:cubicBezTo>
                  <a:cubicBezTo>
                    <a:pt x="55" y="113"/>
                    <a:pt x="55" y="113"/>
                    <a:pt x="55" y="113"/>
                  </a:cubicBezTo>
                  <a:cubicBezTo>
                    <a:pt x="51" y="111"/>
                    <a:pt x="51" y="111"/>
                    <a:pt x="51" y="111"/>
                  </a:cubicBezTo>
                  <a:cubicBezTo>
                    <a:pt x="47" y="110"/>
                    <a:pt x="43" y="109"/>
                    <a:pt x="40" y="107"/>
                  </a:cubicBezTo>
                  <a:cubicBezTo>
                    <a:pt x="36" y="105"/>
                    <a:pt x="36" y="105"/>
                    <a:pt x="36" y="105"/>
                  </a:cubicBezTo>
                  <a:cubicBezTo>
                    <a:pt x="28" y="112"/>
                    <a:pt x="28" y="112"/>
                    <a:pt x="28" y="112"/>
                  </a:cubicBezTo>
                  <a:cubicBezTo>
                    <a:pt x="16" y="99"/>
                    <a:pt x="16" y="99"/>
                    <a:pt x="16" y="99"/>
                  </a:cubicBezTo>
                  <a:cubicBezTo>
                    <a:pt x="23" y="92"/>
                    <a:pt x="23" y="92"/>
                    <a:pt x="23" y="92"/>
                  </a:cubicBezTo>
                  <a:cubicBezTo>
                    <a:pt x="21" y="88"/>
                    <a:pt x="21" y="88"/>
                    <a:pt x="21" y="88"/>
                  </a:cubicBezTo>
                  <a:cubicBezTo>
                    <a:pt x="19" y="85"/>
                    <a:pt x="17" y="81"/>
                    <a:pt x="16" y="77"/>
                  </a:cubicBezTo>
                  <a:cubicBezTo>
                    <a:pt x="15" y="72"/>
                    <a:pt x="15" y="72"/>
                    <a:pt x="15" y="72"/>
                  </a:cubicBezTo>
                  <a:cubicBezTo>
                    <a:pt x="5" y="72"/>
                    <a:pt x="5" y="72"/>
                    <a:pt x="5" y="72"/>
                  </a:cubicBezTo>
                  <a:cubicBezTo>
                    <a:pt x="5" y="55"/>
                    <a:pt x="5" y="55"/>
                    <a:pt x="5" y="55"/>
                  </a:cubicBezTo>
                  <a:cubicBezTo>
                    <a:pt x="15" y="55"/>
                    <a:pt x="15" y="55"/>
                    <a:pt x="15" y="55"/>
                  </a:cubicBezTo>
                  <a:cubicBezTo>
                    <a:pt x="16" y="50"/>
                    <a:pt x="16" y="50"/>
                    <a:pt x="16" y="50"/>
                  </a:cubicBezTo>
                  <a:cubicBezTo>
                    <a:pt x="17" y="46"/>
                    <a:pt x="19" y="43"/>
                    <a:pt x="21" y="39"/>
                  </a:cubicBezTo>
                  <a:cubicBezTo>
                    <a:pt x="23" y="35"/>
                    <a:pt x="23" y="35"/>
                    <a:pt x="23" y="35"/>
                  </a:cubicBezTo>
                  <a:cubicBezTo>
                    <a:pt x="16" y="28"/>
                    <a:pt x="16" y="28"/>
                    <a:pt x="16" y="28"/>
                  </a:cubicBezTo>
                  <a:cubicBezTo>
                    <a:pt x="28" y="15"/>
                    <a:pt x="28" y="15"/>
                    <a:pt x="28" y="15"/>
                  </a:cubicBezTo>
                  <a:cubicBezTo>
                    <a:pt x="36" y="23"/>
                    <a:pt x="36" y="23"/>
                    <a:pt x="36" y="23"/>
                  </a:cubicBezTo>
                  <a:cubicBezTo>
                    <a:pt x="40" y="20"/>
                    <a:pt x="40" y="20"/>
                    <a:pt x="40" y="20"/>
                  </a:cubicBezTo>
                  <a:cubicBezTo>
                    <a:pt x="43" y="18"/>
                    <a:pt x="47" y="17"/>
                    <a:pt x="51" y="16"/>
                  </a:cubicBezTo>
                  <a:cubicBezTo>
                    <a:pt x="55" y="15"/>
                    <a:pt x="55" y="15"/>
                    <a:pt x="55" y="15"/>
                  </a:cubicBezTo>
                  <a:cubicBezTo>
                    <a:pt x="55" y="4"/>
                    <a:pt x="55" y="4"/>
                    <a:pt x="55" y="4"/>
                  </a:cubicBezTo>
                  <a:cubicBezTo>
                    <a:pt x="73" y="4"/>
                    <a:pt x="73" y="4"/>
                    <a:pt x="73" y="4"/>
                  </a:cubicBezTo>
                  <a:cubicBezTo>
                    <a:pt x="73" y="15"/>
                    <a:pt x="73" y="15"/>
                    <a:pt x="73" y="15"/>
                  </a:cubicBezTo>
                  <a:cubicBezTo>
                    <a:pt x="77" y="16"/>
                    <a:pt x="77" y="16"/>
                    <a:pt x="77" y="16"/>
                  </a:cubicBezTo>
                  <a:cubicBezTo>
                    <a:pt x="81" y="17"/>
                    <a:pt x="85" y="18"/>
                    <a:pt x="88" y="20"/>
                  </a:cubicBezTo>
                  <a:cubicBezTo>
                    <a:pt x="92" y="23"/>
                    <a:pt x="92" y="23"/>
                    <a:pt x="92" y="23"/>
                  </a:cubicBezTo>
                  <a:cubicBezTo>
                    <a:pt x="100" y="15"/>
                    <a:pt x="100" y="15"/>
                    <a:pt x="100" y="15"/>
                  </a:cubicBezTo>
                  <a:cubicBezTo>
                    <a:pt x="112" y="28"/>
                    <a:pt x="112" y="28"/>
                    <a:pt x="112" y="28"/>
                  </a:cubicBezTo>
                  <a:cubicBezTo>
                    <a:pt x="105" y="35"/>
                    <a:pt x="105" y="35"/>
                    <a:pt x="105" y="35"/>
                  </a:cubicBezTo>
                  <a:cubicBezTo>
                    <a:pt x="107" y="39"/>
                    <a:pt x="107" y="39"/>
                    <a:pt x="107" y="39"/>
                  </a:cubicBezTo>
                  <a:cubicBezTo>
                    <a:pt x="109" y="43"/>
                    <a:pt x="111" y="46"/>
                    <a:pt x="112" y="50"/>
                  </a:cubicBezTo>
                  <a:cubicBezTo>
                    <a:pt x="113" y="55"/>
                    <a:pt x="113" y="55"/>
                    <a:pt x="113" y="55"/>
                  </a:cubicBezTo>
                  <a:cubicBezTo>
                    <a:pt x="123" y="55"/>
                    <a:pt x="123" y="55"/>
                    <a:pt x="123" y="55"/>
                  </a:cubicBezTo>
                  <a:cubicBezTo>
                    <a:pt x="123" y="72"/>
                    <a:pt x="123" y="72"/>
                    <a:pt x="123" y="72"/>
                  </a:cubicBezTo>
                  <a:cubicBezTo>
                    <a:pt x="113" y="72"/>
                    <a:pt x="113" y="72"/>
                    <a:pt x="113" y="72"/>
                  </a:cubicBezTo>
                  <a:cubicBezTo>
                    <a:pt x="112" y="77"/>
                    <a:pt x="112" y="77"/>
                    <a:pt x="112" y="77"/>
                  </a:cubicBezTo>
                  <a:cubicBezTo>
                    <a:pt x="111" y="81"/>
                    <a:pt x="109" y="85"/>
                    <a:pt x="107" y="88"/>
                  </a:cubicBezTo>
                  <a:cubicBezTo>
                    <a:pt x="105" y="92"/>
                    <a:pt x="105" y="92"/>
                    <a:pt x="105" y="92"/>
                  </a:cubicBezTo>
                  <a:lnTo>
                    <a:pt x="112" y="99"/>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54" name="Freeform 49"/>
            <p:cNvSpPr>
              <a:spLocks noEditPoints="1"/>
            </p:cNvSpPr>
            <p:nvPr/>
          </p:nvSpPr>
          <p:spPr bwMode="auto">
            <a:xfrm>
              <a:off x="714375" y="5264160"/>
              <a:ext cx="184150" cy="184150"/>
            </a:xfrm>
            <a:custGeom>
              <a:avLst/>
              <a:gdLst>
                <a:gd name="T0" fmla="*/ 25 w 49"/>
                <a:gd name="T1" fmla="*/ 0 h 49"/>
                <a:gd name="T2" fmla="*/ 0 w 49"/>
                <a:gd name="T3" fmla="*/ 25 h 49"/>
                <a:gd name="T4" fmla="*/ 25 w 49"/>
                <a:gd name="T5" fmla="*/ 49 h 49"/>
                <a:gd name="T6" fmla="*/ 49 w 49"/>
                <a:gd name="T7" fmla="*/ 25 h 49"/>
                <a:gd name="T8" fmla="*/ 25 w 49"/>
                <a:gd name="T9" fmla="*/ 0 h 49"/>
                <a:gd name="T10" fmla="*/ 39 w 49"/>
                <a:gd name="T11" fmla="*/ 39 h 49"/>
                <a:gd name="T12" fmla="*/ 25 w 49"/>
                <a:gd name="T13" fmla="*/ 45 h 49"/>
                <a:gd name="T14" fmla="*/ 11 w 49"/>
                <a:gd name="T15" fmla="*/ 39 h 49"/>
                <a:gd name="T16" fmla="*/ 5 w 49"/>
                <a:gd name="T17" fmla="*/ 25 h 49"/>
                <a:gd name="T18" fmla="*/ 11 w 49"/>
                <a:gd name="T19" fmla="*/ 10 h 49"/>
                <a:gd name="T20" fmla="*/ 25 w 49"/>
                <a:gd name="T21" fmla="*/ 5 h 49"/>
                <a:gd name="T22" fmla="*/ 39 w 49"/>
                <a:gd name="T23" fmla="*/ 10 h 49"/>
                <a:gd name="T24" fmla="*/ 45 w 49"/>
                <a:gd name="T25" fmla="*/ 25 h 49"/>
                <a:gd name="T26" fmla="*/ 39 w 49"/>
                <a:gd name="T27" fmla="*/ 3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49">
                  <a:moveTo>
                    <a:pt x="25" y="0"/>
                  </a:moveTo>
                  <a:cubicBezTo>
                    <a:pt x="11" y="0"/>
                    <a:pt x="0" y="11"/>
                    <a:pt x="0" y="25"/>
                  </a:cubicBezTo>
                  <a:cubicBezTo>
                    <a:pt x="0" y="38"/>
                    <a:pt x="11" y="49"/>
                    <a:pt x="25" y="49"/>
                  </a:cubicBezTo>
                  <a:cubicBezTo>
                    <a:pt x="38" y="49"/>
                    <a:pt x="49" y="38"/>
                    <a:pt x="49" y="25"/>
                  </a:cubicBezTo>
                  <a:cubicBezTo>
                    <a:pt x="49" y="11"/>
                    <a:pt x="38" y="0"/>
                    <a:pt x="25" y="0"/>
                  </a:cubicBezTo>
                  <a:close/>
                  <a:moveTo>
                    <a:pt x="39" y="39"/>
                  </a:moveTo>
                  <a:cubicBezTo>
                    <a:pt x="35" y="43"/>
                    <a:pt x="30" y="45"/>
                    <a:pt x="25" y="45"/>
                  </a:cubicBezTo>
                  <a:cubicBezTo>
                    <a:pt x="20" y="45"/>
                    <a:pt x="15" y="43"/>
                    <a:pt x="11" y="39"/>
                  </a:cubicBezTo>
                  <a:cubicBezTo>
                    <a:pt x="7" y="35"/>
                    <a:pt x="5" y="30"/>
                    <a:pt x="5" y="25"/>
                  </a:cubicBezTo>
                  <a:cubicBezTo>
                    <a:pt x="5" y="19"/>
                    <a:pt x="7" y="14"/>
                    <a:pt x="11" y="10"/>
                  </a:cubicBezTo>
                  <a:cubicBezTo>
                    <a:pt x="15" y="7"/>
                    <a:pt x="20" y="5"/>
                    <a:pt x="25" y="5"/>
                  </a:cubicBezTo>
                  <a:cubicBezTo>
                    <a:pt x="30" y="5"/>
                    <a:pt x="35" y="7"/>
                    <a:pt x="39" y="10"/>
                  </a:cubicBezTo>
                  <a:cubicBezTo>
                    <a:pt x="43" y="14"/>
                    <a:pt x="45" y="19"/>
                    <a:pt x="45" y="25"/>
                  </a:cubicBezTo>
                  <a:cubicBezTo>
                    <a:pt x="45" y="30"/>
                    <a:pt x="43" y="35"/>
                    <a:pt x="39" y="39"/>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5465260" y="1363240"/>
            <a:ext cx="468000" cy="468000"/>
            <a:chOff x="1528763" y="1266827"/>
            <a:chExt cx="481013" cy="481013"/>
          </a:xfrm>
          <a:solidFill>
            <a:schemeClr val="accent4"/>
          </a:solidFill>
        </p:grpSpPr>
        <p:sp>
          <p:nvSpPr>
            <p:cNvPr id="56" name="Freeform 146"/>
            <p:cNvSpPr/>
            <p:nvPr/>
          </p:nvSpPr>
          <p:spPr bwMode="auto">
            <a:xfrm>
              <a:off x="1762125" y="1620840"/>
              <a:ext cx="14288" cy="127000"/>
            </a:xfrm>
            <a:custGeom>
              <a:avLst/>
              <a:gdLst>
                <a:gd name="T0" fmla="*/ 2 w 4"/>
                <a:gd name="T1" fmla="*/ 0 h 34"/>
                <a:gd name="T2" fmla="*/ 0 w 4"/>
                <a:gd name="T3" fmla="*/ 2 h 34"/>
                <a:gd name="T4" fmla="*/ 0 w 4"/>
                <a:gd name="T5" fmla="*/ 32 h 34"/>
                <a:gd name="T6" fmla="*/ 2 w 4"/>
                <a:gd name="T7" fmla="*/ 34 h 34"/>
                <a:gd name="T8" fmla="*/ 4 w 4"/>
                <a:gd name="T9" fmla="*/ 32 h 34"/>
                <a:gd name="T10" fmla="*/ 4 w 4"/>
                <a:gd name="T11" fmla="*/ 2 h 34"/>
                <a:gd name="T12" fmla="*/ 2 w 4"/>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4" h="34">
                  <a:moveTo>
                    <a:pt x="2" y="0"/>
                  </a:moveTo>
                  <a:cubicBezTo>
                    <a:pt x="1" y="0"/>
                    <a:pt x="0" y="1"/>
                    <a:pt x="0" y="2"/>
                  </a:cubicBezTo>
                  <a:cubicBezTo>
                    <a:pt x="0" y="32"/>
                    <a:pt x="0" y="32"/>
                    <a:pt x="0" y="32"/>
                  </a:cubicBezTo>
                  <a:cubicBezTo>
                    <a:pt x="0" y="33"/>
                    <a:pt x="1" y="34"/>
                    <a:pt x="2" y="34"/>
                  </a:cubicBezTo>
                  <a:cubicBezTo>
                    <a:pt x="3" y="34"/>
                    <a:pt x="4" y="33"/>
                    <a:pt x="4" y="32"/>
                  </a:cubicBezTo>
                  <a:cubicBezTo>
                    <a:pt x="4" y="2"/>
                    <a:pt x="4" y="2"/>
                    <a:pt x="4" y="2"/>
                  </a:cubicBezTo>
                  <a:cubicBezTo>
                    <a:pt x="4" y="1"/>
                    <a:pt x="3" y="0"/>
                    <a:pt x="2" y="0"/>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57" name="Freeform 147"/>
            <p:cNvSpPr/>
            <p:nvPr/>
          </p:nvSpPr>
          <p:spPr bwMode="auto">
            <a:xfrm>
              <a:off x="1762125" y="1266827"/>
              <a:ext cx="14288" cy="128588"/>
            </a:xfrm>
            <a:custGeom>
              <a:avLst/>
              <a:gdLst>
                <a:gd name="T0" fmla="*/ 2 w 4"/>
                <a:gd name="T1" fmla="*/ 0 h 34"/>
                <a:gd name="T2" fmla="*/ 0 w 4"/>
                <a:gd name="T3" fmla="*/ 2 h 34"/>
                <a:gd name="T4" fmla="*/ 0 w 4"/>
                <a:gd name="T5" fmla="*/ 32 h 34"/>
                <a:gd name="T6" fmla="*/ 2 w 4"/>
                <a:gd name="T7" fmla="*/ 34 h 34"/>
                <a:gd name="T8" fmla="*/ 4 w 4"/>
                <a:gd name="T9" fmla="*/ 32 h 34"/>
                <a:gd name="T10" fmla="*/ 4 w 4"/>
                <a:gd name="T11" fmla="*/ 2 h 34"/>
                <a:gd name="T12" fmla="*/ 2 w 4"/>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4" h="34">
                  <a:moveTo>
                    <a:pt x="2" y="0"/>
                  </a:moveTo>
                  <a:cubicBezTo>
                    <a:pt x="1" y="0"/>
                    <a:pt x="0" y="1"/>
                    <a:pt x="0" y="2"/>
                  </a:cubicBezTo>
                  <a:cubicBezTo>
                    <a:pt x="0" y="32"/>
                    <a:pt x="0" y="32"/>
                    <a:pt x="0" y="32"/>
                  </a:cubicBezTo>
                  <a:cubicBezTo>
                    <a:pt x="0" y="33"/>
                    <a:pt x="1" y="34"/>
                    <a:pt x="2" y="34"/>
                  </a:cubicBezTo>
                  <a:cubicBezTo>
                    <a:pt x="3" y="34"/>
                    <a:pt x="4" y="33"/>
                    <a:pt x="4" y="32"/>
                  </a:cubicBezTo>
                  <a:cubicBezTo>
                    <a:pt x="4" y="2"/>
                    <a:pt x="4" y="2"/>
                    <a:pt x="4" y="2"/>
                  </a:cubicBezTo>
                  <a:cubicBezTo>
                    <a:pt x="4" y="1"/>
                    <a:pt x="3" y="0"/>
                    <a:pt x="2" y="0"/>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58" name="Freeform 148"/>
            <p:cNvSpPr/>
            <p:nvPr/>
          </p:nvSpPr>
          <p:spPr bwMode="auto">
            <a:xfrm>
              <a:off x="1528763" y="1500190"/>
              <a:ext cx="127000" cy="14288"/>
            </a:xfrm>
            <a:custGeom>
              <a:avLst/>
              <a:gdLst>
                <a:gd name="T0" fmla="*/ 34 w 34"/>
                <a:gd name="T1" fmla="*/ 2 h 4"/>
                <a:gd name="T2" fmla="*/ 32 w 34"/>
                <a:gd name="T3" fmla="*/ 0 h 4"/>
                <a:gd name="T4" fmla="*/ 2 w 34"/>
                <a:gd name="T5" fmla="*/ 0 h 4"/>
                <a:gd name="T6" fmla="*/ 0 w 34"/>
                <a:gd name="T7" fmla="*/ 2 h 4"/>
                <a:gd name="T8" fmla="*/ 2 w 34"/>
                <a:gd name="T9" fmla="*/ 4 h 4"/>
                <a:gd name="T10" fmla="*/ 32 w 34"/>
                <a:gd name="T11" fmla="*/ 4 h 4"/>
                <a:gd name="T12" fmla="*/ 34 w 3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34" h="4">
                  <a:moveTo>
                    <a:pt x="34" y="2"/>
                  </a:moveTo>
                  <a:cubicBezTo>
                    <a:pt x="34" y="1"/>
                    <a:pt x="33" y="0"/>
                    <a:pt x="32" y="0"/>
                  </a:cubicBezTo>
                  <a:cubicBezTo>
                    <a:pt x="2" y="0"/>
                    <a:pt x="2" y="0"/>
                    <a:pt x="2" y="0"/>
                  </a:cubicBezTo>
                  <a:cubicBezTo>
                    <a:pt x="1" y="0"/>
                    <a:pt x="0" y="1"/>
                    <a:pt x="0" y="2"/>
                  </a:cubicBezTo>
                  <a:cubicBezTo>
                    <a:pt x="0" y="3"/>
                    <a:pt x="1" y="4"/>
                    <a:pt x="2" y="4"/>
                  </a:cubicBezTo>
                  <a:cubicBezTo>
                    <a:pt x="32" y="4"/>
                    <a:pt x="32" y="4"/>
                    <a:pt x="32" y="4"/>
                  </a:cubicBezTo>
                  <a:cubicBezTo>
                    <a:pt x="33" y="4"/>
                    <a:pt x="34" y="3"/>
                    <a:pt x="34" y="2"/>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59" name="Freeform 149"/>
            <p:cNvSpPr/>
            <p:nvPr/>
          </p:nvSpPr>
          <p:spPr bwMode="auto">
            <a:xfrm>
              <a:off x="1881188" y="1500190"/>
              <a:ext cx="128588" cy="14288"/>
            </a:xfrm>
            <a:custGeom>
              <a:avLst/>
              <a:gdLst>
                <a:gd name="T0" fmla="*/ 32 w 34"/>
                <a:gd name="T1" fmla="*/ 0 h 4"/>
                <a:gd name="T2" fmla="*/ 2 w 34"/>
                <a:gd name="T3" fmla="*/ 0 h 4"/>
                <a:gd name="T4" fmla="*/ 0 w 34"/>
                <a:gd name="T5" fmla="*/ 2 h 4"/>
                <a:gd name="T6" fmla="*/ 2 w 34"/>
                <a:gd name="T7" fmla="*/ 4 h 4"/>
                <a:gd name="T8" fmla="*/ 32 w 34"/>
                <a:gd name="T9" fmla="*/ 4 h 4"/>
                <a:gd name="T10" fmla="*/ 34 w 34"/>
                <a:gd name="T11" fmla="*/ 2 h 4"/>
                <a:gd name="T12" fmla="*/ 32 w 3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4" h="4">
                  <a:moveTo>
                    <a:pt x="32" y="0"/>
                  </a:moveTo>
                  <a:cubicBezTo>
                    <a:pt x="2" y="0"/>
                    <a:pt x="2" y="0"/>
                    <a:pt x="2" y="0"/>
                  </a:cubicBezTo>
                  <a:cubicBezTo>
                    <a:pt x="1" y="0"/>
                    <a:pt x="0" y="1"/>
                    <a:pt x="0" y="2"/>
                  </a:cubicBezTo>
                  <a:cubicBezTo>
                    <a:pt x="0" y="3"/>
                    <a:pt x="1" y="4"/>
                    <a:pt x="2" y="4"/>
                  </a:cubicBezTo>
                  <a:cubicBezTo>
                    <a:pt x="32" y="4"/>
                    <a:pt x="32" y="4"/>
                    <a:pt x="32" y="4"/>
                  </a:cubicBezTo>
                  <a:cubicBezTo>
                    <a:pt x="33" y="4"/>
                    <a:pt x="34" y="3"/>
                    <a:pt x="34" y="2"/>
                  </a:cubicBezTo>
                  <a:cubicBezTo>
                    <a:pt x="34" y="1"/>
                    <a:pt x="33" y="0"/>
                    <a:pt x="32" y="0"/>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60" name="Freeform 150"/>
            <p:cNvSpPr/>
            <p:nvPr/>
          </p:nvSpPr>
          <p:spPr bwMode="auto">
            <a:xfrm>
              <a:off x="1820863" y="1604965"/>
              <a:ext cx="71438" cy="112713"/>
            </a:xfrm>
            <a:custGeom>
              <a:avLst/>
              <a:gdLst>
                <a:gd name="T0" fmla="*/ 4 w 19"/>
                <a:gd name="T1" fmla="*/ 1 h 30"/>
                <a:gd name="T2" fmla="*/ 2 w 19"/>
                <a:gd name="T3" fmla="*/ 0 h 30"/>
                <a:gd name="T4" fmla="*/ 1 w 19"/>
                <a:gd name="T5" fmla="*/ 0 h 30"/>
                <a:gd name="T6" fmla="*/ 0 w 19"/>
                <a:gd name="T7" fmla="*/ 1 h 30"/>
                <a:gd name="T8" fmla="*/ 0 w 19"/>
                <a:gd name="T9" fmla="*/ 3 h 30"/>
                <a:gd name="T10" fmla="*/ 15 w 19"/>
                <a:gd name="T11" fmla="*/ 29 h 30"/>
                <a:gd name="T12" fmla="*/ 18 w 19"/>
                <a:gd name="T13" fmla="*/ 30 h 30"/>
                <a:gd name="T14" fmla="*/ 19 w 19"/>
                <a:gd name="T15" fmla="*/ 26 h 30"/>
                <a:gd name="T16" fmla="*/ 4 w 19"/>
                <a:gd name="T1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0">
                  <a:moveTo>
                    <a:pt x="4" y="1"/>
                  </a:moveTo>
                  <a:cubicBezTo>
                    <a:pt x="4" y="0"/>
                    <a:pt x="3" y="0"/>
                    <a:pt x="2" y="0"/>
                  </a:cubicBezTo>
                  <a:cubicBezTo>
                    <a:pt x="2" y="0"/>
                    <a:pt x="1" y="0"/>
                    <a:pt x="1" y="0"/>
                  </a:cubicBezTo>
                  <a:cubicBezTo>
                    <a:pt x="0" y="0"/>
                    <a:pt x="0" y="1"/>
                    <a:pt x="0" y="1"/>
                  </a:cubicBezTo>
                  <a:cubicBezTo>
                    <a:pt x="0" y="2"/>
                    <a:pt x="0" y="2"/>
                    <a:pt x="0" y="3"/>
                  </a:cubicBezTo>
                  <a:cubicBezTo>
                    <a:pt x="15" y="29"/>
                    <a:pt x="15" y="29"/>
                    <a:pt x="15" y="29"/>
                  </a:cubicBezTo>
                  <a:cubicBezTo>
                    <a:pt x="15" y="30"/>
                    <a:pt x="17" y="30"/>
                    <a:pt x="18" y="30"/>
                  </a:cubicBezTo>
                  <a:cubicBezTo>
                    <a:pt x="19" y="29"/>
                    <a:pt x="19" y="27"/>
                    <a:pt x="19" y="26"/>
                  </a:cubicBezTo>
                  <a:lnTo>
                    <a:pt x="4" y="1"/>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61" name="Freeform 151"/>
            <p:cNvSpPr/>
            <p:nvPr/>
          </p:nvSpPr>
          <p:spPr bwMode="auto">
            <a:xfrm>
              <a:off x="1644650" y="1296989"/>
              <a:ext cx="76200" cy="115888"/>
            </a:xfrm>
            <a:custGeom>
              <a:avLst/>
              <a:gdLst>
                <a:gd name="T0" fmla="*/ 4 w 20"/>
                <a:gd name="T1" fmla="*/ 2 h 31"/>
                <a:gd name="T2" fmla="*/ 2 w 20"/>
                <a:gd name="T3" fmla="*/ 0 h 31"/>
                <a:gd name="T4" fmla="*/ 1 w 20"/>
                <a:gd name="T5" fmla="*/ 1 h 31"/>
                <a:gd name="T6" fmla="*/ 0 w 20"/>
                <a:gd name="T7" fmla="*/ 4 h 31"/>
                <a:gd name="T8" fmla="*/ 15 w 20"/>
                <a:gd name="T9" fmla="*/ 29 h 31"/>
                <a:gd name="T10" fmla="*/ 17 w 20"/>
                <a:gd name="T11" fmla="*/ 31 h 31"/>
                <a:gd name="T12" fmla="*/ 18 w 20"/>
                <a:gd name="T13" fmla="*/ 30 h 31"/>
                <a:gd name="T14" fmla="*/ 19 w 20"/>
                <a:gd name="T15" fmla="*/ 27 h 31"/>
                <a:gd name="T16" fmla="*/ 4 w 20"/>
                <a:gd name="T17"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1">
                  <a:moveTo>
                    <a:pt x="4" y="2"/>
                  </a:moveTo>
                  <a:cubicBezTo>
                    <a:pt x="4" y="1"/>
                    <a:pt x="3" y="0"/>
                    <a:pt x="2" y="0"/>
                  </a:cubicBezTo>
                  <a:cubicBezTo>
                    <a:pt x="2" y="0"/>
                    <a:pt x="1" y="0"/>
                    <a:pt x="1" y="1"/>
                  </a:cubicBezTo>
                  <a:cubicBezTo>
                    <a:pt x="0" y="1"/>
                    <a:pt x="0" y="3"/>
                    <a:pt x="0" y="4"/>
                  </a:cubicBezTo>
                  <a:cubicBezTo>
                    <a:pt x="15" y="29"/>
                    <a:pt x="15" y="29"/>
                    <a:pt x="15" y="29"/>
                  </a:cubicBezTo>
                  <a:cubicBezTo>
                    <a:pt x="15" y="30"/>
                    <a:pt x="16" y="31"/>
                    <a:pt x="17" y="31"/>
                  </a:cubicBezTo>
                  <a:cubicBezTo>
                    <a:pt x="17" y="31"/>
                    <a:pt x="18" y="31"/>
                    <a:pt x="18" y="30"/>
                  </a:cubicBezTo>
                  <a:cubicBezTo>
                    <a:pt x="19" y="30"/>
                    <a:pt x="20" y="28"/>
                    <a:pt x="19" y="27"/>
                  </a:cubicBezTo>
                  <a:lnTo>
                    <a:pt x="4" y="2"/>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62" name="Freeform 152"/>
            <p:cNvSpPr/>
            <p:nvPr/>
          </p:nvSpPr>
          <p:spPr bwMode="auto">
            <a:xfrm>
              <a:off x="1558925" y="1560515"/>
              <a:ext cx="115888" cy="74613"/>
            </a:xfrm>
            <a:custGeom>
              <a:avLst/>
              <a:gdLst>
                <a:gd name="T0" fmla="*/ 30 w 31"/>
                <a:gd name="T1" fmla="*/ 1 h 20"/>
                <a:gd name="T2" fmla="*/ 28 w 31"/>
                <a:gd name="T3" fmla="*/ 0 h 20"/>
                <a:gd name="T4" fmla="*/ 27 w 31"/>
                <a:gd name="T5" fmla="*/ 0 h 20"/>
                <a:gd name="T6" fmla="*/ 1 w 31"/>
                <a:gd name="T7" fmla="*/ 15 h 20"/>
                <a:gd name="T8" fmla="*/ 0 w 31"/>
                <a:gd name="T9" fmla="*/ 16 h 20"/>
                <a:gd name="T10" fmla="*/ 1 w 31"/>
                <a:gd name="T11" fmla="*/ 18 h 20"/>
                <a:gd name="T12" fmla="*/ 4 w 31"/>
                <a:gd name="T13" fmla="*/ 19 h 20"/>
                <a:gd name="T14" fmla="*/ 29 w 31"/>
                <a:gd name="T15" fmla="*/ 4 h 20"/>
                <a:gd name="T16" fmla="*/ 30 w 31"/>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0">
                  <a:moveTo>
                    <a:pt x="30" y="1"/>
                  </a:moveTo>
                  <a:cubicBezTo>
                    <a:pt x="30" y="0"/>
                    <a:pt x="29" y="0"/>
                    <a:pt x="28" y="0"/>
                  </a:cubicBezTo>
                  <a:cubicBezTo>
                    <a:pt x="28" y="0"/>
                    <a:pt x="27" y="0"/>
                    <a:pt x="27" y="0"/>
                  </a:cubicBezTo>
                  <a:cubicBezTo>
                    <a:pt x="1" y="15"/>
                    <a:pt x="1" y="15"/>
                    <a:pt x="1" y="15"/>
                  </a:cubicBezTo>
                  <a:cubicBezTo>
                    <a:pt x="1" y="15"/>
                    <a:pt x="1" y="16"/>
                    <a:pt x="0" y="16"/>
                  </a:cubicBezTo>
                  <a:cubicBezTo>
                    <a:pt x="0" y="17"/>
                    <a:pt x="0" y="18"/>
                    <a:pt x="1" y="18"/>
                  </a:cubicBezTo>
                  <a:cubicBezTo>
                    <a:pt x="1" y="19"/>
                    <a:pt x="3" y="20"/>
                    <a:pt x="4" y="19"/>
                  </a:cubicBezTo>
                  <a:cubicBezTo>
                    <a:pt x="29" y="4"/>
                    <a:pt x="29" y="4"/>
                    <a:pt x="29" y="4"/>
                  </a:cubicBezTo>
                  <a:cubicBezTo>
                    <a:pt x="30" y="3"/>
                    <a:pt x="31" y="2"/>
                    <a:pt x="30" y="1"/>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63" name="Freeform 153"/>
            <p:cNvSpPr/>
            <p:nvPr/>
          </p:nvSpPr>
          <p:spPr bwMode="auto">
            <a:xfrm>
              <a:off x="1862138" y="1382715"/>
              <a:ext cx="117475" cy="76200"/>
            </a:xfrm>
            <a:custGeom>
              <a:avLst/>
              <a:gdLst>
                <a:gd name="T0" fmla="*/ 1 w 31"/>
                <a:gd name="T1" fmla="*/ 16 h 20"/>
                <a:gd name="T2" fmla="*/ 1 w 31"/>
                <a:gd name="T3" fmla="*/ 18 h 20"/>
                <a:gd name="T4" fmla="*/ 4 w 31"/>
                <a:gd name="T5" fmla="*/ 19 h 20"/>
                <a:gd name="T6" fmla="*/ 30 w 31"/>
                <a:gd name="T7" fmla="*/ 4 h 20"/>
                <a:gd name="T8" fmla="*/ 31 w 31"/>
                <a:gd name="T9" fmla="*/ 3 h 20"/>
                <a:gd name="T10" fmla="*/ 30 w 31"/>
                <a:gd name="T11" fmla="*/ 1 h 20"/>
                <a:gd name="T12" fmla="*/ 28 w 31"/>
                <a:gd name="T13" fmla="*/ 0 h 20"/>
                <a:gd name="T14" fmla="*/ 27 w 31"/>
                <a:gd name="T15" fmla="*/ 0 h 20"/>
                <a:gd name="T16" fmla="*/ 2 w 31"/>
                <a:gd name="T17" fmla="*/ 15 h 20"/>
                <a:gd name="T18" fmla="*/ 1 w 31"/>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0">
                  <a:moveTo>
                    <a:pt x="1" y="16"/>
                  </a:moveTo>
                  <a:cubicBezTo>
                    <a:pt x="0" y="17"/>
                    <a:pt x="0" y="18"/>
                    <a:pt x="1" y="18"/>
                  </a:cubicBezTo>
                  <a:cubicBezTo>
                    <a:pt x="1" y="19"/>
                    <a:pt x="3" y="20"/>
                    <a:pt x="4" y="19"/>
                  </a:cubicBezTo>
                  <a:cubicBezTo>
                    <a:pt x="30" y="4"/>
                    <a:pt x="30" y="4"/>
                    <a:pt x="30" y="4"/>
                  </a:cubicBezTo>
                  <a:cubicBezTo>
                    <a:pt x="30" y="4"/>
                    <a:pt x="30" y="3"/>
                    <a:pt x="31" y="3"/>
                  </a:cubicBezTo>
                  <a:cubicBezTo>
                    <a:pt x="31" y="2"/>
                    <a:pt x="31" y="2"/>
                    <a:pt x="30" y="1"/>
                  </a:cubicBezTo>
                  <a:cubicBezTo>
                    <a:pt x="30" y="0"/>
                    <a:pt x="29" y="0"/>
                    <a:pt x="28" y="0"/>
                  </a:cubicBezTo>
                  <a:cubicBezTo>
                    <a:pt x="28" y="0"/>
                    <a:pt x="28" y="0"/>
                    <a:pt x="27" y="0"/>
                  </a:cubicBezTo>
                  <a:cubicBezTo>
                    <a:pt x="2" y="15"/>
                    <a:pt x="2" y="15"/>
                    <a:pt x="2" y="15"/>
                  </a:cubicBezTo>
                  <a:cubicBezTo>
                    <a:pt x="1" y="15"/>
                    <a:pt x="1" y="16"/>
                    <a:pt x="1" y="16"/>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64" name="Freeform 154"/>
            <p:cNvSpPr/>
            <p:nvPr/>
          </p:nvSpPr>
          <p:spPr bwMode="auto">
            <a:xfrm>
              <a:off x="1862138" y="1560515"/>
              <a:ext cx="117475" cy="74613"/>
            </a:xfrm>
            <a:custGeom>
              <a:avLst/>
              <a:gdLst>
                <a:gd name="T0" fmla="*/ 30 w 31"/>
                <a:gd name="T1" fmla="*/ 15 h 20"/>
                <a:gd name="T2" fmla="*/ 4 w 31"/>
                <a:gd name="T3" fmla="*/ 0 h 20"/>
                <a:gd name="T4" fmla="*/ 3 w 31"/>
                <a:gd name="T5" fmla="*/ 0 h 20"/>
                <a:gd name="T6" fmla="*/ 1 w 31"/>
                <a:gd name="T7" fmla="*/ 1 h 20"/>
                <a:gd name="T8" fmla="*/ 2 w 31"/>
                <a:gd name="T9" fmla="*/ 4 h 20"/>
                <a:gd name="T10" fmla="*/ 27 w 31"/>
                <a:gd name="T11" fmla="*/ 19 h 20"/>
                <a:gd name="T12" fmla="*/ 30 w 31"/>
                <a:gd name="T13" fmla="*/ 18 h 20"/>
                <a:gd name="T14" fmla="*/ 30 w 31"/>
                <a:gd name="T15" fmla="*/ 1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0">
                  <a:moveTo>
                    <a:pt x="30" y="15"/>
                  </a:moveTo>
                  <a:cubicBezTo>
                    <a:pt x="4" y="0"/>
                    <a:pt x="4" y="0"/>
                    <a:pt x="4" y="0"/>
                  </a:cubicBezTo>
                  <a:cubicBezTo>
                    <a:pt x="4" y="0"/>
                    <a:pt x="3" y="0"/>
                    <a:pt x="3" y="0"/>
                  </a:cubicBezTo>
                  <a:cubicBezTo>
                    <a:pt x="2" y="0"/>
                    <a:pt x="1" y="0"/>
                    <a:pt x="1" y="1"/>
                  </a:cubicBezTo>
                  <a:cubicBezTo>
                    <a:pt x="0" y="2"/>
                    <a:pt x="1" y="3"/>
                    <a:pt x="2" y="4"/>
                  </a:cubicBezTo>
                  <a:cubicBezTo>
                    <a:pt x="27" y="19"/>
                    <a:pt x="27" y="19"/>
                    <a:pt x="27" y="19"/>
                  </a:cubicBezTo>
                  <a:cubicBezTo>
                    <a:pt x="28" y="20"/>
                    <a:pt x="30" y="19"/>
                    <a:pt x="30" y="18"/>
                  </a:cubicBezTo>
                  <a:cubicBezTo>
                    <a:pt x="31" y="17"/>
                    <a:pt x="31" y="16"/>
                    <a:pt x="30" y="15"/>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65" name="Freeform 155"/>
            <p:cNvSpPr/>
            <p:nvPr/>
          </p:nvSpPr>
          <p:spPr bwMode="auto">
            <a:xfrm>
              <a:off x="1558925" y="1382715"/>
              <a:ext cx="115888" cy="76200"/>
            </a:xfrm>
            <a:custGeom>
              <a:avLst/>
              <a:gdLst>
                <a:gd name="T0" fmla="*/ 1 w 31"/>
                <a:gd name="T1" fmla="*/ 4 h 20"/>
                <a:gd name="T2" fmla="*/ 27 w 31"/>
                <a:gd name="T3" fmla="*/ 19 h 20"/>
                <a:gd name="T4" fmla="*/ 30 w 31"/>
                <a:gd name="T5" fmla="*/ 18 h 20"/>
                <a:gd name="T6" fmla="*/ 30 w 31"/>
                <a:gd name="T7" fmla="*/ 16 h 20"/>
                <a:gd name="T8" fmla="*/ 29 w 31"/>
                <a:gd name="T9" fmla="*/ 15 h 20"/>
                <a:gd name="T10" fmla="*/ 4 w 31"/>
                <a:gd name="T11" fmla="*/ 0 h 20"/>
                <a:gd name="T12" fmla="*/ 3 w 31"/>
                <a:gd name="T13" fmla="*/ 0 h 20"/>
                <a:gd name="T14" fmla="*/ 1 w 31"/>
                <a:gd name="T15" fmla="*/ 1 h 20"/>
                <a:gd name="T16" fmla="*/ 0 w 31"/>
                <a:gd name="T17" fmla="*/ 3 h 20"/>
                <a:gd name="T18" fmla="*/ 1 w 31"/>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0">
                  <a:moveTo>
                    <a:pt x="1" y="4"/>
                  </a:moveTo>
                  <a:cubicBezTo>
                    <a:pt x="27" y="19"/>
                    <a:pt x="27" y="19"/>
                    <a:pt x="27" y="19"/>
                  </a:cubicBezTo>
                  <a:cubicBezTo>
                    <a:pt x="28" y="20"/>
                    <a:pt x="30" y="19"/>
                    <a:pt x="30" y="18"/>
                  </a:cubicBezTo>
                  <a:cubicBezTo>
                    <a:pt x="31" y="18"/>
                    <a:pt x="31" y="17"/>
                    <a:pt x="30" y="16"/>
                  </a:cubicBezTo>
                  <a:cubicBezTo>
                    <a:pt x="30" y="16"/>
                    <a:pt x="30" y="15"/>
                    <a:pt x="29" y="15"/>
                  </a:cubicBezTo>
                  <a:cubicBezTo>
                    <a:pt x="4" y="0"/>
                    <a:pt x="4" y="0"/>
                    <a:pt x="4" y="0"/>
                  </a:cubicBezTo>
                  <a:cubicBezTo>
                    <a:pt x="3" y="0"/>
                    <a:pt x="3" y="0"/>
                    <a:pt x="3" y="0"/>
                  </a:cubicBezTo>
                  <a:cubicBezTo>
                    <a:pt x="2" y="0"/>
                    <a:pt x="1" y="0"/>
                    <a:pt x="1" y="1"/>
                  </a:cubicBezTo>
                  <a:cubicBezTo>
                    <a:pt x="0" y="2"/>
                    <a:pt x="0" y="2"/>
                    <a:pt x="0" y="3"/>
                  </a:cubicBezTo>
                  <a:cubicBezTo>
                    <a:pt x="1" y="3"/>
                    <a:pt x="1" y="4"/>
                    <a:pt x="1" y="4"/>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66" name="Freeform 156"/>
            <p:cNvSpPr/>
            <p:nvPr/>
          </p:nvSpPr>
          <p:spPr bwMode="auto">
            <a:xfrm>
              <a:off x="1644650" y="1604965"/>
              <a:ext cx="71438" cy="112713"/>
            </a:xfrm>
            <a:custGeom>
              <a:avLst/>
              <a:gdLst>
                <a:gd name="T0" fmla="*/ 18 w 19"/>
                <a:gd name="T1" fmla="*/ 0 h 30"/>
                <a:gd name="T2" fmla="*/ 17 w 19"/>
                <a:gd name="T3" fmla="*/ 0 h 30"/>
                <a:gd name="T4" fmla="*/ 15 w 19"/>
                <a:gd name="T5" fmla="*/ 1 h 30"/>
                <a:gd name="T6" fmla="*/ 0 w 19"/>
                <a:gd name="T7" fmla="*/ 26 h 30"/>
                <a:gd name="T8" fmla="*/ 1 w 19"/>
                <a:gd name="T9" fmla="*/ 30 h 30"/>
                <a:gd name="T10" fmla="*/ 4 w 19"/>
                <a:gd name="T11" fmla="*/ 29 h 30"/>
                <a:gd name="T12" fmla="*/ 19 w 19"/>
                <a:gd name="T13" fmla="*/ 3 h 30"/>
                <a:gd name="T14" fmla="*/ 19 w 19"/>
                <a:gd name="T15" fmla="*/ 1 h 30"/>
                <a:gd name="T16" fmla="*/ 18 w 19"/>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0">
                  <a:moveTo>
                    <a:pt x="18" y="0"/>
                  </a:moveTo>
                  <a:cubicBezTo>
                    <a:pt x="18" y="0"/>
                    <a:pt x="17" y="0"/>
                    <a:pt x="17" y="0"/>
                  </a:cubicBezTo>
                  <a:cubicBezTo>
                    <a:pt x="16" y="0"/>
                    <a:pt x="15" y="0"/>
                    <a:pt x="15" y="1"/>
                  </a:cubicBezTo>
                  <a:cubicBezTo>
                    <a:pt x="0" y="26"/>
                    <a:pt x="0" y="26"/>
                    <a:pt x="0" y="26"/>
                  </a:cubicBezTo>
                  <a:cubicBezTo>
                    <a:pt x="0" y="27"/>
                    <a:pt x="0" y="29"/>
                    <a:pt x="1" y="30"/>
                  </a:cubicBezTo>
                  <a:cubicBezTo>
                    <a:pt x="2" y="30"/>
                    <a:pt x="4" y="30"/>
                    <a:pt x="4" y="29"/>
                  </a:cubicBezTo>
                  <a:cubicBezTo>
                    <a:pt x="19" y="3"/>
                    <a:pt x="19" y="3"/>
                    <a:pt x="19" y="3"/>
                  </a:cubicBezTo>
                  <a:cubicBezTo>
                    <a:pt x="19" y="2"/>
                    <a:pt x="19" y="2"/>
                    <a:pt x="19" y="1"/>
                  </a:cubicBezTo>
                  <a:cubicBezTo>
                    <a:pt x="19" y="1"/>
                    <a:pt x="19" y="0"/>
                    <a:pt x="18" y="0"/>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67" name="Freeform 157"/>
            <p:cNvSpPr/>
            <p:nvPr/>
          </p:nvSpPr>
          <p:spPr bwMode="auto">
            <a:xfrm>
              <a:off x="1817688" y="1296989"/>
              <a:ext cx="74613" cy="115888"/>
            </a:xfrm>
            <a:custGeom>
              <a:avLst/>
              <a:gdLst>
                <a:gd name="T0" fmla="*/ 2 w 20"/>
                <a:gd name="T1" fmla="*/ 30 h 31"/>
                <a:gd name="T2" fmla="*/ 5 w 20"/>
                <a:gd name="T3" fmla="*/ 29 h 31"/>
                <a:gd name="T4" fmla="*/ 20 w 20"/>
                <a:gd name="T5" fmla="*/ 4 h 31"/>
                <a:gd name="T6" fmla="*/ 19 w 20"/>
                <a:gd name="T7" fmla="*/ 1 h 31"/>
                <a:gd name="T8" fmla="*/ 18 w 20"/>
                <a:gd name="T9" fmla="*/ 0 h 31"/>
                <a:gd name="T10" fmla="*/ 16 w 20"/>
                <a:gd name="T11" fmla="*/ 2 h 31"/>
                <a:gd name="T12" fmla="*/ 1 w 20"/>
                <a:gd name="T13" fmla="*/ 27 h 31"/>
                <a:gd name="T14" fmla="*/ 2 w 20"/>
                <a:gd name="T15" fmla="*/ 3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1">
                  <a:moveTo>
                    <a:pt x="2" y="30"/>
                  </a:moveTo>
                  <a:cubicBezTo>
                    <a:pt x="3" y="31"/>
                    <a:pt x="4" y="31"/>
                    <a:pt x="5" y="29"/>
                  </a:cubicBezTo>
                  <a:cubicBezTo>
                    <a:pt x="20" y="4"/>
                    <a:pt x="20" y="4"/>
                    <a:pt x="20" y="4"/>
                  </a:cubicBezTo>
                  <a:cubicBezTo>
                    <a:pt x="20" y="3"/>
                    <a:pt x="20" y="1"/>
                    <a:pt x="19" y="1"/>
                  </a:cubicBezTo>
                  <a:cubicBezTo>
                    <a:pt x="19" y="0"/>
                    <a:pt x="18" y="0"/>
                    <a:pt x="18" y="0"/>
                  </a:cubicBezTo>
                  <a:cubicBezTo>
                    <a:pt x="17" y="0"/>
                    <a:pt x="16" y="1"/>
                    <a:pt x="16" y="2"/>
                  </a:cubicBezTo>
                  <a:cubicBezTo>
                    <a:pt x="1" y="27"/>
                    <a:pt x="1" y="27"/>
                    <a:pt x="1" y="27"/>
                  </a:cubicBezTo>
                  <a:cubicBezTo>
                    <a:pt x="0" y="28"/>
                    <a:pt x="1" y="30"/>
                    <a:pt x="2" y="30"/>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grpSp>
      <p:sp>
        <p:nvSpPr>
          <p:cNvPr id="68" name="Freeform 111"/>
          <p:cNvSpPr>
            <a:spLocks noEditPoints="1"/>
          </p:cNvSpPr>
          <p:nvPr/>
        </p:nvSpPr>
        <p:spPr bwMode="auto">
          <a:xfrm>
            <a:off x="10823284" y="1366708"/>
            <a:ext cx="468000" cy="437996"/>
          </a:xfrm>
          <a:custGeom>
            <a:avLst/>
            <a:gdLst>
              <a:gd name="T0" fmla="*/ 98 w 132"/>
              <a:gd name="T1" fmla="*/ 9 h 128"/>
              <a:gd name="T2" fmla="*/ 11 w 132"/>
              <a:gd name="T3" fmla="*/ 32 h 128"/>
              <a:gd name="T4" fmla="*/ 34 w 132"/>
              <a:gd name="T5" fmla="*/ 119 h 128"/>
              <a:gd name="T6" fmla="*/ 121 w 132"/>
              <a:gd name="T7" fmla="*/ 96 h 128"/>
              <a:gd name="T8" fmla="*/ 125 w 132"/>
              <a:gd name="T9" fmla="*/ 55 h 128"/>
              <a:gd name="T10" fmla="*/ 125 w 132"/>
              <a:gd name="T11" fmla="*/ 65 h 128"/>
              <a:gd name="T12" fmla="*/ 97 w 132"/>
              <a:gd name="T13" fmla="*/ 79 h 128"/>
              <a:gd name="T14" fmla="*/ 125 w 132"/>
              <a:gd name="T15" fmla="*/ 55 h 128"/>
              <a:gd name="T16" fmla="*/ 123 w 132"/>
              <a:gd name="T17" fmla="*/ 46 h 128"/>
              <a:gd name="T18" fmla="*/ 93 w 132"/>
              <a:gd name="T19" fmla="*/ 77 h 128"/>
              <a:gd name="T20" fmla="*/ 119 w 132"/>
              <a:gd name="T21" fmla="*/ 36 h 128"/>
              <a:gd name="T22" fmla="*/ 111 w 132"/>
              <a:gd name="T23" fmla="*/ 25 h 128"/>
              <a:gd name="T24" fmla="*/ 116 w 132"/>
              <a:gd name="T25" fmla="*/ 31 h 128"/>
              <a:gd name="T26" fmla="*/ 79 w 132"/>
              <a:gd name="T27" fmla="*/ 69 h 128"/>
              <a:gd name="T28" fmla="*/ 110 w 132"/>
              <a:gd name="T29" fmla="*/ 24 h 128"/>
              <a:gd name="T30" fmla="*/ 68 w 132"/>
              <a:gd name="T31" fmla="*/ 5 h 128"/>
              <a:gd name="T32" fmla="*/ 77 w 132"/>
              <a:gd name="T33" fmla="*/ 6 h 128"/>
              <a:gd name="T34" fmla="*/ 68 w 132"/>
              <a:gd name="T35" fmla="*/ 17 h 128"/>
              <a:gd name="T36" fmla="*/ 68 w 132"/>
              <a:gd name="T37" fmla="*/ 24 h 128"/>
              <a:gd name="T38" fmla="*/ 85 w 132"/>
              <a:gd name="T39" fmla="*/ 8 h 128"/>
              <a:gd name="T40" fmla="*/ 95 w 132"/>
              <a:gd name="T41" fmla="*/ 12 h 128"/>
              <a:gd name="T42" fmla="*/ 68 w 132"/>
              <a:gd name="T43" fmla="*/ 24 h 128"/>
              <a:gd name="T44" fmla="*/ 99 w 132"/>
              <a:gd name="T45" fmla="*/ 14 h 128"/>
              <a:gd name="T46" fmla="*/ 106 w 132"/>
              <a:gd name="T47" fmla="*/ 20 h 128"/>
              <a:gd name="T48" fmla="*/ 68 w 132"/>
              <a:gd name="T49" fmla="*/ 59 h 128"/>
              <a:gd name="T50" fmla="*/ 115 w 132"/>
              <a:gd name="T51" fmla="*/ 97 h 128"/>
              <a:gd name="T52" fmla="*/ 95 w 132"/>
              <a:gd name="T53" fmla="*/ 116 h 128"/>
              <a:gd name="T54" fmla="*/ 51 w 132"/>
              <a:gd name="T55" fmla="*/ 121 h 128"/>
              <a:gd name="T56" fmla="*/ 19 w 132"/>
              <a:gd name="T57" fmla="*/ 100 h 128"/>
              <a:gd name="T58" fmla="*/ 7 w 132"/>
              <a:gd name="T59" fmla="*/ 57 h 128"/>
              <a:gd name="T60" fmla="*/ 24 w 132"/>
              <a:gd name="T61" fmla="*/ 22 h 128"/>
              <a:gd name="T62" fmla="*/ 62 w 132"/>
              <a:gd name="T63" fmla="*/ 5 h 128"/>
              <a:gd name="T64" fmla="*/ 64 w 132"/>
              <a:gd name="T65" fmla="*/ 64 h 128"/>
              <a:gd name="T66" fmla="*/ 116 w 132"/>
              <a:gd name="T67" fmla="*/ 96 h 128"/>
              <a:gd name="T68" fmla="*/ 119 w 132"/>
              <a:gd name="T69" fmla="*/ 92 h 128"/>
              <a:gd name="T70" fmla="*/ 125 w 132"/>
              <a:gd name="T71" fmla="*/ 72 h 128"/>
              <a:gd name="T72" fmla="*/ 119 w 132"/>
              <a:gd name="T73" fmla="*/ 9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128">
                <a:moveTo>
                  <a:pt x="128" y="47"/>
                </a:moveTo>
                <a:cubicBezTo>
                  <a:pt x="123" y="31"/>
                  <a:pt x="113" y="17"/>
                  <a:pt x="98" y="9"/>
                </a:cubicBezTo>
                <a:cubicBezTo>
                  <a:pt x="88" y="3"/>
                  <a:pt x="77" y="0"/>
                  <a:pt x="66" y="0"/>
                </a:cubicBezTo>
                <a:cubicBezTo>
                  <a:pt x="43" y="0"/>
                  <a:pt x="22" y="12"/>
                  <a:pt x="11" y="32"/>
                </a:cubicBezTo>
                <a:cubicBezTo>
                  <a:pt x="2" y="47"/>
                  <a:pt x="0" y="64"/>
                  <a:pt x="4" y="81"/>
                </a:cubicBezTo>
                <a:cubicBezTo>
                  <a:pt x="9" y="97"/>
                  <a:pt x="19" y="111"/>
                  <a:pt x="34" y="119"/>
                </a:cubicBezTo>
                <a:cubicBezTo>
                  <a:pt x="44" y="125"/>
                  <a:pt x="55" y="128"/>
                  <a:pt x="66" y="128"/>
                </a:cubicBezTo>
                <a:cubicBezTo>
                  <a:pt x="89" y="128"/>
                  <a:pt x="110" y="116"/>
                  <a:pt x="121" y="96"/>
                </a:cubicBezTo>
                <a:cubicBezTo>
                  <a:pt x="130" y="81"/>
                  <a:pt x="132" y="64"/>
                  <a:pt x="128" y="47"/>
                </a:cubicBezTo>
                <a:close/>
                <a:moveTo>
                  <a:pt x="125" y="55"/>
                </a:moveTo>
                <a:cubicBezTo>
                  <a:pt x="125" y="58"/>
                  <a:pt x="125" y="61"/>
                  <a:pt x="125" y="65"/>
                </a:cubicBezTo>
                <a:cubicBezTo>
                  <a:pt x="125" y="65"/>
                  <a:pt x="125" y="65"/>
                  <a:pt x="125" y="65"/>
                </a:cubicBezTo>
                <a:cubicBezTo>
                  <a:pt x="106" y="84"/>
                  <a:pt x="106" y="84"/>
                  <a:pt x="106" y="84"/>
                </a:cubicBezTo>
                <a:cubicBezTo>
                  <a:pt x="97" y="79"/>
                  <a:pt x="97" y="79"/>
                  <a:pt x="97" y="79"/>
                </a:cubicBezTo>
                <a:cubicBezTo>
                  <a:pt x="124" y="52"/>
                  <a:pt x="124" y="52"/>
                  <a:pt x="124" y="52"/>
                </a:cubicBezTo>
                <a:lnTo>
                  <a:pt x="125" y="55"/>
                </a:lnTo>
                <a:close/>
                <a:moveTo>
                  <a:pt x="120" y="38"/>
                </a:moveTo>
                <a:cubicBezTo>
                  <a:pt x="121" y="41"/>
                  <a:pt x="122" y="43"/>
                  <a:pt x="123" y="46"/>
                </a:cubicBezTo>
                <a:cubicBezTo>
                  <a:pt x="123" y="47"/>
                  <a:pt x="123" y="47"/>
                  <a:pt x="123" y="47"/>
                </a:cubicBezTo>
                <a:cubicBezTo>
                  <a:pt x="93" y="77"/>
                  <a:pt x="93" y="77"/>
                  <a:pt x="93" y="77"/>
                </a:cubicBezTo>
                <a:cubicBezTo>
                  <a:pt x="84" y="71"/>
                  <a:pt x="84" y="71"/>
                  <a:pt x="84" y="71"/>
                </a:cubicBezTo>
                <a:cubicBezTo>
                  <a:pt x="119" y="36"/>
                  <a:pt x="119" y="36"/>
                  <a:pt x="119" y="36"/>
                </a:cubicBezTo>
                <a:lnTo>
                  <a:pt x="120" y="38"/>
                </a:lnTo>
                <a:close/>
                <a:moveTo>
                  <a:pt x="111" y="25"/>
                </a:moveTo>
                <a:cubicBezTo>
                  <a:pt x="112" y="26"/>
                  <a:pt x="113" y="27"/>
                  <a:pt x="113" y="28"/>
                </a:cubicBezTo>
                <a:cubicBezTo>
                  <a:pt x="114" y="29"/>
                  <a:pt x="115" y="30"/>
                  <a:pt x="116" y="31"/>
                </a:cubicBezTo>
                <a:cubicBezTo>
                  <a:pt x="116" y="32"/>
                  <a:pt x="116" y="32"/>
                  <a:pt x="116" y="32"/>
                </a:cubicBezTo>
                <a:cubicBezTo>
                  <a:pt x="79" y="69"/>
                  <a:pt x="79" y="69"/>
                  <a:pt x="79" y="69"/>
                </a:cubicBezTo>
                <a:cubicBezTo>
                  <a:pt x="70" y="64"/>
                  <a:pt x="70" y="64"/>
                  <a:pt x="70" y="64"/>
                </a:cubicBezTo>
                <a:cubicBezTo>
                  <a:pt x="110" y="24"/>
                  <a:pt x="110" y="24"/>
                  <a:pt x="110" y="24"/>
                </a:cubicBezTo>
                <a:lnTo>
                  <a:pt x="111" y="25"/>
                </a:lnTo>
                <a:close/>
                <a:moveTo>
                  <a:pt x="68" y="5"/>
                </a:moveTo>
                <a:cubicBezTo>
                  <a:pt x="70" y="5"/>
                  <a:pt x="70" y="5"/>
                  <a:pt x="70" y="5"/>
                </a:cubicBezTo>
                <a:cubicBezTo>
                  <a:pt x="72" y="5"/>
                  <a:pt x="75" y="5"/>
                  <a:pt x="77" y="6"/>
                </a:cubicBezTo>
                <a:cubicBezTo>
                  <a:pt x="80" y="6"/>
                  <a:pt x="80" y="6"/>
                  <a:pt x="80" y="6"/>
                </a:cubicBezTo>
                <a:cubicBezTo>
                  <a:pt x="68" y="17"/>
                  <a:pt x="68" y="17"/>
                  <a:pt x="68" y="17"/>
                </a:cubicBezTo>
                <a:lnTo>
                  <a:pt x="68" y="5"/>
                </a:lnTo>
                <a:close/>
                <a:moveTo>
                  <a:pt x="68" y="24"/>
                </a:moveTo>
                <a:cubicBezTo>
                  <a:pt x="85" y="8"/>
                  <a:pt x="85" y="8"/>
                  <a:pt x="85" y="8"/>
                </a:cubicBezTo>
                <a:cubicBezTo>
                  <a:pt x="85" y="8"/>
                  <a:pt x="85" y="8"/>
                  <a:pt x="85" y="8"/>
                </a:cubicBezTo>
                <a:cubicBezTo>
                  <a:pt x="88" y="9"/>
                  <a:pt x="91" y="10"/>
                  <a:pt x="93" y="11"/>
                </a:cubicBezTo>
                <a:cubicBezTo>
                  <a:pt x="95" y="12"/>
                  <a:pt x="95" y="12"/>
                  <a:pt x="95" y="12"/>
                </a:cubicBezTo>
                <a:cubicBezTo>
                  <a:pt x="68" y="38"/>
                  <a:pt x="68" y="38"/>
                  <a:pt x="68" y="38"/>
                </a:cubicBezTo>
                <a:lnTo>
                  <a:pt x="68" y="24"/>
                </a:lnTo>
                <a:close/>
                <a:moveTo>
                  <a:pt x="68" y="45"/>
                </a:moveTo>
                <a:cubicBezTo>
                  <a:pt x="99" y="14"/>
                  <a:pt x="99" y="14"/>
                  <a:pt x="99" y="14"/>
                </a:cubicBezTo>
                <a:cubicBezTo>
                  <a:pt x="100" y="15"/>
                  <a:pt x="100" y="15"/>
                  <a:pt x="100" y="15"/>
                </a:cubicBezTo>
                <a:cubicBezTo>
                  <a:pt x="102" y="17"/>
                  <a:pt x="104" y="18"/>
                  <a:pt x="106" y="20"/>
                </a:cubicBezTo>
                <a:cubicBezTo>
                  <a:pt x="107" y="21"/>
                  <a:pt x="107" y="21"/>
                  <a:pt x="107" y="21"/>
                </a:cubicBezTo>
                <a:cubicBezTo>
                  <a:pt x="68" y="59"/>
                  <a:pt x="68" y="59"/>
                  <a:pt x="68" y="59"/>
                </a:cubicBezTo>
                <a:lnTo>
                  <a:pt x="68" y="45"/>
                </a:lnTo>
                <a:close/>
                <a:moveTo>
                  <a:pt x="115" y="97"/>
                </a:moveTo>
                <a:cubicBezTo>
                  <a:pt x="113" y="100"/>
                  <a:pt x="111" y="104"/>
                  <a:pt x="108" y="106"/>
                </a:cubicBezTo>
                <a:cubicBezTo>
                  <a:pt x="104" y="110"/>
                  <a:pt x="100" y="113"/>
                  <a:pt x="95" y="116"/>
                </a:cubicBezTo>
                <a:cubicBezTo>
                  <a:pt x="86" y="121"/>
                  <a:pt x="76" y="123"/>
                  <a:pt x="66" y="123"/>
                </a:cubicBezTo>
                <a:cubicBezTo>
                  <a:pt x="61" y="123"/>
                  <a:pt x="56" y="123"/>
                  <a:pt x="51" y="121"/>
                </a:cubicBezTo>
                <a:cubicBezTo>
                  <a:pt x="46" y="120"/>
                  <a:pt x="41" y="118"/>
                  <a:pt x="36" y="115"/>
                </a:cubicBezTo>
                <a:cubicBezTo>
                  <a:pt x="29" y="111"/>
                  <a:pt x="23" y="106"/>
                  <a:pt x="19" y="100"/>
                </a:cubicBezTo>
                <a:cubicBezTo>
                  <a:pt x="14" y="94"/>
                  <a:pt x="11" y="87"/>
                  <a:pt x="9" y="79"/>
                </a:cubicBezTo>
                <a:cubicBezTo>
                  <a:pt x="7" y="72"/>
                  <a:pt x="6" y="64"/>
                  <a:pt x="7" y="57"/>
                </a:cubicBezTo>
                <a:cubicBezTo>
                  <a:pt x="8" y="49"/>
                  <a:pt x="11" y="41"/>
                  <a:pt x="15" y="34"/>
                </a:cubicBezTo>
                <a:cubicBezTo>
                  <a:pt x="17" y="30"/>
                  <a:pt x="21" y="25"/>
                  <a:pt x="24" y="22"/>
                </a:cubicBezTo>
                <a:cubicBezTo>
                  <a:pt x="28" y="18"/>
                  <a:pt x="32" y="15"/>
                  <a:pt x="37" y="12"/>
                </a:cubicBezTo>
                <a:cubicBezTo>
                  <a:pt x="44" y="8"/>
                  <a:pt x="53" y="5"/>
                  <a:pt x="62" y="5"/>
                </a:cubicBezTo>
                <a:cubicBezTo>
                  <a:pt x="64" y="5"/>
                  <a:pt x="64" y="5"/>
                  <a:pt x="64" y="5"/>
                </a:cubicBezTo>
                <a:cubicBezTo>
                  <a:pt x="64" y="64"/>
                  <a:pt x="64" y="64"/>
                  <a:pt x="64" y="64"/>
                </a:cubicBezTo>
                <a:cubicBezTo>
                  <a:pt x="64" y="65"/>
                  <a:pt x="64" y="66"/>
                  <a:pt x="65" y="66"/>
                </a:cubicBezTo>
                <a:cubicBezTo>
                  <a:pt x="116" y="96"/>
                  <a:pt x="116" y="96"/>
                  <a:pt x="116" y="96"/>
                </a:cubicBezTo>
                <a:lnTo>
                  <a:pt x="115" y="97"/>
                </a:lnTo>
                <a:close/>
                <a:moveTo>
                  <a:pt x="119" y="92"/>
                </a:moveTo>
                <a:cubicBezTo>
                  <a:pt x="110" y="87"/>
                  <a:pt x="110" y="87"/>
                  <a:pt x="110" y="87"/>
                </a:cubicBezTo>
                <a:cubicBezTo>
                  <a:pt x="125" y="72"/>
                  <a:pt x="125" y="72"/>
                  <a:pt x="125" y="72"/>
                </a:cubicBezTo>
                <a:cubicBezTo>
                  <a:pt x="124" y="77"/>
                  <a:pt x="124" y="77"/>
                  <a:pt x="124" y="77"/>
                </a:cubicBezTo>
                <a:cubicBezTo>
                  <a:pt x="123" y="81"/>
                  <a:pt x="121" y="86"/>
                  <a:pt x="119" y="90"/>
                </a:cubicBezTo>
                <a:lnTo>
                  <a:pt x="119" y="92"/>
                </a:lnTo>
                <a:close/>
              </a:path>
            </a:pathLst>
          </a:custGeom>
          <a:solidFill>
            <a:schemeClr val="accent4"/>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grpSp>
        <p:nvGrpSpPr>
          <p:cNvPr id="69" name="组合 68"/>
          <p:cNvGrpSpPr/>
          <p:nvPr/>
        </p:nvGrpSpPr>
        <p:grpSpPr>
          <a:xfrm>
            <a:off x="5476661" y="3710172"/>
            <a:ext cx="468000" cy="468000"/>
            <a:chOff x="4411663" y="304800"/>
            <a:chExt cx="481013" cy="481013"/>
          </a:xfrm>
          <a:solidFill>
            <a:schemeClr val="accent4"/>
          </a:solidFill>
        </p:grpSpPr>
        <p:sp>
          <p:nvSpPr>
            <p:cNvPr id="70" name="Freeform 228"/>
            <p:cNvSpPr>
              <a:spLocks noEditPoints="1"/>
            </p:cNvSpPr>
            <p:nvPr/>
          </p:nvSpPr>
          <p:spPr bwMode="auto">
            <a:xfrm>
              <a:off x="4411663" y="304800"/>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1"/>
                    <a:pt x="94" y="116"/>
                    <a:pt x="87" y="119"/>
                  </a:cubicBezTo>
                  <a:cubicBezTo>
                    <a:pt x="80" y="122"/>
                    <a:pt x="72" y="123"/>
                    <a:pt x="64" y="123"/>
                  </a:cubicBezTo>
                  <a:cubicBezTo>
                    <a:pt x="56" y="123"/>
                    <a:pt x="48" y="122"/>
                    <a:pt x="41" y="119"/>
                  </a:cubicBezTo>
                  <a:cubicBezTo>
                    <a:pt x="34" y="116"/>
                    <a:pt x="27" y="111"/>
                    <a:pt x="22" y="106"/>
                  </a:cubicBezTo>
                  <a:cubicBezTo>
                    <a:pt x="17" y="101"/>
                    <a:pt x="12" y="94"/>
                    <a:pt x="9" y="87"/>
                  </a:cubicBezTo>
                  <a:cubicBezTo>
                    <a:pt x="6" y="80"/>
                    <a:pt x="5" y="72"/>
                    <a:pt x="5" y="64"/>
                  </a:cubicBezTo>
                  <a:cubicBezTo>
                    <a:pt x="5" y="56"/>
                    <a:pt x="6" y="48"/>
                    <a:pt x="9" y="41"/>
                  </a:cubicBezTo>
                  <a:cubicBezTo>
                    <a:pt x="12" y="34"/>
                    <a:pt x="17" y="27"/>
                    <a:pt x="22" y="22"/>
                  </a:cubicBezTo>
                  <a:cubicBezTo>
                    <a:pt x="27" y="17"/>
                    <a:pt x="34" y="12"/>
                    <a:pt x="41" y="9"/>
                  </a:cubicBezTo>
                  <a:cubicBezTo>
                    <a:pt x="56" y="3"/>
                    <a:pt x="72" y="3"/>
                    <a:pt x="87" y="9"/>
                  </a:cubicBezTo>
                  <a:cubicBezTo>
                    <a:pt x="94" y="12"/>
                    <a:pt x="101" y="17"/>
                    <a:pt x="106" y="22"/>
                  </a:cubicBezTo>
                  <a:cubicBezTo>
                    <a:pt x="111" y="27"/>
                    <a:pt x="116" y="34"/>
                    <a:pt x="119" y="41"/>
                  </a:cubicBezTo>
                  <a:cubicBezTo>
                    <a:pt x="122" y="48"/>
                    <a:pt x="123" y="56"/>
                    <a:pt x="123" y="64"/>
                  </a:cubicBezTo>
                  <a:cubicBezTo>
                    <a:pt x="123" y="72"/>
                    <a:pt x="122" y="80"/>
                    <a:pt x="119" y="87"/>
                  </a:cubicBezTo>
                  <a:cubicBezTo>
                    <a:pt x="116" y="94"/>
                    <a:pt x="112" y="101"/>
                    <a:pt x="106" y="106"/>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1" name="Oval 229"/>
            <p:cNvSpPr>
              <a:spLocks noChangeArrowheads="1"/>
            </p:cNvSpPr>
            <p:nvPr/>
          </p:nvSpPr>
          <p:spPr bwMode="auto">
            <a:xfrm>
              <a:off x="4637088" y="530225"/>
              <a:ext cx="30163" cy="30163"/>
            </a:xfrm>
            <a:prstGeom prst="ellipse">
              <a:avLst/>
            </a:pr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2" name="Freeform 230"/>
            <p:cNvSpPr>
              <a:spLocks noEditPoints="1"/>
            </p:cNvSpPr>
            <p:nvPr/>
          </p:nvSpPr>
          <p:spPr bwMode="auto">
            <a:xfrm>
              <a:off x="4576763" y="381000"/>
              <a:ext cx="150813" cy="330200"/>
            </a:xfrm>
            <a:custGeom>
              <a:avLst/>
              <a:gdLst>
                <a:gd name="T0" fmla="*/ 40 w 40"/>
                <a:gd name="T1" fmla="*/ 43 h 88"/>
                <a:gd name="T2" fmla="*/ 40 w 40"/>
                <a:gd name="T3" fmla="*/ 43 h 88"/>
                <a:gd name="T4" fmla="*/ 22 w 40"/>
                <a:gd name="T5" fmla="*/ 2 h 88"/>
                <a:gd name="T6" fmla="*/ 18 w 40"/>
                <a:gd name="T7" fmla="*/ 2 h 88"/>
                <a:gd name="T8" fmla="*/ 0 w 40"/>
                <a:gd name="T9" fmla="*/ 43 h 88"/>
                <a:gd name="T10" fmla="*/ 0 w 40"/>
                <a:gd name="T11" fmla="*/ 44 h 88"/>
                <a:gd name="T12" fmla="*/ 0 w 40"/>
                <a:gd name="T13" fmla="*/ 45 h 88"/>
                <a:gd name="T14" fmla="*/ 0 w 40"/>
                <a:gd name="T15" fmla="*/ 45 h 88"/>
                <a:gd name="T16" fmla="*/ 18 w 40"/>
                <a:gd name="T17" fmla="*/ 86 h 88"/>
                <a:gd name="T18" fmla="*/ 22 w 40"/>
                <a:gd name="T19" fmla="*/ 86 h 88"/>
                <a:gd name="T20" fmla="*/ 40 w 40"/>
                <a:gd name="T21" fmla="*/ 45 h 88"/>
                <a:gd name="T22" fmla="*/ 40 w 40"/>
                <a:gd name="T23" fmla="*/ 44 h 88"/>
                <a:gd name="T24" fmla="*/ 40 w 40"/>
                <a:gd name="T25" fmla="*/ 44 h 88"/>
                <a:gd name="T26" fmla="*/ 40 w 40"/>
                <a:gd name="T27" fmla="*/ 44 h 88"/>
                <a:gd name="T28" fmla="*/ 40 w 40"/>
                <a:gd name="T29" fmla="*/ 43 h 88"/>
                <a:gd name="T30" fmla="*/ 20 w 40"/>
                <a:gd name="T31" fmla="*/ 80 h 88"/>
                <a:gd name="T32" fmla="*/ 4 w 40"/>
                <a:gd name="T33" fmla="*/ 44 h 88"/>
                <a:gd name="T34" fmla="*/ 20 w 40"/>
                <a:gd name="T35" fmla="*/ 9 h 88"/>
                <a:gd name="T36" fmla="*/ 36 w 40"/>
                <a:gd name="T37" fmla="*/ 44 h 88"/>
                <a:gd name="T38" fmla="*/ 20 w 40"/>
                <a:gd name="T39"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 h="88">
                  <a:moveTo>
                    <a:pt x="40" y="43"/>
                  </a:moveTo>
                  <a:cubicBezTo>
                    <a:pt x="40" y="43"/>
                    <a:pt x="40" y="43"/>
                    <a:pt x="40" y="43"/>
                  </a:cubicBezTo>
                  <a:cubicBezTo>
                    <a:pt x="22" y="2"/>
                    <a:pt x="22" y="2"/>
                    <a:pt x="22" y="2"/>
                  </a:cubicBezTo>
                  <a:cubicBezTo>
                    <a:pt x="21" y="0"/>
                    <a:pt x="19" y="0"/>
                    <a:pt x="18" y="2"/>
                  </a:cubicBezTo>
                  <a:cubicBezTo>
                    <a:pt x="0" y="43"/>
                    <a:pt x="0" y="43"/>
                    <a:pt x="0" y="43"/>
                  </a:cubicBezTo>
                  <a:cubicBezTo>
                    <a:pt x="0" y="43"/>
                    <a:pt x="0" y="44"/>
                    <a:pt x="0" y="44"/>
                  </a:cubicBezTo>
                  <a:cubicBezTo>
                    <a:pt x="0" y="44"/>
                    <a:pt x="0" y="45"/>
                    <a:pt x="0" y="45"/>
                  </a:cubicBezTo>
                  <a:cubicBezTo>
                    <a:pt x="0" y="45"/>
                    <a:pt x="0" y="45"/>
                    <a:pt x="0" y="45"/>
                  </a:cubicBezTo>
                  <a:cubicBezTo>
                    <a:pt x="18" y="86"/>
                    <a:pt x="18" y="86"/>
                    <a:pt x="18" y="86"/>
                  </a:cubicBezTo>
                  <a:cubicBezTo>
                    <a:pt x="19" y="88"/>
                    <a:pt x="21" y="88"/>
                    <a:pt x="22" y="86"/>
                  </a:cubicBezTo>
                  <a:cubicBezTo>
                    <a:pt x="40" y="45"/>
                    <a:pt x="40" y="45"/>
                    <a:pt x="40" y="45"/>
                  </a:cubicBezTo>
                  <a:cubicBezTo>
                    <a:pt x="40" y="45"/>
                    <a:pt x="40" y="44"/>
                    <a:pt x="40" y="44"/>
                  </a:cubicBezTo>
                  <a:cubicBezTo>
                    <a:pt x="40" y="44"/>
                    <a:pt x="40" y="44"/>
                    <a:pt x="40" y="44"/>
                  </a:cubicBezTo>
                  <a:cubicBezTo>
                    <a:pt x="40" y="44"/>
                    <a:pt x="40" y="44"/>
                    <a:pt x="40" y="44"/>
                  </a:cubicBezTo>
                  <a:cubicBezTo>
                    <a:pt x="40" y="44"/>
                    <a:pt x="40" y="43"/>
                    <a:pt x="40" y="43"/>
                  </a:cubicBezTo>
                  <a:close/>
                  <a:moveTo>
                    <a:pt x="20" y="80"/>
                  </a:moveTo>
                  <a:cubicBezTo>
                    <a:pt x="4" y="44"/>
                    <a:pt x="4" y="44"/>
                    <a:pt x="4" y="44"/>
                  </a:cubicBezTo>
                  <a:cubicBezTo>
                    <a:pt x="20" y="9"/>
                    <a:pt x="20" y="9"/>
                    <a:pt x="20" y="9"/>
                  </a:cubicBezTo>
                  <a:cubicBezTo>
                    <a:pt x="36" y="44"/>
                    <a:pt x="36" y="44"/>
                    <a:pt x="36" y="44"/>
                  </a:cubicBezTo>
                  <a:lnTo>
                    <a:pt x="20" y="80"/>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561507396"/>
      </p:ext>
    </p:extLst>
  </p:cSld>
  <p:clrMapOvr>
    <a:masterClrMapping/>
  </p:clrMapOvr>
  <p:transition spd="med">
    <p:pull/>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F90AFED-62FC-56B7-826C-51F6D93E4C60}"/>
              </a:ext>
            </a:extLst>
          </p:cNvPr>
          <p:cNvPicPr>
            <a:picLocks noChangeAspect="1"/>
          </p:cNvPicPr>
          <p:nvPr/>
        </p:nvPicPr>
        <p:blipFill>
          <a:blip r:embed="rId3"/>
          <a:stretch>
            <a:fillRect/>
          </a:stretch>
        </p:blipFill>
        <p:spPr>
          <a:xfrm>
            <a:off x="2264719" y="3162670"/>
            <a:ext cx="7327509" cy="2784453"/>
          </a:xfrm>
          <a:prstGeom prst="rect">
            <a:avLst/>
          </a:prstGeom>
        </p:spPr>
      </p:pic>
      <p:sp>
        <p:nvSpPr>
          <p:cNvPr id="4" name="文本框 3"/>
          <p:cNvSpPr txBox="1"/>
          <p:nvPr/>
        </p:nvSpPr>
        <p:spPr>
          <a:xfrm>
            <a:off x="767500" y="1318415"/>
            <a:ext cx="10498347" cy="2053896"/>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dirty="0">
                <a:latin typeface="+mn-ea"/>
                <a:ea typeface="+mn-ea"/>
              </a:rPr>
              <a:t>在推理阶段，</a:t>
            </a:r>
            <a:r>
              <a:rPr lang="en-US" altLang="zh-CN" sz="2000" dirty="0">
                <a:latin typeface="+mn-ea"/>
                <a:ea typeface="+mn-ea"/>
              </a:rPr>
              <a:t>Mistral</a:t>
            </a:r>
            <a:r>
              <a:rPr lang="zh-CN" altLang="en-US" sz="2000" dirty="0">
                <a:latin typeface="+mn-ea"/>
                <a:ea typeface="+mn-ea"/>
              </a:rPr>
              <a:t>设定一个窗口长度，在该窗口内进行注意力运算，而不是对整个文本进行操作。通过滑动窗口的方式，不同注意力层之间会有所重叠，实现对长文本序列的高效处理。这种机制可以显著提升处理速度，并且理论上能够处理更长的</a:t>
            </a:r>
            <a:r>
              <a:rPr lang="en-US" altLang="zh-CN" sz="2000" dirty="0">
                <a:latin typeface="+mn-ea"/>
                <a:ea typeface="+mn-ea"/>
              </a:rPr>
              <a:t>token</a:t>
            </a:r>
            <a:r>
              <a:rPr lang="zh-CN" altLang="en-US" sz="2000" dirty="0">
                <a:latin typeface="+mn-ea"/>
                <a:ea typeface="+mn-ea"/>
              </a:rPr>
              <a:t>序列。通过滑动窗口的方式，</a:t>
            </a:r>
            <a:r>
              <a:rPr lang="en-US" altLang="zh-CN" sz="2000" dirty="0">
                <a:latin typeface="+mn-ea"/>
                <a:ea typeface="+mn-ea"/>
              </a:rPr>
              <a:t>Mistral AI</a:t>
            </a:r>
            <a:r>
              <a:rPr lang="zh-CN" altLang="en-US" sz="2000" dirty="0">
                <a:latin typeface="+mn-ea"/>
                <a:ea typeface="+mn-ea"/>
              </a:rPr>
              <a:t>模型理论上可以处理长达</a:t>
            </a:r>
            <a:r>
              <a:rPr lang="en-US" altLang="zh-CN" sz="2000" dirty="0">
                <a:latin typeface="+mn-ea"/>
                <a:ea typeface="+mn-ea"/>
              </a:rPr>
              <a:t>13.1</a:t>
            </a:r>
            <a:r>
              <a:rPr lang="zh-CN" altLang="en-US" sz="2000" dirty="0">
                <a:latin typeface="+mn-ea"/>
                <a:ea typeface="+mn-ea"/>
              </a:rPr>
              <a:t>万个</a:t>
            </a:r>
            <a:r>
              <a:rPr lang="en-US" altLang="zh-CN" sz="2000" dirty="0">
                <a:latin typeface="+mn-ea"/>
                <a:ea typeface="+mn-ea"/>
              </a:rPr>
              <a:t>token</a:t>
            </a:r>
            <a:r>
              <a:rPr lang="zh-CN" altLang="en-US" sz="2000" dirty="0">
                <a:latin typeface="+mn-ea"/>
                <a:ea typeface="+mn-ea"/>
              </a:rPr>
              <a:t>的文本序列，而无需全局计算，提高了计算效率。</a:t>
            </a:r>
            <a:endParaRPr lang="en-US" altLang="zh-CN" sz="2000" dirty="0">
              <a:latin typeface="+mn-ea"/>
            </a:endParaRPr>
          </a:p>
        </p:txBody>
      </p:sp>
      <p:sp>
        <p:nvSpPr>
          <p:cNvPr id="9" name="标题 8"/>
          <p:cNvSpPr>
            <a:spLocks noGrp="1"/>
          </p:cNvSpPr>
          <p:nvPr>
            <p:ph type="title"/>
          </p:nvPr>
        </p:nvSpPr>
        <p:spPr/>
        <p:txBody>
          <a:bodyPr/>
          <a:lstStyle/>
          <a:p>
            <a:r>
              <a:rPr lang="en-US" altLang="zh-CN" b="1" dirty="0">
                <a:solidFill>
                  <a:srgbClr val="3F3F3F"/>
                </a:solidFill>
                <a:effectLst/>
                <a:latin typeface="-apple-system-font"/>
              </a:rPr>
              <a:t>Sliding Window Attention</a:t>
            </a:r>
          </a:p>
        </p:txBody>
      </p:sp>
    </p:spTree>
    <p:extLst>
      <p:ext uri="{BB962C8B-B14F-4D97-AF65-F5344CB8AC3E}">
        <p14:creationId xmlns:p14="http://schemas.microsoft.com/office/powerpoint/2010/main" val="3882941212"/>
      </p:ext>
    </p:extLst>
  </p:cSld>
  <p:clrMapOvr>
    <a:masterClrMapping/>
  </p:clrMapOvr>
  <p:transition spd="med">
    <p:pull/>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67500" y="1318415"/>
            <a:ext cx="10498347" cy="1653786"/>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en-US" altLang="zh-CN" sz="2000" dirty="0"/>
              <a:t>Mistral</a:t>
            </a:r>
            <a:r>
              <a:rPr lang="zh-CN" altLang="en-US" sz="2000" dirty="0"/>
              <a:t>模型通过分组查询注意力机制来减少计算量。该机制将查询（</a:t>
            </a:r>
            <a:r>
              <a:rPr lang="en-US" altLang="zh-CN" sz="2000" dirty="0"/>
              <a:t>query</a:t>
            </a:r>
            <a:r>
              <a:rPr lang="zh-CN" altLang="en-US" sz="2000" dirty="0"/>
              <a:t>）拆分成多个组，并与</a:t>
            </a:r>
            <a:r>
              <a:rPr lang="en-US" altLang="zh-CN" sz="2000" dirty="0"/>
              <a:t>key</a:t>
            </a:r>
            <a:r>
              <a:rPr lang="zh-CN" altLang="en-US" sz="2000" dirty="0"/>
              <a:t>的子集进行注意力运算，然后将结果进行拼接。这种方法降低了运算量，并减少了组间的通信次数，提高了查询的吞吐量，这使得</a:t>
            </a:r>
            <a:r>
              <a:rPr lang="en-US" altLang="zh-CN" sz="2000" dirty="0"/>
              <a:t>Mistral AI</a:t>
            </a:r>
            <a:r>
              <a:rPr lang="zh-CN" altLang="en-US" sz="2000" dirty="0"/>
              <a:t>模型在处理大规模数据时能够保持高效的处理速度，同时不牺牲模型性能。</a:t>
            </a:r>
            <a:endParaRPr lang="en-US" altLang="zh-CN" sz="2000" dirty="0">
              <a:latin typeface="+mn-ea"/>
            </a:endParaRPr>
          </a:p>
        </p:txBody>
      </p:sp>
      <p:sp>
        <p:nvSpPr>
          <p:cNvPr id="9" name="标题 8"/>
          <p:cNvSpPr>
            <a:spLocks noGrp="1"/>
          </p:cNvSpPr>
          <p:nvPr>
            <p:ph type="title"/>
          </p:nvPr>
        </p:nvSpPr>
        <p:spPr/>
        <p:txBody>
          <a:bodyPr/>
          <a:lstStyle/>
          <a:p>
            <a:r>
              <a:rPr lang="en-US" altLang="zh-CN" b="1" dirty="0">
                <a:solidFill>
                  <a:srgbClr val="3F3F3F"/>
                </a:solidFill>
                <a:effectLst/>
                <a:latin typeface="-apple-system-font"/>
              </a:rPr>
              <a:t>Grouped Query Attention</a:t>
            </a:r>
          </a:p>
        </p:txBody>
      </p:sp>
      <p:pic>
        <p:nvPicPr>
          <p:cNvPr id="5" name="图片 4">
            <a:extLst>
              <a:ext uri="{FF2B5EF4-FFF2-40B4-BE49-F238E27FC236}">
                <a16:creationId xmlns:a16="http://schemas.microsoft.com/office/drawing/2014/main" id="{551FC790-BEB0-30F4-7053-4248B7BC5006}"/>
              </a:ext>
            </a:extLst>
          </p:cNvPr>
          <p:cNvPicPr>
            <a:picLocks noChangeAspect="1"/>
          </p:cNvPicPr>
          <p:nvPr/>
        </p:nvPicPr>
        <p:blipFill>
          <a:blip r:embed="rId3"/>
          <a:stretch>
            <a:fillRect/>
          </a:stretch>
        </p:blipFill>
        <p:spPr>
          <a:xfrm>
            <a:off x="2227495" y="3263255"/>
            <a:ext cx="7401958" cy="2391109"/>
          </a:xfrm>
          <a:prstGeom prst="rect">
            <a:avLst/>
          </a:prstGeom>
        </p:spPr>
      </p:pic>
    </p:spTree>
    <p:extLst>
      <p:ext uri="{BB962C8B-B14F-4D97-AF65-F5344CB8AC3E}">
        <p14:creationId xmlns:p14="http://schemas.microsoft.com/office/powerpoint/2010/main" val="745773081"/>
      </p:ext>
    </p:extLst>
  </p:cSld>
  <p:clrMapOvr>
    <a:masterClrMapping/>
  </p:clrMapOvr>
  <p:transition spd="med">
    <p:pull/>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67500" y="1318415"/>
            <a:ext cx="10498347" cy="1652953"/>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en-US" altLang="zh-CN" sz="2000" dirty="0"/>
              <a:t>Mistral</a:t>
            </a:r>
            <a:r>
              <a:rPr lang="zh-CN" altLang="en-US" sz="2000" dirty="0"/>
              <a:t>还采用了稀疏混合专家（</a:t>
            </a:r>
            <a:r>
              <a:rPr lang="en-US" altLang="zh-CN" sz="2000" dirty="0" err="1"/>
              <a:t>MoE</a:t>
            </a:r>
            <a:r>
              <a:rPr lang="zh-CN" altLang="en-US" sz="2000" dirty="0"/>
              <a:t>）架构，这是一种增大模型参数容量但推理时仅采用部分参数进行推理的策略。通过</a:t>
            </a:r>
            <a:r>
              <a:rPr lang="en-US" altLang="zh-CN" sz="2000" dirty="0" err="1"/>
              <a:t>MoE</a:t>
            </a:r>
            <a:r>
              <a:rPr lang="zh-CN" altLang="en-US" sz="2000" dirty="0"/>
              <a:t>架构，模型可以将复杂的任务分割成一系列更小、更容易处理的子任务，每个子任务由特定领域的专家负责处理。这种架构在训练时赋予模型更强的性能，但在推理时并不会因为模型参数的增大而导致性能大幅下降。 </a:t>
            </a:r>
          </a:p>
        </p:txBody>
      </p:sp>
      <p:sp>
        <p:nvSpPr>
          <p:cNvPr id="9" name="标题 8"/>
          <p:cNvSpPr>
            <a:spLocks noGrp="1"/>
          </p:cNvSpPr>
          <p:nvPr>
            <p:ph type="title"/>
          </p:nvPr>
        </p:nvSpPr>
        <p:spPr/>
        <p:txBody>
          <a:bodyPr/>
          <a:lstStyle/>
          <a:p>
            <a:r>
              <a:rPr lang="en-US" altLang="zh-CN" b="1" dirty="0" err="1"/>
              <a:t>SMoE</a:t>
            </a:r>
            <a:endParaRPr lang="en-US" altLang="zh-CN" b="1" dirty="0"/>
          </a:p>
        </p:txBody>
      </p:sp>
      <p:pic>
        <p:nvPicPr>
          <p:cNvPr id="3" name="图片 2">
            <a:extLst>
              <a:ext uri="{FF2B5EF4-FFF2-40B4-BE49-F238E27FC236}">
                <a16:creationId xmlns:a16="http://schemas.microsoft.com/office/drawing/2014/main" id="{3581D0B9-C23A-8990-2ED2-9E40CAABF422}"/>
              </a:ext>
            </a:extLst>
          </p:cNvPr>
          <p:cNvPicPr>
            <a:picLocks noChangeAspect="1"/>
          </p:cNvPicPr>
          <p:nvPr/>
        </p:nvPicPr>
        <p:blipFill>
          <a:blip r:embed="rId3"/>
          <a:stretch>
            <a:fillRect/>
          </a:stretch>
        </p:blipFill>
        <p:spPr>
          <a:xfrm>
            <a:off x="2985830" y="3135566"/>
            <a:ext cx="6415648" cy="2550563"/>
          </a:xfrm>
          <a:prstGeom prst="rect">
            <a:avLst/>
          </a:prstGeom>
        </p:spPr>
      </p:pic>
    </p:spTree>
    <p:extLst>
      <p:ext uri="{BB962C8B-B14F-4D97-AF65-F5344CB8AC3E}">
        <p14:creationId xmlns:p14="http://schemas.microsoft.com/office/powerpoint/2010/main" val="898499452"/>
      </p:ext>
    </p:extLst>
  </p:cSld>
  <p:clrMapOvr>
    <a:masterClrMapping/>
  </p:clrMapOvr>
  <p:transition spd="med">
    <p:pull/>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zh-CN" altLang="en-US" dirty="0"/>
              <a:t>应用场景</a:t>
            </a:r>
          </a:p>
        </p:txBody>
      </p:sp>
      <p:grpSp>
        <p:nvGrpSpPr>
          <p:cNvPr id="19" name="组合 18"/>
          <p:cNvGrpSpPr/>
          <p:nvPr/>
        </p:nvGrpSpPr>
        <p:grpSpPr>
          <a:xfrm>
            <a:off x="2603426" y="1414624"/>
            <a:ext cx="3343762" cy="2453613"/>
            <a:chOff x="2603426" y="1526767"/>
            <a:chExt cx="3343762" cy="2453613"/>
          </a:xfrm>
        </p:grpSpPr>
        <p:sp>
          <p:nvSpPr>
            <p:cNvPr id="20" name="椭圆 19"/>
            <p:cNvSpPr/>
            <p:nvPr/>
          </p:nvSpPr>
          <p:spPr>
            <a:xfrm>
              <a:off x="4076785" y="1558445"/>
              <a:ext cx="550893" cy="550893"/>
            </a:xfrm>
            <a:prstGeom prst="ellipse">
              <a:avLst/>
            </a:prstGeom>
            <a:noFill/>
            <a:ln w="6350" cap="flat" cmpd="sng" algn="ctr">
              <a:solidFill>
                <a:srgbClr val="FFFFFF">
                  <a:lumMod val="6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1" name="椭圆 20"/>
            <p:cNvSpPr/>
            <p:nvPr/>
          </p:nvSpPr>
          <p:spPr>
            <a:xfrm>
              <a:off x="4035058" y="1526767"/>
              <a:ext cx="550893" cy="550893"/>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1</a:t>
              </a:r>
              <a:endParaRPr kumimoji="0" lang="zh-CN" altLang="en-US" sz="2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3" name="文本框 22"/>
            <p:cNvSpPr txBox="1"/>
            <p:nvPr/>
          </p:nvSpPr>
          <p:spPr>
            <a:xfrm>
              <a:off x="2673819" y="2191796"/>
              <a:ext cx="3273369"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300" normalizeH="0" baseline="0" noProof="0" dirty="0">
                  <a:ln>
                    <a:noFill/>
                  </a:ln>
                  <a:solidFill>
                    <a:schemeClr val="accent4"/>
                  </a:solidFill>
                  <a:effectLst/>
                  <a:uLnTx/>
                  <a:uFillTx/>
                  <a:latin typeface="微软雅黑" panose="020B0503020204020204" pitchFamily="34" charset="-122"/>
                  <a:ea typeface="微软雅黑" panose="020B0503020204020204" pitchFamily="34" charset="-122"/>
                </a:rPr>
                <a:t>文本生成</a:t>
              </a:r>
            </a:p>
          </p:txBody>
        </p:sp>
        <p:sp>
          <p:nvSpPr>
            <p:cNvPr id="24" name="文本框 23"/>
            <p:cNvSpPr txBox="1"/>
            <p:nvPr/>
          </p:nvSpPr>
          <p:spPr>
            <a:xfrm>
              <a:off x="2603426" y="2731192"/>
              <a:ext cx="3273369" cy="1249188"/>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eaLnBrk="1" fontAlgn="auto" latinLnBrk="0" hangingPunct="1">
                <a:lnSpc>
                  <a:spcPct val="130000"/>
                </a:lnSpc>
                <a:spcBef>
                  <a:spcPts val="0"/>
                </a:spcBef>
                <a:spcAft>
                  <a:spcPts val="0"/>
                </a:spcAft>
                <a:buClrTx/>
                <a:buSzTx/>
                <a:buFontTx/>
                <a:buNone/>
                <a:defRPr/>
              </a:pPr>
              <a:r>
                <a:rPr kumimoji="0" lang="en-US" altLang="zh-CN" sz="1600" b="0" i="0" u="none" strike="noStrike" kern="0" cap="none" spc="3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Mistral </a:t>
              </a:r>
              <a:r>
                <a:rPr kumimoji="0" lang="zh-CN" altLang="en-US" sz="1600" b="0" i="0" u="none" strike="noStrike" kern="0" cap="none" spc="3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能够生成富有创意的文本，如广告文案。用户只需提供主题，模型就能生成相关内容。</a:t>
              </a:r>
            </a:p>
          </p:txBody>
        </p:sp>
      </p:grpSp>
      <p:grpSp>
        <p:nvGrpSpPr>
          <p:cNvPr id="25" name="组合 24"/>
          <p:cNvGrpSpPr/>
          <p:nvPr/>
        </p:nvGrpSpPr>
        <p:grpSpPr>
          <a:xfrm>
            <a:off x="6244814" y="1414624"/>
            <a:ext cx="3414516" cy="2103878"/>
            <a:chOff x="6244814" y="1526767"/>
            <a:chExt cx="3414516" cy="2103878"/>
          </a:xfrm>
        </p:grpSpPr>
        <p:sp>
          <p:nvSpPr>
            <p:cNvPr id="26" name="椭圆 25"/>
            <p:cNvSpPr/>
            <p:nvPr/>
          </p:nvSpPr>
          <p:spPr>
            <a:xfrm>
              <a:off x="7647780" y="1558445"/>
              <a:ext cx="550893" cy="550893"/>
            </a:xfrm>
            <a:prstGeom prst="ellipse">
              <a:avLst/>
            </a:prstGeom>
            <a:noFill/>
            <a:ln w="6350" cap="flat" cmpd="sng" algn="ctr">
              <a:solidFill>
                <a:srgbClr val="FFFFFF">
                  <a:lumMod val="6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7" name="椭圆 26"/>
            <p:cNvSpPr/>
            <p:nvPr/>
          </p:nvSpPr>
          <p:spPr>
            <a:xfrm>
              <a:off x="7606053" y="1526767"/>
              <a:ext cx="550893" cy="550893"/>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2</a:t>
              </a:r>
              <a:endParaRPr kumimoji="0" lang="zh-CN" altLang="en-US" sz="2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9" name="文本框 28"/>
            <p:cNvSpPr txBox="1"/>
            <p:nvPr/>
          </p:nvSpPr>
          <p:spPr>
            <a:xfrm>
              <a:off x="6244814" y="2191796"/>
              <a:ext cx="3273369"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300" normalizeH="0" baseline="0" noProof="0" dirty="0">
                  <a:ln>
                    <a:noFill/>
                  </a:ln>
                  <a:solidFill>
                    <a:schemeClr val="accent4"/>
                  </a:solidFill>
                  <a:effectLst/>
                  <a:uLnTx/>
                  <a:uFillTx/>
                  <a:latin typeface="微软雅黑" panose="020B0503020204020204" pitchFamily="34" charset="-122"/>
                  <a:ea typeface="微软雅黑" panose="020B0503020204020204" pitchFamily="34" charset="-122"/>
                </a:rPr>
                <a:t>问答系统</a:t>
              </a:r>
            </a:p>
          </p:txBody>
        </p:sp>
        <p:sp>
          <p:nvSpPr>
            <p:cNvPr id="30" name="文本框 29"/>
            <p:cNvSpPr txBox="1"/>
            <p:nvPr/>
          </p:nvSpPr>
          <p:spPr>
            <a:xfrm>
              <a:off x="6385961" y="2701545"/>
              <a:ext cx="3273369" cy="929100"/>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eaLnBrk="1" fontAlgn="auto" latinLnBrk="0" hangingPunct="1">
                <a:lnSpc>
                  <a:spcPct val="130000"/>
                </a:lnSpc>
                <a:spcBef>
                  <a:spcPts val="0"/>
                </a:spcBef>
                <a:spcAft>
                  <a:spcPts val="0"/>
                </a:spcAft>
                <a:buClrTx/>
                <a:buSzTx/>
                <a:buFontTx/>
                <a:buNone/>
                <a:defRPr/>
              </a:pPr>
              <a:r>
                <a:rPr kumimoji="0" lang="en-US" altLang="zh-CN" sz="1600" b="0" i="0" u="none" strike="noStrike" kern="0" cap="none" spc="30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rPr>
                <a:t>Mistral </a:t>
              </a:r>
              <a:r>
                <a:rPr kumimoji="0" lang="zh-CN" altLang="en-US" sz="1600" b="0" i="0" u="none" strike="noStrike" kern="0" cap="none" spc="30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rPr>
                <a:t>能够理解用户的问题，并从知识库或文档中提取相关信息，给出准确的答案。</a:t>
              </a:r>
            </a:p>
          </p:txBody>
        </p:sp>
      </p:grpSp>
      <p:grpSp>
        <p:nvGrpSpPr>
          <p:cNvPr id="46" name="组合 45"/>
          <p:cNvGrpSpPr/>
          <p:nvPr/>
        </p:nvGrpSpPr>
        <p:grpSpPr>
          <a:xfrm>
            <a:off x="4473829" y="3833752"/>
            <a:ext cx="3273369" cy="2133568"/>
            <a:chOff x="4459315" y="3916867"/>
            <a:chExt cx="3273369" cy="2133568"/>
          </a:xfrm>
        </p:grpSpPr>
        <p:sp>
          <p:nvSpPr>
            <p:cNvPr id="47" name="椭圆 46"/>
            <p:cNvSpPr/>
            <p:nvPr/>
          </p:nvSpPr>
          <p:spPr>
            <a:xfrm>
              <a:off x="5862281" y="3948545"/>
              <a:ext cx="550893" cy="550893"/>
            </a:xfrm>
            <a:prstGeom prst="ellipse">
              <a:avLst/>
            </a:prstGeom>
            <a:noFill/>
            <a:ln w="6350" cap="flat" cmpd="sng" algn="ctr">
              <a:solidFill>
                <a:srgbClr val="FFFFFF">
                  <a:lumMod val="6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8" name="椭圆 47"/>
            <p:cNvSpPr/>
            <p:nvPr/>
          </p:nvSpPr>
          <p:spPr>
            <a:xfrm>
              <a:off x="5820554" y="3916867"/>
              <a:ext cx="550893" cy="550893"/>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4</a:t>
              </a:r>
              <a:endParaRPr kumimoji="0" lang="zh-CN" altLang="en-US" sz="2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0" name="文本框 49"/>
            <p:cNvSpPr txBox="1"/>
            <p:nvPr/>
          </p:nvSpPr>
          <p:spPr>
            <a:xfrm>
              <a:off x="4459315" y="4581896"/>
              <a:ext cx="3273369"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300" normalizeH="0" baseline="0" noProof="0" dirty="0">
                  <a:ln>
                    <a:noFill/>
                  </a:ln>
                  <a:solidFill>
                    <a:schemeClr val="accent4"/>
                  </a:solidFill>
                  <a:effectLst/>
                  <a:uLnTx/>
                  <a:uFillTx/>
                  <a:latin typeface="微软雅黑" panose="020B0503020204020204" pitchFamily="34" charset="-122"/>
                  <a:ea typeface="微软雅黑" panose="020B0503020204020204" pitchFamily="34" charset="-122"/>
                </a:rPr>
                <a:t>对话生成</a:t>
              </a:r>
            </a:p>
          </p:txBody>
        </p:sp>
        <p:sp>
          <p:nvSpPr>
            <p:cNvPr id="51" name="文本框 50"/>
            <p:cNvSpPr txBox="1"/>
            <p:nvPr/>
          </p:nvSpPr>
          <p:spPr>
            <a:xfrm>
              <a:off x="4459315" y="5121335"/>
              <a:ext cx="3273369" cy="929100"/>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eaLnBrk="1" fontAlgn="auto" latinLnBrk="0" hangingPunct="1">
                <a:lnSpc>
                  <a:spcPct val="130000"/>
                </a:lnSpc>
                <a:spcBef>
                  <a:spcPts val="0"/>
                </a:spcBef>
                <a:spcAft>
                  <a:spcPts val="0"/>
                </a:spcAft>
                <a:buClrTx/>
                <a:buSzTx/>
                <a:buFontTx/>
                <a:buNone/>
                <a:defRPr/>
              </a:pPr>
              <a:r>
                <a:rPr kumimoji="0" lang="en-US" altLang="zh-CN" sz="1600" b="0" i="0" u="none" strike="noStrike" kern="0" cap="none" spc="30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rPr>
                <a:t>Mistral </a:t>
              </a:r>
              <a:r>
                <a:rPr kumimoji="0" lang="zh-CN" altLang="en-US" sz="1600" b="0" i="0" u="none" strike="noStrike" kern="0" cap="none" spc="30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rPr>
                <a:t>可以驱动智能聊天机器人，为用户提供自然流畅的对话体验。</a:t>
              </a:r>
            </a:p>
          </p:txBody>
        </p:sp>
      </p:grpSp>
      <p:grpSp>
        <p:nvGrpSpPr>
          <p:cNvPr id="52" name="组合 51"/>
          <p:cNvGrpSpPr/>
          <p:nvPr/>
        </p:nvGrpSpPr>
        <p:grpSpPr>
          <a:xfrm>
            <a:off x="7896012" y="3836927"/>
            <a:ext cx="3273369" cy="2127218"/>
            <a:chOff x="7881498" y="3926541"/>
            <a:chExt cx="3273369" cy="2127218"/>
          </a:xfrm>
        </p:grpSpPr>
        <p:sp>
          <p:nvSpPr>
            <p:cNvPr id="53" name="椭圆 52"/>
            <p:cNvSpPr/>
            <p:nvPr/>
          </p:nvSpPr>
          <p:spPr>
            <a:xfrm>
              <a:off x="9284464" y="3958219"/>
              <a:ext cx="550893" cy="550893"/>
            </a:xfrm>
            <a:prstGeom prst="ellipse">
              <a:avLst/>
            </a:prstGeom>
            <a:noFill/>
            <a:ln w="6350" cap="flat" cmpd="sng" algn="ctr">
              <a:solidFill>
                <a:srgbClr val="FFFFFF">
                  <a:lumMod val="6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4" name="椭圆 53"/>
            <p:cNvSpPr/>
            <p:nvPr/>
          </p:nvSpPr>
          <p:spPr>
            <a:xfrm>
              <a:off x="9242737" y="3926541"/>
              <a:ext cx="550893" cy="550893"/>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5</a:t>
              </a:r>
              <a:endParaRPr kumimoji="0" lang="zh-CN" altLang="en-US" sz="2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6" name="文本框 55"/>
            <p:cNvSpPr txBox="1"/>
            <p:nvPr/>
          </p:nvSpPr>
          <p:spPr>
            <a:xfrm>
              <a:off x="7881498" y="4591570"/>
              <a:ext cx="3273369"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300" normalizeH="0" baseline="0" noProof="0" dirty="0">
                  <a:ln>
                    <a:noFill/>
                  </a:ln>
                  <a:solidFill>
                    <a:schemeClr val="accent4"/>
                  </a:solidFill>
                  <a:effectLst/>
                  <a:uLnTx/>
                  <a:uFillTx/>
                  <a:latin typeface="微软雅黑" panose="020B0503020204020204" pitchFamily="34" charset="-122"/>
                  <a:ea typeface="微软雅黑" panose="020B0503020204020204" pitchFamily="34" charset="-122"/>
                </a:rPr>
                <a:t>机器翻译</a:t>
              </a:r>
            </a:p>
          </p:txBody>
        </p:sp>
        <p:sp>
          <p:nvSpPr>
            <p:cNvPr id="57" name="文本框 56"/>
            <p:cNvSpPr txBox="1"/>
            <p:nvPr/>
          </p:nvSpPr>
          <p:spPr>
            <a:xfrm>
              <a:off x="7881498" y="5124659"/>
              <a:ext cx="3273369" cy="929100"/>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eaLnBrk="1" fontAlgn="auto" latinLnBrk="0" hangingPunct="1">
                <a:lnSpc>
                  <a:spcPct val="130000"/>
                </a:lnSpc>
                <a:spcBef>
                  <a:spcPts val="0"/>
                </a:spcBef>
                <a:spcAft>
                  <a:spcPts val="0"/>
                </a:spcAft>
                <a:buClrTx/>
                <a:buSzTx/>
                <a:buFontTx/>
                <a:buNone/>
                <a:defRPr/>
              </a:pPr>
              <a:r>
                <a:rPr kumimoji="0" lang="en-US" altLang="zh-CN" sz="1600" b="0" i="0" u="none" strike="noStrike" kern="0" cap="none" spc="30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rPr>
                <a:t>Mistral </a:t>
              </a:r>
              <a:r>
                <a:rPr kumimoji="0" lang="zh-CN" altLang="en-US" sz="1600" b="0" i="0" u="none" strike="noStrike" kern="0" cap="none" spc="30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rPr>
                <a:t>可用于不同语言之间的翻译，确保语句的流畅性和语法的准确性。</a:t>
              </a:r>
            </a:p>
          </p:txBody>
        </p:sp>
      </p:grpSp>
      <p:grpSp>
        <p:nvGrpSpPr>
          <p:cNvPr id="58" name="组合 57"/>
          <p:cNvGrpSpPr/>
          <p:nvPr/>
        </p:nvGrpSpPr>
        <p:grpSpPr>
          <a:xfrm>
            <a:off x="1051648" y="3833752"/>
            <a:ext cx="3273369" cy="2133568"/>
            <a:chOff x="1037134" y="3929346"/>
            <a:chExt cx="3273369" cy="2133568"/>
          </a:xfrm>
        </p:grpSpPr>
        <p:sp>
          <p:nvSpPr>
            <p:cNvPr id="59" name="椭圆 58"/>
            <p:cNvSpPr/>
            <p:nvPr/>
          </p:nvSpPr>
          <p:spPr>
            <a:xfrm>
              <a:off x="2440100" y="3961024"/>
              <a:ext cx="550893" cy="550893"/>
            </a:xfrm>
            <a:prstGeom prst="ellipse">
              <a:avLst/>
            </a:prstGeom>
            <a:noFill/>
            <a:ln w="6350" cap="flat" cmpd="sng" algn="ctr">
              <a:solidFill>
                <a:srgbClr val="FFFFFF">
                  <a:lumMod val="6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0" name="椭圆 59"/>
            <p:cNvSpPr/>
            <p:nvPr/>
          </p:nvSpPr>
          <p:spPr>
            <a:xfrm>
              <a:off x="2398373" y="3929346"/>
              <a:ext cx="550893" cy="550893"/>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3</a:t>
              </a:r>
              <a:endParaRPr kumimoji="0" lang="zh-CN" altLang="en-US" sz="2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2" name="文本框 61"/>
            <p:cNvSpPr txBox="1"/>
            <p:nvPr/>
          </p:nvSpPr>
          <p:spPr>
            <a:xfrm>
              <a:off x="1037134" y="4594375"/>
              <a:ext cx="3273369"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300" normalizeH="0" baseline="0" noProof="0" dirty="0">
                  <a:ln>
                    <a:noFill/>
                  </a:ln>
                  <a:solidFill>
                    <a:schemeClr val="accent4"/>
                  </a:solidFill>
                  <a:effectLst/>
                  <a:uLnTx/>
                  <a:uFillTx/>
                  <a:latin typeface="微软雅黑" panose="020B0503020204020204" pitchFamily="34" charset="-122"/>
                  <a:ea typeface="微软雅黑" panose="020B0503020204020204" pitchFamily="34" charset="-122"/>
                </a:rPr>
                <a:t>文本分类</a:t>
              </a:r>
            </a:p>
          </p:txBody>
        </p:sp>
        <p:sp>
          <p:nvSpPr>
            <p:cNvPr id="63" name="文本框 62"/>
            <p:cNvSpPr txBox="1"/>
            <p:nvPr/>
          </p:nvSpPr>
          <p:spPr>
            <a:xfrm>
              <a:off x="1037134" y="5133814"/>
              <a:ext cx="3273369" cy="929100"/>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600" b="0" i="0" u="none" strike="noStrike" kern="0" cap="none" spc="30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rPr>
                <a:t>模型能够将文章或评论分类到特定主题，如新闻、科技、娱乐等，帮助信息整理。</a:t>
              </a:r>
            </a:p>
          </p:txBody>
        </p:sp>
      </p:grpSp>
    </p:spTree>
    <p:extLst>
      <p:ext uri="{BB962C8B-B14F-4D97-AF65-F5344CB8AC3E}">
        <p14:creationId xmlns:p14="http://schemas.microsoft.com/office/powerpoint/2010/main" val="443440933"/>
      </p:ext>
    </p:extLst>
  </p:cSld>
  <p:clrMapOvr>
    <a:masterClrMapping/>
  </p:clrMapOvr>
  <p:transition spd="med">
    <p:pull/>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67500" y="1318415"/>
            <a:ext cx="10498347" cy="1252843"/>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en-US" altLang="zh-CN" sz="2000" dirty="0"/>
              <a:t>Mistral 7B</a:t>
            </a:r>
            <a:r>
              <a:rPr lang="zh-CN" altLang="en-US" sz="2000" dirty="0"/>
              <a:t>拥有</a:t>
            </a:r>
            <a:r>
              <a:rPr lang="en-US" altLang="zh-CN" sz="2000" dirty="0"/>
              <a:t>7</a:t>
            </a:r>
            <a:r>
              <a:rPr lang="zh-CN" altLang="en-US" sz="2000" dirty="0"/>
              <a:t>亿个参数，专注于通用自然语言处理任务，采用标准的 </a:t>
            </a:r>
            <a:r>
              <a:rPr lang="en-US" altLang="zh-CN" sz="2000" dirty="0"/>
              <a:t>Transformer </a:t>
            </a:r>
            <a:r>
              <a:rPr lang="zh-CN" altLang="en-US" sz="2000" dirty="0"/>
              <a:t>架构。同时利用了分组查询注意力</a:t>
            </a:r>
            <a:r>
              <a:rPr lang="en-US" altLang="zh-CN" sz="2000" dirty="0"/>
              <a:t>(GQA)</a:t>
            </a:r>
            <a:r>
              <a:rPr lang="zh-CN" altLang="en-US" sz="2000" dirty="0"/>
              <a:t>和滑动窗口注意力</a:t>
            </a:r>
            <a:r>
              <a:rPr lang="en-US" altLang="zh-CN" sz="2000" dirty="0"/>
              <a:t>(SWA)</a:t>
            </a:r>
            <a:r>
              <a:rPr lang="zh-CN" altLang="en-US" sz="2000" dirty="0"/>
              <a:t>。显著加快了推理速度，同时在解码过程中减少了内存需求，从而允许更高的批量大小和更高的吞吐量。 </a:t>
            </a:r>
          </a:p>
        </p:txBody>
      </p:sp>
      <p:sp>
        <p:nvSpPr>
          <p:cNvPr id="9" name="标题 8"/>
          <p:cNvSpPr>
            <a:spLocks noGrp="1"/>
          </p:cNvSpPr>
          <p:nvPr>
            <p:ph type="title"/>
          </p:nvPr>
        </p:nvSpPr>
        <p:spPr/>
        <p:txBody>
          <a:bodyPr/>
          <a:lstStyle/>
          <a:p>
            <a:r>
              <a:rPr lang="en-US" altLang="zh-CN" dirty="0"/>
              <a:t>Mistral 7B</a:t>
            </a:r>
            <a:endParaRPr lang="en-US" altLang="zh-CN" b="1" dirty="0"/>
          </a:p>
        </p:txBody>
      </p:sp>
      <p:pic>
        <p:nvPicPr>
          <p:cNvPr id="5" name="图片 4">
            <a:extLst>
              <a:ext uri="{FF2B5EF4-FFF2-40B4-BE49-F238E27FC236}">
                <a16:creationId xmlns:a16="http://schemas.microsoft.com/office/drawing/2014/main" id="{0A184714-7335-E2E6-E3A2-BB244BB66C35}"/>
              </a:ext>
            </a:extLst>
          </p:cNvPr>
          <p:cNvPicPr>
            <a:picLocks noChangeAspect="1"/>
          </p:cNvPicPr>
          <p:nvPr/>
        </p:nvPicPr>
        <p:blipFill>
          <a:blip r:embed="rId3"/>
          <a:stretch>
            <a:fillRect/>
          </a:stretch>
        </p:blipFill>
        <p:spPr>
          <a:xfrm>
            <a:off x="303991" y="2968186"/>
            <a:ext cx="11584017" cy="2152950"/>
          </a:xfrm>
          <a:prstGeom prst="rect">
            <a:avLst/>
          </a:prstGeom>
        </p:spPr>
      </p:pic>
    </p:spTree>
    <p:extLst>
      <p:ext uri="{BB962C8B-B14F-4D97-AF65-F5344CB8AC3E}">
        <p14:creationId xmlns:p14="http://schemas.microsoft.com/office/powerpoint/2010/main" val="1031727184"/>
      </p:ext>
    </p:extLst>
  </p:cSld>
  <p:clrMapOvr>
    <a:masterClrMapping/>
  </p:clrMapOvr>
  <p:transition spd="med">
    <p:pull/>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94133" y="1300659"/>
            <a:ext cx="4816553" cy="4053417"/>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en-US" altLang="zh-CN" sz="2000" dirty="0" err="1"/>
              <a:t>Mixtral</a:t>
            </a:r>
            <a:r>
              <a:rPr lang="en-US" altLang="zh-CN" sz="2000" dirty="0"/>
              <a:t> 8×7B</a:t>
            </a:r>
            <a:r>
              <a:rPr lang="zh-CN" altLang="en-US" sz="2000" dirty="0"/>
              <a:t>规模较小，拥有 </a:t>
            </a:r>
            <a:r>
              <a:rPr lang="en-US" altLang="zh-CN" sz="2000" dirty="0"/>
              <a:t>7 </a:t>
            </a:r>
            <a:r>
              <a:rPr lang="zh-CN" altLang="en-US" sz="2000" dirty="0"/>
              <a:t>亿个参数，依然采用混合专家架构，允许不同的专家在特定任务上进行优化。在大多数基准测试中表现超过了</a:t>
            </a:r>
            <a:r>
              <a:rPr lang="en-US" altLang="zh-CN" sz="2000" dirty="0"/>
              <a:t>Llama 2 70B</a:t>
            </a:r>
            <a:r>
              <a:rPr lang="zh-CN" altLang="en-US" sz="2000" dirty="0"/>
              <a:t>，推断速度快</a:t>
            </a:r>
            <a:r>
              <a:rPr lang="en-US" altLang="zh-CN" sz="2000" dirty="0"/>
              <a:t>6</a:t>
            </a:r>
            <a:r>
              <a:rPr lang="zh-CN" altLang="en-US" sz="2000" dirty="0"/>
              <a:t>倍。它是目前拥有宽松许可证最强大的开放权重模型，并在成本</a:t>
            </a:r>
            <a:r>
              <a:rPr lang="en-US" altLang="zh-CN" sz="2000" dirty="0"/>
              <a:t>/</a:t>
            </a:r>
            <a:r>
              <a:rPr lang="zh-CN" altLang="en-US" sz="2000" dirty="0"/>
              <a:t>性能权衡方面是最佳模型。特别是在大多数标准基准测试中，它的表现匹配或</a:t>
            </a:r>
            <a:r>
              <a:rPr lang="zh-CN" altLang="en-US" sz="2000" b="1" dirty="0"/>
              <a:t>超过了</a:t>
            </a:r>
            <a:r>
              <a:rPr lang="en-US" altLang="zh-CN" sz="2000" b="1" dirty="0"/>
              <a:t>GPT3.5</a:t>
            </a:r>
            <a:r>
              <a:rPr lang="zh-CN" altLang="en-US" sz="2000" dirty="0"/>
              <a:t>。</a:t>
            </a:r>
          </a:p>
        </p:txBody>
      </p:sp>
      <p:sp>
        <p:nvSpPr>
          <p:cNvPr id="9" name="标题 8"/>
          <p:cNvSpPr>
            <a:spLocks noGrp="1"/>
          </p:cNvSpPr>
          <p:nvPr>
            <p:ph type="title"/>
          </p:nvPr>
        </p:nvSpPr>
        <p:spPr/>
        <p:txBody>
          <a:bodyPr/>
          <a:lstStyle/>
          <a:p>
            <a:r>
              <a:rPr lang="en-US" altLang="zh-CN" dirty="0" err="1"/>
              <a:t>Mixtral</a:t>
            </a:r>
            <a:r>
              <a:rPr lang="en-US" altLang="zh-CN" dirty="0"/>
              <a:t> 8×7B</a:t>
            </a:r>
            <a:endParaRPr lang="en-US" altLang="zh-CN" b="1" dirty="0"/>
          </a:p>
        </p:txBody>
      </p:sp>
      <p:pic>
        <p:nvPicPr>
          <p:cNvPr id="3" name="图片 2">
            <a:extLst>
              <a:ext uri="{FF2B5EF4-FFF2-40B4-BE49-F238E27FC236}">
                <a16:creationId xmlns:a16="http://schemas.microsoft.com/office/drawing/2014/main" id="{AA961F5D-BD2A-5D93-02D9-C09D4D338E5C}"/>
              </a:ext>
            </a:extLst>
          </p:cNvPr>
          <p:cNvPicPr>
            <a:picLocks noChangeAspect="1"/>
          </p:cNvPicPr>
          <p:nvPr/>
        </p:nvPicPr>
        <p:blipFill>
          <a:blip r:embed="rId3"/>
          <a:stretch>
            <a:fillRect/>
          </a:stretch>
        </p:blipFill>
        <p:spPr>
          <a:xfrm>
            <a:off x="5610686" y="1003160"/>
            <a:ext cx="6418507" cy="4181400"/>
          </a:xfrm>
          <a:prstGeom prst="rect">
            <a:avLst/>
          </a:prstGeom>
        </p:spPr>
      </p:pic>
    </p:spTree>
    <p:extLst>
      <p:ext uri="{BB962C8B-B14F-4D97-AF65-F5344CB8AC3E}">
        <p14:creationId xmlns:p14="http://schemas.microsoft.com/office/powerpoint/2010/main" val="4062830646"/>
      </p:ext>
    </p:extLst>
  </p:cSld>
  <p:clrMapOvr>
    <a:masterClrMapping/>
  </p:clrMapOvr>
  <p:transition spd="med">
    <p:pull/>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94133" y="1300659"/>
            <a:ext cx="10853370" cy="1652953"/>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000" dirty="0"/>
              <a:t>这是 </a:t>
            </a:r>
            <a:r>
              <a:rPr lang="en-US" altLang="zh-CN" sz="2000" dirty="0"/>
              <a:t>Mistral </a:t>
            </a:r>
            <a:r>
              <a:rPr lang="zh-CN" altLang="en-US" sz="2000" dirty="0"/>
              <a:t>的一个专门版本，专为全球多语言应用程序而设计。它经过函数调用训练，具有较大的上下文窗口，并且在英语、法语、德语、西班牙语、意大利语、葡萄牙语、中文、日语、韩语、阿拉伯语和印地语方面特别强大。这是将前沿人工智能模型以构成人类文化的所有语言带到每个人手中的新一步。</a:t>
            </a:r>
          </a:p>
        </p:txBody>
      </p:sp>
      <p:sp>
        <p:nvSpPr>
          <p:cNvPr id="9" name="标题 8"/>
          <p:cNvSpPr>
            <a:spLocks noGrp="1"/>
          </p:cNvSpPr>
          <p:nvPr>
            <p:ph type="title"/>
          </p:nvPr>
        </p:nvSpPr>
        <p:spPr/>
        <p:txBody>
          <a:bodyPr/>
          <a:lstStyle/>
          <a:p>
            <a:r>
              <a:rPr lang="en-US" altLang="zh-CN" dirty="0"/>
              <a:t>Mistral Nemo</a:t>
            </a:r>
            <a:endParaRPr lang="en-US" altLang="zh-CN" b="1" dirty="0"/>
          </a:p>
        </p:txBody>
      </p:sp>
      <p:pic>
        <p:nvPicPr>
          <p:cNvPr id="7" name="图片 6">
            <a:extLst>
              <a:ext uri="{FF2B5EF4-FFF2-40B4-BE49-F238E27FC236}">
                <a16:creationId xmlns:a16="http://schemas.microsoft.com/office/drawing/2014/main" id="{8DF10DB5-082B-E1E7-AA46-55C7892FDD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318" y="3147180"/>
            <a:ext cx="10287000" cy="2676525"/>
          </a:xfrm>
          <a:prstGeom prst="rect">
            <a:avLst/>
          </a:prstGeom>
        </p:spPr>
      </p:pic>
    </p:spTree>
    <p:extLst>
      <p:ext uri="{BB962C8B-B14F-4D97-AF65-F5344CB8AC3E}">
        <p14:creationId xmlns:p14="http://schemas.microsoft.com/office/powerpoint/2010/main" val="2882180033"/>
      </p:ext>
    </p:extLst>
  </p:cSld>
  <p:clrMapOvr>
    <a:masterClrMapping/>
  </p:clrMapOvr>
  <p:transition spd="med">
    <p:pull/>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94133" y="1300659"/>
            <a:ext cx="10853370" cy="1249509"/>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en-US" altLang="zh-CN" sz="2000" dirty="0"/>
              <a:t>Mistral Large</a:t>
            </a:r>
            <a:r>
              <a:rPr lang="zh-CN" altLang="en-US" sz="2000" dirty="0"/>
              <a:t>具有</a:t>
            </a:r>
            <a:r>
              <a:rPr lang="en-US" altLang="zh-CN" sz="2000" dirty="0"/>
              <a:t>21230 </a:t>
            </a:r>
            <a:r>
              <a:rPr lang="zh-CN" altLang="en-US" sz="2000" dirty="0"/>
              <a:t>亿个参数，性能媲美 </a:t>
            </a:r>
            <a:r>
              <a:rPr lang="en-US" altLang="zh-CN" sz="2000" dirty="0"/>
              <a:t>Llama 3.1 405B</a:t>
            </a:r>
            <a:r>
              <a:rPr lang="zh-CN" altLang="en-US" sz="2000" dirty="0"/>
              <a:t>，但参数量仅为其三分之一，更适合个人开发者来部署，上下文窗口为 </a:t>
            </a:r>
            <a:r>
              <a:rPr lang="en-US" altLang="zh-CN" sz="2000" dirty="0"/>
              <a:t>128k tokens</a:t>
            </a:r>
            <a:r>
              <a:rPr lang="zh-CN" altLang="en-US" sz="2000" dirty="0"/>
              <a:t>，适合处理长文本。支持多种语言与多种编程语言，具有强大的代码生成能力。</a:t>
            </a:r>
          </a:p>
        </p:txBody>
      </p:sp>
      <p:sp>
        <p:nvSpPr>
          <p:cNvPr id="9" name="标题 8"/>
          <p:cNvSpPr>
            <a:spLocks noGrp="1"/>
          </p:cNvSpPr>
          <p:nvPr>
            <p:ph type="title"/>
          </p:nvPr>
        </p:nvSpPr>
        <p:spPr/>
        <p:txBody>
          <a:bodyPr/>
          <a:lstStyle/>
          <a:p>
            <a:r>
              <a:rPr lang="en-US" altLang="zh-CN" dirty="0"/>
              <a:t>Mistral Large 2</a:t>
            </a:r>
            <a:endParaRPr lang="en-US" altLang="zh-CN" b="1" dirty="0"/>
          </a:p>
        </p:txBody>
      </p:sp>
      <p:pic>
        <p:nvPicPr>
          <p:cNvPr id="3" name="图片 2">
            <a:extLst>
              <a:ext uri="{FF2B5EF4-FFF2-40B4-BE49-F238E27FC236}">
                <a16:creationId xmlns:a16="http://schemas.microsoft.com/office/drawing/2014/main" id="{DD24482F-A59D-117E-E979-4C6557987A43}"/>
              </a:ext>
            </a:extLst>
          </p:cNvPr>
          <p:cNvPicPr>
            <a:picLocks noChangeAspect="1"/>
          </p:cNvPicPr>
          <p:nvPr/>
        </p:nvPicPr>
        <p:blipFill>
          <a:blip r:embed="rId3"/>
          <a:stretch>
            <a:fillRect/>
          </a:stretch>
        </p:blipFill>
        <p:spPr>
          <a:xfrm>
            <a:off x="1835868" y="2644816"/>
            <a:ext cx="8185212" cy="3326034"/>
          </a:xfrm>
          <a:prstGeom prst="rect">
            <a:avLst/>
          </a:prstGeom>
        </p:spPr>
      </p:pic>
    </p:spTree>
    <p:extLst>
      <p:ext uri="{BB962C8B-B14F-4D97-AF65-F5344CB8AC3E}">
        <p14:creationId xmlns:p14="http://schemas.microsoft.com/office/powerpoint/2010/main" val="3907438233"/>
      </p:ext>
    </p:extLst>
  </p:cSld>
  <p:clrMapOvr>
    <a:masterClrMapping/>
  </p:clrMapOvr>
  <p:transition spd="med">
    <p:pull/>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1">
            <a:extLst>
              <a:ext uri="{FF2B5EF4-FFF2-40B4-BE49-F238E27FC236}">
                <a16:creationId xmlns:a16="http://schemas.microsoft.com/office/drawing/2014/main" id="{3A9B4238-93F2-4EBC-92EA-A1D040BCAE7D}"/>
              </a:ext>
            </a:extLst>
          </p:cNvPr>
          <p:cNvSpPr txBox="1">
            <a:spLocks/>
          </p:cNvSpPr>
          <p:nvPr/>
        </p:nvSpPr>
        <p:spPr>
          <a:xfrm>
            <a:off x="4418011" y="1689433"/>
            <a:ext cx="3355975" cy="1157287"/>
          </a:xfrm>
          <a:prstGeom prst="rect">
            <a:avLst/>
          </a:prstGeom>
        </p:spPr>
        <p:txBody>
          <a:bodyPr vert="horz" lIns="0" tIns="0" rIns="0" bIns="0" rtlCol="0">
            <a:noAutofit/>
          </a:bodyPr>
          <a:lstStyle>
            <a:lvl1pPr marL="0" indent="0" algn="ctr" defTabSz="914400" rtl="0" eaLnBrk="1" latinLnBrk="0" hangingPunct="1">
              <a:lnSpc>
                <a:spcPct val="120000"/>
              </a:lnSpc>
              <a:spcBef>
                <a:spcPts val="1000"/>
              </a:spcBef>
              <a:buFontTx/>
              <a:buNone/>
              <a:defRPr lang="zh-CN" altLang="en-US" sz="7200" kern="1200" spc="300" dirty="0">
                <a:solidFill>
                  <a:schemeClr val="lt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Tx/>
              <a:buNone/>
              <a:tabLst/>
              <a:defRPr/>
            </a:pPr>
            <a:r>
              <a:rPr kumimoji="0" lang="en-US" altLang="zh-CN" sz="7200" b="0" i="0" u="none" strike="noStrike" kern="1200" cap="none" spc="300" normalizeH="0" baseline="0" noProof="0" dirty="0">
                <a:ln>
                  <a:noFill/>
                </a:ln>
                <a:solidFill>
                  <a:srgbClr val="FFFFFF"/>
                </a:solidFill>
                <a:effectLst/>
                <a:uLnTx/>
                <a:uFillTx/>
                <a:latin typeface="Century Gothic" panose="020B0502020202020204" pitchFamily="34" charset="0"/>
                <a:ea typeface="微软雅黑"/>
              </a:rPr>
              <a:t>05</a:t>
            </a:r>
            <a:endParaRPr kumimoji="0" lang="en-US" altLang="en-US" sz="7200" b="0" i="0" u="none" strike="noStrike" kern="1200" cap="none" spc="300" normalizeH="0" baseline="0" noProof="0" dirty="0">
              <a:ln>
                <a:noFill/>
              </a:ln>
              <a:solidFill>
                <a:srgbClr val="FFFFFF"/>
              </a:solidFill>
              <a:effectLst/>
              <a:uLnTx/>
              <a:uFillTx/>
              <a:latin typeface="Century Gothic" panose="020B0502020202020204" pitchFamily="34" charset="0"/>
              <a:ea typeface="微软雅黑"/>
            </a:endParaRPr>
          </a:p>
        </p:txBody>
      </p:sp>
      <p:sp>
        <p:nvSpPr>
          <p:cNvPr id="8" name="文本占位符 2">
            <a:extLst>
              <a:ext uri="{FF2B5EF4-FFF2-40B4-BE49-F238E27FC236}">
                <a16:creationId xmlns:a16="http://schemas.microsoft.com/office/drawing/2014/main" id="{E457EBA7-D96D-4F8F-AA98-EB75E8861C08}"/>
              </a:ext>
            </a:extLst>
          </p:cNvPr>
          <p:cNvSpPr txBox="1">
            <a:spLocks/>
          </p:cNvSpPr>
          <p:nvPr/>
        </p:nvSpPr>
        <p:spPr>
          <a:xfrm>
            <a:off x="2397746" y="2939737"/>
            <a:ext cx="7396504" cy="1296003"/>
          </a:xfrm>
          <a:prstGeom prst="rect">
            <a:avLst/>
          </a:prstGeom>
        </p:spPr>
        <p:txBody>
          <a:bodyPr vert="horz" lIns="0" tIns="0" rIns="0" bIns="0" rtlCol="0">
            <a:noAutofit/>
          </a:bodyPr>
          <a:lstStyle>
            <a:lvl1pPr marL="0" indent="0" algn="ctr" defTabSz="914400" rtl="0" eaLnBrk="1" latinLnBrk="0" hangingPunct="1">
              <a:lnSpc>
                <a:spcPct val="120000"/>
              </a:lnSpc>
              <a:spcBef>
                <a:spcPts val="1000"/>
              </a:spcBef>
              <a:buFontTx/>
              <a:buNone/>
              <a:defRPr lang="zh-CN" altLang="en-US" sz="8000" kern="1200" spc="300" dirty="0" smtClean="0">
                <a:solidFill>
                  <a:schemeClr val="bg1"/>
                </a:solidFill>
                <a:latin typeface="+mj-ea"/>
                <a:ea typeface="+mj-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Tx/>
              <a:buNone/>
              <a:tabLst/>
              <a:defRPr/>
            </a:pPr>
            <a:r>
              <a:rPr kumimoji="0" lang="en-US" altLang="zh-CN" sz="7200" b="0" i="0" u="none" strike="noStrike" kern="1200" cap="none" spc="300" normalizeH="0" baseline="0" noProof="0">
                <a:ln>
                  <a:noFill/>
                </a:ln>
                <a:solidFill>
                  <a:srgbClr val="FFFFFF"/>
                </a:solidFill>
                <a:effectLst/>
                <a:uLnTx/>
                <a:uFillTx/>
                <a:latin typeface="+mn-ea"/>
                <a:ea typeface="+mn-ea"/>
                <a:cs typeface="+mn-cs"/>
              </a:rPr>
              <a:t>Qwen</a:t>
            </a:r>
            <a:endParaRPr kumimoji="0" lang="zh-CN" altLang="en-US" sz="7200" b="0" i="0" u="none" strike="noStrike" kern="1200" cap="none" spc="300" normalizeH="0" baseline="0" noProof="0" dirty="0">
              <a:ln>
                <a:noFill/>
              </a:ln>
              <a:solidFill>
                <a:srgbClr val="FFFFFF"/>
              </a:solidFill>
              <a:effectLst/>
              <a:uLnTx/>
              <a:uFillTx/>
              <a:latin typeface="+mn-ea"/>
              <a:ea typeface="+mn-ea"/>
              <a:cs typeface="+mn-cs"/>
            </a:endParaRPr>
          </a:p>
        </p:txBody>
      </p:sp>
    </p:spTree>
    <p:extLst>
      <p:ext uri="{BB962C8B-B14F-4D97-AF65-F5344CB8AC3E}">
        <p14:creationId xmlns:p14="http://schemas.microsoft.com/office/powerpoint/2010/main" val="4260055088"/>
      </p:ext>
    </p:extLst>
  </p:cSld>
  <p:clrMapOvr>
    <a:masterClrMapping/>
  </p:clrMapOvr>
  <p:transition spd="med">
    <p:pull/>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en-US" altLang="zh-CN" dirty="0"/>
              <a:t>Qwen</a:t>
            </a:r>
            <a:endParaRPr lang="zh-CN" altLang="en-US" dirty="0"/>
          </a:p>
        </p:txBody>
      </p:sp>
      <p:sp>
        <p:nvSpPr>
          <p:cNvPr id="11" name="矩形 10">
            <a:extLst>
              <a:ext uri="{FF2B5EF4-FFF2-40B4-BE49-F238E27FC236}">
                <a16:creationId xmlns:a16="http://schemas.microsoft.com/office/drawing/2014/main" id="{D6071237-C3EE-4688-8160-8EF44A8B0EF4}"/>
              </a:ext>
            </a:extLst>
          </p:cNvPr>
          <p:cNvSpPr/>
          <p:nvPr/>
        </p:nvSpPr>
        <p:spPr>
          <a:xfrm>
            <a:off x="1041400" y="1293252"/>
            <a:ext cx="10109200" cy="4356100"/>
          </a:xfrm>
          <a:prstGeom prst="rect">
            <a:avLst/>
          </a:prstGeom>
          <a:noFill/>
          <a:ln w="31750">
            <a:gradFill>
              <a:gsLst>
                <a:gs pos="13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91C132B9-7816-40DF-A75A-76D084D56CCC}"/>
              </a:ext>
            </a:extLst>
          </p:cNvPr>
          <p:cNvSpPr txBox="1"/>
          <p:nvPr/>
        </p:nvSpPr>
        <p:spPr>
          <a:xfrm>
            <a:off x="234266" y="1103729"/>
            <a:ext cx="2487168" cy="2554545"/>
          </a:xfrm>
          <a:prstGeom prst="rect">
            <a:avLst/>
          </a:prstGeom>
          <a:noFill/>
        </p:spPr>
        <p:txBody>
          <a:bodyPr wrap="square" lIns="0" tIns="0" rIns="0" bIns="0" rtlCol="0">
            <a:spAutoFit/>
          </a:bodyPr>
          <a:lstStyle/>
          <a:p>
            <a:pPr algn="l"/>
            <a:r>
              <a:rPr lang="zh-CN" altLang="en-US" sz="16600" spc="300" dirty="0">
                <a:solidFill>
                  <a:schemeClr val="accent1"/>
                </a:solidFill>
                <a:latin typeface="黑体" panose="02010609060101010101" pitchFamily="49" charset="-122"/>
                <a:ea typeface="黑体" panose="02010609060101010101" pitchFamily="49" charset="-122"/>
              </a:rPr>
              <a:t>“</a:t>
            </a:r>
          </a:p>
        </p:txBody>
      </p:sp>
      <p:sp>
        <p:nvSpPr>
          <p:cNvPr id="13" name="文本框 12">
            <a:extLst>
              <a:ext uri="{FF2B5EF4-FFF2-40B4-BE49-F238E27FC236}">
                <a16:creationId xmlns:a16="http://schemas.microsoft.com/office/drawing/2014/main" id="{9FD59AEA-A8DA-4FD6-95B0-1014104036C0}"/>
              </a:ext>
            </a:extLst>
          </p:cNvPr>
          <p:cNvSpPr txBox="1"/>
          <p:nvPr/>
        </p:nvSpPr>
        <p:spPr>
          <a:xfrm>
            <a:off x="1562100" y="3083952"/>
            <a:ext cx="9067800" cy="1960665"/>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algn="just"/>
            <a:r>
              <a:rPr lang="zh-CN" altLang="en-US" sz="2000" dirty="0"/>
              <a:t>通义千问（英文： </a:t>
            </a:r>
            <a:r>
              <a:rPr lang="en-US" altLang="zh-CN" sz="2000" dirty="0"/>
              <a:t>Qwen </a:t>
            </a:r>
            <a:r>
              <a:rPr lang="zh-CN" altLang="en-US" sz="2000" dirty="0"/>
              <a:t>；读作： </a:t>
            </a:r>
            <a:r>
              <a:rPr lang="en-US" altLang="zh-CN" sz="2000" dirty="0" err="1"/>
              <a:t>kùn</a:t>
            </a:r>
            <a:r>
              <a:rPr lang="zh-CN" altLang="en-US" sz="2000" dirty="0"/>
              <a:t>）是由阿里巴巴通义千问团队开发的大规模语言和多模态系列模型。通义千问可以执行自然语言理解、文本生成、视觉理解、音频理解、工具调用、角色扮演、智能体等多种任务。语言和多模态模型均在大规模、多语言、多模态数据上进行预训练，并在高质量语料上后训练以与人类偏好对齐。</a:t>
            </a:r>
          </a:p>
        </p:txBody>
      </p:sp>
      <p:sp>
        <p:nvSpPr>
          <p:cNvPr id="17" name="文本框 16">
            <a:extLst>
              <a:ext uri="{FF2B5EF4-FFF2-40B4-BE49-F238E27FC236}">
                <a16:creationId xmlns:a16="http://schemas.microsoft.com/office/drawing/2014/main" id="{A5296328-ABAD-4B6D-8595-28952E950CFA}"/>
              </a:ext>
            </a:extLst>
          </p:cNvPr>
          <p:cNvSpPr txBox="1"/>
          <p:nvPr/>
        </p:nvSpPr>
        <p:spPr>
          <a:xfrm>
            <a:off x="4413250" y="2083248"/>
            <a:ext cx="3365500" cy="743665"/>
          </a:xfrm>
          <a:prstGeom prst="rect">
            <a:avLst/>
          </a:prstGeom>
          <a:noFill/>
        </p:spPr>
        <p:txBody>
          <a:bodyPr wrap="square" lIns="0" tIns="0" rIns="0" bIns="0" rtlCol="0">
            <a:spAutoFit/>
          </a:bodyPr>
          <a:lstStyle/>
          <a:p>
            <a:pPr algn="ctr">
              <a:lnSpc>
                <a:spcPct val="120000"/>
              </a:lnSpc>
            </a:pPr>
            <a:r>
              <a:rPr lang="en-US" altLang="zh-CN" sz="4400" b="1" spc="300" dirty="0">
                <a:solidFill>
                  <a:schemeClr val="accent4"/>
                </a:solidFill>
                <a:latin typeface="+mn-ea"/>
              </a:rPr>
              <a:t>Qwen</a:t>
            </a:r>
            <a:endParaRPr lang="zh-CN" altLang="en-US" sz="4400" b="1" spc="300" dirty="0">
              <a:solidFill>
                <a:schemeClr val="accent4"/>
              </a:solidFill>
              <a:latin typeface="+mn-ea"/>
            </a:endParaRPr>
          </a:p>
        </p:txBody>
      </p:sp>
    </p:spTree>
    <p:extLst>
      <p:ext uri="{BB962C8B-B14F-4D97-AF65-F5344CB8AC3E}">
        <p14:creationId xmlns:p14="http://schemas.microsoft.com/office/powerpoint/2010/main" val="3255922215"/>
      </p:ext>
    </p:extLst>
  </p:cSld>
  <p:clrMapOvr>
    <a:masterClrMapping/>
  </p:clrMapOvr>
  <p:transition spd="med">
    <p:pull/>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2E855-5C29-406A-8D73-2B2E8E8A36AA}"/>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181BEA06-0BF4-CA93-2A79-12202080DB2B}"/>
              </a:ext>
            </a:extLst>
          </p:cNvPr>
          <p:cNvSpPr>
            <a:spLocks noGrp="1"/>
          </p:cNvSpPr>
          <p:nvPr>
            <p:ph type="title"/>
          </p:nvPr>
        </p:nvSpPr>
        <p:spPr/>
        <p:txBody>
          <a:bodyPr/>
          <a:lstStyle/>
          <a:p>
            <a:r>
              <a:rPr lang="en-US" altLang="zh-CN" dirty="0"/>
              <a:t>Qwen</a:t>
            </a:r>
            <a:endParaRPr lang="zh-CN" altLang="en-US" dirty="0"/>
          </a:p>
        </p:txBody>
      </p:sp>
      <p:pic>
        <p:nvPicPr>
          <p:cNvPr id="2" name="图片 1">
            <a:extLst>
              <a:ext uri="{FF2B5EF4-FFF2-40B4-BE49-F238E27FC236}">
                <a16:creationId xmlns:a16="http://schemas.microsoft.com/office/drawing/2014/main" id="{CBE04EA6-C939-A129-DE88-A21B9662F439}"/>
              </a:ext>
            </a:extLst>
          </p:cNvPr>
          <p:cNvPicPr>
            <a:picLocks noChangeAspect="1"/>
          </p:cNvPicPr>
          <p:nvPr/>
        </p:nvPicPr>
        <p:blipFill>
          <a:blip r:embed="rId3"/>
          <a:stretch>
            <a:fillRect/>
          </a:stretch>
        </p:blipFill>
        <p:spPr>
          <a:xfrm>
            <a:off x="2209800" y="1727451"/>
            <a:ext cx="7772400" cy="3403097"/>
          </a:xfrm>
          <a:prstGeom prst="rect">
            <a:avLst/>
          </a:prstGeom>
        </p:spPr>
      </p:pic>
    </p:spTree>
    <p:extLst>
      <p:ext uri="{BB962C8B-B14F-4D97-AF65-F5344CB8AC3E}">
        <p14:creationId xmlns:p14="http://schemas.microsoft.com/office/powerpoint/2010/main" val="1235567883"/>
      </p:ext>
    </p:extLst>
  </p:cSld>
  <p:clrMapOvr>
    <a:masterClrMapping/>
  </p:clrMapOvr>
  <p:transition spd="med">
    <p:pull/>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85CFD-D163-3EBF-D728-7196F83C63A9}"/>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3E46491A-E713-85E3-C3DB-900597FE8A1E}"/>
              </a:ext>
            </a:extLst>
          </p:cNvPr>
          <p:cNvSpPr>
            <a:spLocks noGrp="1"/>
          </p:cNvSpPr>
          <p:nvPr>
            <p:ph type="title"/>
          </p:nvPr>
        </p:nvSpPr>
        <p:spPr/>
        <p:txBody>
          <a:bodyPr/>
          <a:lstStyle/>
          <a:p>
            <a:r>
              <a:rPr lang="en-US" altLang="zh-CN" dirty="0"/>
              <a:t>Data</a:t>
            </a:r>
            <a:endParaRPr lang="zh-CN" altLang="en-US" dirty="0"/>
          </a:p>
        </p:txBody>
      </p:sp>
      <p:sp>
        <p:nvSpPr>
          <p:cNvPr id="11" name="内容占位符 1">
            <a:extLst>
              <a:ext uri="{FF2B5EF4-FFF2-40B4-BE49-F238E27FC236}">
                <a16:creationId xmlns:a16="http://schemas.microsoft.com/office/drawing/2014/main" id="{002C9936-EF14-0666-326E-521EDC8E9CD1}"/>
              </a:ext>
            </a:extLst>
          </p:cNvPr>
          <p:cNvSpPr txBox="1">
            <a:spLocks/>
          </p:cNvSpPr>
          <p:nvPr/>
        </p:nvSpPr>
        <p:spPr>
          <a:xfrm>
            <a:off x="1539631" y="2784280"/>
            <a:ext cx="9100038" cy="1561476"/>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US" altLang="zh-CN" dirty="0"/>
              <a:t>Qwen</a:t>
            </a:r>
            <a:r>
              <a:rPr lang="zh-CN" altLang="en-US" dirty="0"/>
              <a:t>构建了一个包含多达</a:t>
            </a:r>
            <a:r>
              <a:rPr lang="en-US" altLang="zh-CN" b="1" dirty="0"/>
              <a:t>3</a:t>
            </a:r>
            <a:r>
              <a:rPr lang="zh-CN" altLang="en-US" b="1" dirty="0"/>
              <a:t>万亿</a:t>
            </a:r>
            <a:r>
              <a:rPr lang="en-US" altLang="zh-CN" dirty="0"/>
              <a:t>token</a:t>
            </a:r>
            <a:r>
              <a:rPr lang="zh-CN" altLang="en-US" dirty="0"/>
              <a:t>的大规模数据集，并且采用了多种方法保证数据的多样性和有效性。</a:t>
            </a:r>
            <a:endParaRPr lang="en-US" altLang="zh-CN" dirty="0"/>
          </a:p>
        </p:txBody>
      </p:sp>
      <p:sp>
        <p:nvSpPr>
          <p:cNvPr id="12" name="半闭框 11">
            <a:extLst>
              <a:ext uri="{FF2B5EF4-FFF2-40B4-BE49-F238E27FC236}">
                <a16:creationId xmlns:a16="http://schemas.microsoft.com/office/drawing/2014/main" id="{8B7D1195-E402-7D96-D483-A49E1273C93F}"/>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13" name="半闭框 12">
            <a:extLst>
              <a:ext uri="{FF2B5EF4-FFF2-40B4-BE49-F238E27FC236}">
                <a16:creationId xmlns:a16="http://schemas.microsoft.com/office/drawing/2014/main" id="{BA72FC52-F3A3-383B-FE2D-EC86C0BB7595}"/>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Tree>
    <p:extLst>
      <p:ext uri="{BB962C8B-B14F-4D97-AF65-F5344CB8AC3E}">
        <p14:creationId xmlns:p14="http://schemas.microsoft.com/office/powerpoint/2010/main" val="3098550516"/>
      </p:ext>
    </p:extLst>
  </p:cSld>
  <p:clrMapOvr>
    <a:masterClrMapping/>
  </p:clrMapOvr>
  <p:transition spd="med">
    <p:pull/>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5EEB4-D399-867A-FF26-E855AF91F085}"/>
            </a:ext>
          </a:extLst>
        </p:cNvPr>
        <p:cNvGrpSpPr/>
        <p:nvPr/>
      </p:nvGrpSpPr>
      <p:grpSpPr>
        <a:xfrm>
          <a:off x="0" y="0"/>
          <a:ext cx="0" cy="0"/>
          <a:chOff x="0" y="0"/>
          <a:chExt cx="0" cy="0"/>
        </a:xfrm>
      </p:grpSpPr>
      <p:sp>
        <p:nvSpPr>
          <p:cNvPr id="10" name="标题 9">
            <a:extLst>
              <a:ext uri="{FF2B5EF4-FFF2-40B4-BE49-F238E27FC236}">
                <a16:creationId xmlns:a16="http://schemas.microsoft.com/office/drawing/2014/main" id="{F1D91DE6-512D-13DE-5693-BDE4A6D86EC0}"/>
              </a:ext>
            </a:extLst>
          </p:cNvPr>
          <p:cNvSpPr>
            <a:spLocks noGrp="1"/>
          </p:cNvSpPr>
          <p:nvPr>
            <p:ph type="title"/>
          </p:nvPr>
        </p:nvSpPr>
        <p:spPr/>
        <p:txBody>
          <a:bodyPr/>
          <a:lstStyle/>
          <a:p>
            <a:r>
              <a:rPr lang="en-US" altLang="zh-CN" dirty="0"/>
              <a:t>Data</a:t>
            </a:r>
            <a:endParaRPr lang="zh-CN" altLang="en-US" dirty="0"/>
          </a:p>
        </p:txBody>
      </p:sp>
      <p:grpSp>
        <p:nvGrpSpPr>
          <p:cNvPr id="26" name="组合 25">
            <a:extLst>
              <a:ext uri="{FF2B5EF4-FFF2-40B4-BE49-F238E27FC236}">
                <a16:creationId xmlns:a16="http://schemas.microsoft.com/office/drawing/2014/main" id="{265352F3-9A7E-D84A-4E5D-D766AC3FA310}"/>
              </a:ext>
            </a:extLst>
          </p:cNvPr>
          <p:cNvGrpSpPr/>
          <p:nvPr/>
        </p:nvGrpSpPr>
        <p:grpSpPr>
          <a:xfrm>
            <a:off x="678857" y="1518219"/>
            <a:ext cx="2160001" cy="4318673"/>
            <a:chOff x="678857" y="1565844"/>
            <a:chExt cx="2160001" cy="4318673"/>
          </a:xfrm>
        </p:grpSpPr>
        <p:sp>
          <p:nvSpPr>
            <p:cNvPr id="31" name="矩形 30">
              <a:extLst>
                <a:ext uri="{FF2B5EF4-FFF2-40B4-BE49-F238E27FC236}">
                  <a16:creationId xmlns:a16="http://schemas.microsoft.com/office/drawing/2014/main" id="{28E65F5D-B707-4AE2-4D9A-F5133AA219F3}"/>
                </a:ext>
              </a:extLst>
            </p:cNvPr>
            <p:cNvSpPr/>
            <p:nvPr/>
          </p:nvSpPr>
          <p:spPr>
            <a:xfrm>
              <a:off x="678857"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zh-CN" altLang="en-US"/>
            </a:p>
          </p:txBody>
        </p:sp>
        <p:sp>
          <p:nvSpPr>
            <p:cNvPr id="32" name="文本框 31">
              <a:extLst>
                <a:ext uri="{FF2B5EF4-FFF2-40B4-BE49-F238E27FC236}">
                  <a16:creationId xmlns:a16="http://schemas.microsoft.com/office/drawing/2014/main" id="{F32BE206-1EA4-E91F-C753-3DA0026604BB}"/>
                </a:ext>
              </a:extLst>
            </p:cNvPr>
            <p:cNvSpPr txBox="1"/>
            <p:nvPr/>
          </p:nvSpPr>
          <p:spPr>
            <a:xfrm>
              <a:off x="678857" y="1565844"/>
              <a:ext cx="1169551" cy="400110"/>
            </a:xfrm>
            <a:prstGeom prst="rect">
              <a:avLst/>
            </a:prstGeom>
            <a:noFill/>
          </p:spPr>
          <p:txBody>
            <a:bodyPr wrap="none" lIns="0" rtlCol="0">
              <a:spAutoFit/>
            </a:bodyPr>
            <a:lstStyle/>
            <a:p>
              <a:pPr eaLnBrk="1"/>
              <a:r>
                <a:rPr lang="zh-CN" altLang="en-US" sz="2000" b="1" spc="100" dirty="0">
                  <a:solidFill>
                    <a:schemeClr val="accent1"/>
                  </a:solidFill>
                </a:rPr>
                <a:t>数据来源</a:t>
              </a:r>
            </a:p>
          </p:txBody>
        </p:sp>
        <p:sp>
          <p:nvSpPr>
            <p:cNvPr id="33" name="文本框 32">
              <a:extLst>
                <a:ext uri="{FF2B5EF4-FFF2-40B4-BE49-F238E27FC236}">
                  <a16:creationId xmlns:a16="http://schemas.microsoft.com/office/drawing/2014/main" id="{06282C58-5076-5959-8885-D7685634EC92}"/>
                </a:ext>
              </a:extLst>
            </p:cNvPr>
            <p:cNvSpPr txBox="1"/>
            <p:nvPr/>
          </p:nvSpPr>
          <p:spPr>
            <a:xfrm>
              <a:off x="678858" y="2500706"/>
              <a:ext cx="2160000" cy="3383811"/>
            </a:xfrm>
            <a:prstGeom prst="rect">
              <a:avLst/>
            </a:prstGeom>
            <a:noFill/>
          </p:spPr>
          <p:txBody>
            <a:bodyPr wrap="square" lIns="0" rtlCol="0">
              <a:normAutofit/>
            </a:bodyPr>
            <a:lstStyle/>
            <a:p>
              <a:pPr algn="just" eaLnBrk="1">
                <a:lnSpc>
                  <a:spcPct val="150000"/>
                </a:lnSpc>
              </a:pPr>
              <a:r>
                <a:rPr lang="en-US" altLang="zh-CN" sz="1600" dirty="0"/>
                <a:t>Qwen</a:t>
              </a:r>
              <a:r>
                <a:rPr lang="zh-CN" altLang="en-US" sz="1600" dirty="0"/>
                <a:t>所用的数据涵盖了广泛的内容类型和领域，包括公共网页、百科全书、书籍、代码等，并支持多语言，主要包括英语和中文。</a:t>
              </a:r>
              <a:endParaRPr lang="zh-CN" altLang="en-US" sz="1600" spc="100" dirty="0"/>
            </a:p>
          </p:txBody>
        </p:sp>
      </p:grpSp>
      <p:grpSp>
        <p:nvGrpSpPr>
          <p:cNvPr id="34" name="组合 33">
            <a:extLst>
              <a:ext uri="{FF2B5EF4-FFF2-40B4-BE49-F238E27FC236}">
                <a16:creationId xmlns:a16="http://schemas.microsoft.com/office/drawing/2014/main" id="{979678C6-716A-5ADF-4E47-142593DBC89E}"/>
              </a:ext>
            </a:extLst>
          </p:cNvPr>
          <p:cNvGrpSpPr/>
          <p:nvPr/>
        </p:nvGrpSpPr>
        <p:grpSpPr>
          <a:xfrm>
            <a:off x="3570285" y="1518219"/>
            <a:ext cx="2160001" cy="4318673"/>
            <a:chOff x="3570285" y="1565844"/>
            <a:chExt cx="2160001" cy="4318673"/>
          </a:xfrm>
        </p:grpSpPr>
        <p:sp>
          <p:nvSpPr>
            <p:cNvPr id="35" name="矩形 34">
              <a:extLst>
                <a:ext uri="{FF2B5EF4-FFF2-40B4-BE49-F238E27FC236}">
                  <a16:creationId xmlns:a16="http://schemas.microsoft.com/office/drawing/2014/main" id="{7AF38C86-A372-9D18-9882-39B64811E6CC}"/>
                </a:ext>
              </a:extLst>
            </p:cNvPr>
            <p:cNvSpPr/>
            <p:nvPr/>
          </p:nvSpPr>
          <p:spPr>
            <a:xfrm>
              <a:off x="3570285"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zh-CN" altLang="en-US"/>
            </a:p>
          </p:txBody>
        </p:sp>
        <p:sp>
          <p:nvSpPr>
            <p:cNvPr id="36" name="文本框 35">
              <a:extLst>
                <a:ext uri="{FF2B5EF4-FFF2-40B4-BE49-F238E27FC236}">
                  <a16:creationId xmlns:a16="http://schemas.microsoft.com/office/drawing/2014/main" id="{07E61868-E58F-B2CB-6B00-86EB8DC2D7AA}"/>
                </a:ext>
              </a:extLst>
            </p:cNvPr>
            <p:cNvSpPr txBox="1"/>
            <p:nvPr/>
          </p:nvSpPr>
          <p:spPr>
            <a:xfrm>
              <a:off x="3570285" y="1565844"/>
              <a:ext cx="1169551" cy="400110"/>
            </a:xfrm>
            <a:prstGeom prst="rect">
              <a:avLst/>
            </a:prstGeom>
            <a:noFill/>
          </p:spPr>
          <p:txBody>
            <a:bodyPr wrap="none" lIns="0" rtlCol="0">
              <a:spAutoFit/>
            </a:bodyPr>
            <a:lstStyle/>
            <a:p>
              <a:pPr eaLnBrk="1"/>
              <a:r>
                <a:rPr lang="zh-CN" altLang="en-US" sz="2000" b="1" spc="100" dirty="0">
                  <a:solidFill>
                    <a:schemeClr val="accent1"/>
                  </a:solidFill>
                </a:rPr>
                <a:t>数据过滤</a:t>
              </a:r>
            </a:p>
          </p:txBody>
        </p:sp>
        <p:sp>
          <p:nvSpPr>
            <p:cNvPr id="37" name="文本框 36">
              <a:extLst>
                <a:ext uri="{FF2B5EF4-FFF2-40B4-BE49-F238E27FC236}">
                  <a16:creationId xmlns:a16="http://schemas.microsoft.com/office/drawing/2014/main" id="{78C6A575-EFFB-8C1D-9F7F-8A205F4204D0}"/>
                </a:ext>
              </a:extLst>
            </p:cNvPr>
            <p:cNvSpPr txBox="1"/>
            <p:nvPr/>
          </p:nvSpPr>
          <p:spPr>
            <a:xfrm>
              <a:off x="3570286" y="2500706"/>
              <a:ext cx="2160000" cy="3383811"/>
            </a:xfrm>
            <a:prstGeom prst="rect">
              <a:avLst/>
            </a:prstGeom>
            <a:noFill/>
          </p:spPr>
          <p:txBody>
            <a:bodyPr wrap="square" lIns="0" rtlCol="0">
              <a:normAutofit/>
            </a:bodyPr>
            <a:lstStyle/>
            <a:p>
              <a:pPr algn="just" eaLnBrk="1">
                <a:lnSpc>
                  <a:spcPct val="150000"/>
                </a:lnSpc>
              </a:pPr>
              <a:r>
                <a:rPr lang="en-US" altLang="zh-CN" sz="1600" dirty="0"/>
                <a:t>Qwen</a:t>
              </a:r>
              <a:r>
                <a:rPr lang="zh-CN" altLang="en-US" sz="1600" dirty="0"/>
                <a:t>结合规则和机器学习模型进行低质量数据过滤，同时还通过人工抽样和复审确保数据的可靠性。</a:t>
              </a:r>
              <a:endParaRPr lang="zh-CN" altLang="en-US" sz="1600" spc="100" dirty="0"/>
            </a:p>
          </p:txBody>
        </p:sp>
      </p:grpSp>
      <p:grpSp>
        <p:nvGrpSpPr>
          <p:cNvPr id="38" name="组合 37">
            <a:extLst>
              <a:ext uri="{FF2B5EF4-FFF2-40B4-BE49-F238E27FC236}">
                <a16:creationId xmlns:a16="http://schemas.microsoft.com/office/drawing/2014/main" id="{A37EBF42-AC89-88B2-0AB4-354257044760}"/>
              </a:ext>
            </a:extLst>
          </p:cNvPr>
          <p:cNvGrpSpPr/>
          <p:nvPr/>
        </p:nvGrpSpPr>
        <p:grpSpPr>
          <a:xfrm>
            <a:off x="6461713" y="1518219"/>
            <a:ext cx="2160001" cy="4318673"/>
            <a:chOff x="6461713" y="1565844"/>
            <a:chExt cx="2160001" cy="4318673"/>
          </a:xfrm>
        </p:grpSpPr>
        <p:sp>
          <p:nvSpPr>
            <p:cNvPr id="39" name="矩形 38">
              <a:extLst>
                <a:ext uri="{FF2B5EF4-FFF2-40B4-BE49-F238E27FC236}">
                  <a16:creationId xmlns:a16="http://schemas.microsoft.com/office/drawing/2014/main" id="{7FA40E51-3B50-5FC6-67D6-83CFEE20265B}"/>
                </a:ext>
              </a:extLst>
            </p:cNvPr>
            <p:cNvSpPr/>
            <p:nvPr/>
          </p:nvSpPr>
          <p:spPr>
            <a:xfrm>
              <a:off x="6461713"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zh-CN" altLang="en-US"/>
            </a:p>
          </p:txBody>
        </p:sp>
        <p:sp>
          <p:nvSpPr>
            <p:cNvPr id="40" name="文本框 39">
              <a:extLst>
                <a:ext uri="{FF2B5EF4-FFF2-40B4-BE49-F238E27FC236}">
                  <a16:creationId xmlns:a16="http://schemas.microsoft.com/office/drawing/2014/main" id="{58B068EF-B460-B7A2-3081-586CDEC55116}"/>
                </a:ext>
              </a:extLst>
            </p:cNvPr>
            <p:cNvSpPr txBox="1"/>
            <p:nvPr/>
          </p:nvSpPr>
          <p:spPr>
            <a:xfrm>
              <a:off x="6461713" y="1565844"/>
              <a:ext cx="1169551" cy="400110"/>
            </a:xfrm>
            <a:prstGeom prst="rect">
              <a:avLst/>
            </a:prstGeom>
            <a:noFill/>
          </p:spPr>
          <p:txBody>
            <a:bodyPr wrap="none" lIns="0" rtlCol="0">
              <a:spAutoFit/>
            </a:bodyPr>
            <a:lstStyle/>
            <a:p>
              <a:pPr eaLnBrk="1"/>
              <a:r>
                <a:rPr lang="zh-CN" altLang="en-US" sz="2000" b="1" spc="100" dirty="0">
                  <a:solidFill>
                    <a:schemeClr val="accent1"/>
                  </a:solidFill>
                </a:rPr>
                <a:t>数据去重</a:t>
              </a:r>
            </a:p>
          </p:txBody>
        </p:sp>
        <p:sp>
          <p:nvSpPr>
            <p:cNvPr id="41" name="文本框 40">
              <a:extLst>
                <a:ext uri="{FF2B5EF4-FFF2-40B4-BE49-F238E27FC236}">
                  <a16:creationId xmlns:a16="http://schemas.microsoft.com/office/drawing/2014/main" id="{DC802B75-F7BA-6E34-F94B-F861E384DFF9}"/>
                </a:ext>
              </a:extLst>
            </p:cNvPr>
            <p:cNvSpPr txBox="1"/>
            <p:nvPr/>
          </p:nvSpPr>
          <p:spPr>
            <a:xfrm>
              <a:off x="6461714" y="2500706"/>
              <a:ext cx="2160000" cy="3383811"/>
            </a:xfrm>
            <a:prstGeom prst="rect">
              <a:avLst/>
            </a:prstGeom>
            <a:noFill/>
          </p:spPr>
          <p:txBody>
            <a:bodyPr wrap="square" lIns="0" rtlCol="0">
              <a:normAutofit/>
            </a:bodyPr>
            <a:lstStyle/>
            <a:p>
              <a:pPr algn="just" eaLnBrk="1">
                <a:lnSpc>
                  <a:spcPct val="150000"/>
                </a:lnSpc>
              </a:pPr>
              <a:r>
                <a:rPr lang="en-US" altLang="zh-CN" sz="1600" dirty="0"/>
                <a:t>Qwen</a:t>
              </a:r>
              <a:r>
                <a:rPr lang="zh-CN" altLang="en-US" sz="1600" dirty="0"/>
                <a:t>使用了精确匹配和模糊去重技术，以去除重复内容并增加数据的多样性</a:t>
              </a:r>
              <a:endParaRPr lang="en-US" altLang="zh-CN" sz="1600" dirty="0"/>
            </a:p>
          </p:txBody>
        </p:sp>
      </p:grpSp>
      <p:grpSp>
        <p:nvGrpSpPr>
          <p:cNvPr id="42" name="组合 41">
            <a:extLst>
              <a:ext uri="{FF2B5EF4-FFF2-40B4-BE49-F238E27FC236}">
                <a16:creationId xmlns:a16="http://schemas.microsoft.com/office/drawing/2014/main" id="{CE3A8121-8FD9-5464-1802-9110FEAB506A}"/>
              </a:ext>
            </a:extLst>
          </p:cNvPr>
          <p:cNvGrpSpPr/>
          <p:nvPr/>
        </p:nvGrpSpPr>
        <p:grpSpPr>
          <a:xfrm>
            <a:off x="9353141" y="1518219"/>
            <a:ext cx="2160001" cy="4318673"/>
            <a:chOff x="9353141" y="1565844"/>
            <a:chExt cx="2160001" cy="4318673"/>
          </a:xfrm>
        </p:grpSpPr>
        <p:sp>
          <p:nvSpPr>
            <p:cNvPr id="43" name="矩形 42">
              <a:extLst>
                <a:ext uri="{FF2B5EF4-FFF2-40B4-BE49-F238E27FC236}">
                  <a16:creationId xmlns:a16="http://schemas.microsoft.com/office/drawing/2014/main" id="{F7B217A3-344F-B1EF-0FDA-495B04AAF796}"/>
                </a:ext>
              </a:extLst>
            </p:cNvPr>
            <p:cNvSpPr/>
            <p:nvPr/>
          </p:nvSpPr>
          <p:spPr>
            <a:xfrm>
              <a:off x="9353141"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zh-CN" altLang="en-US"/>
            </a:p>
          </p:txBody>
        </p:sp>
        <p:sp>
          <p:nvSpPr>
            <p:cNvPr id="44" name="文本框 43">
              <a:extLst>
                <a:ext uri="{FF2B5EF4-FFF2-40B4-BE49-F238E27FC236}">
                  <a16:creationId xmlns:a16="http://schemas.microsoft.com/office/drawing/2014/main" id="{81E6A2E8-21D3-6352-132B-233D9FEF6079}"/>
                </a:ext>
              </a:extLst>
            </p:cNvPr>
            <p:cNvSpPr txBox="1"/>
            <p:nvPr/>
          </p:nvSpPr>
          <p:spPr>
            <a:xfrm>
              <a:off x="9353141" y="1565844"/>
              <a:ext cx="1977464" cy="400110"/>
            </a:xfrm>
            <a:prstGeom prst="rect">
              <a:avLst/>
            </a:prstGeom>
            <a:noFill/>
          </p:spPr>
          <p:txBody>
            <a:bodyPr wrap="none" lIns="0" rtlCol="0">
              <a:spAutoFit/>
            </a:bodyPr>
            <a:lstStyle/>
            <a:p>
              <a:pPr eaLnBrk="1"/>
              <a:r>
                <a:rPr lang="zh-CN" altLang="en-US" sz="2000" b="1" spc="100" dirty="0">
                  <a:solidFill>
                    <a:schemeClr val="accent1"/>
                  </a:solidFill>
                </a:rPr>
                <a:t>多任务指令数据</a:t>
              </a:r>
            </a:p>
          </p:txBody>
        </p:sp>
        <p:sp>
          <p:nvSpPr>
            <p:cNvPr id="45" name="文本框 44">
              <a:extLst>
                <a:ext uri="{FF2B5EF4-FFF2-40B4-BE49-F238E27FC236}">
                  <a16:creationId xmlns:a16="http://schemas.microsoft.com/office/drawing/2014/main" id="{834AF468-1F70-EAA1-C3B1-D863A9B884C2}"/>
                </a:ext>
              </a:extLst>
            </p:cNvPr>
            <p:cNvSpPr txBox="1"/>
            <p:nvPr/>
          </p:nvSpPr>
          <p:spPr>
            <a:xfrm>
              <a:off x="9353142" y="2500706"/>
              <a:ext cx="2160000" cy="3383811"/>
            </a:xfrm>
            <a:prstGeom prst="rect">
              <a:avLst/>
            </a:prstGeom>
            <a:noFill/>
          </p:spPr>
          <p:txBody>
            <a:bodyPr wrap="square" lIns="0" rtlCol="0">
              <a:normAutofit/>
            </a:bodyPr>
            <a:lstStyle/>
            <a:p>
              <a:pPr algn="just" eaLnBrk="1">
                <a:lnSpc>
                  <a:spcPct val="150000"/>
                </a:lnSpc>
              </a:pPr>
              <a:r>
                <a:rPr lang="zh-CN" altLang="en-US" sz="1600" dirty="0"/>
                <a:t>为了增强模型的任务适应性，</a:t>
              </a:r>
              <a:r>
                <a:rPr lang="en-US" altLang="zh-CN" sz="1600" dirty="0"/>
                <a:t>Qwen</a:t>
              </a:r>
              <a:r>
                <a:rPr lang="zh-CN" altLang="en-US" sz="1600" dirty="0"/>
                <a:t>将高质量的多任务指令数据融入预训练过程中，进一步提升了模型的零样本和少样本表现</a:t>
              </a:r>
              <a:endParaRPr lang="zh-CN" altLang="en-US" sz="1600" spc="100" dirty="0"/>
            </a:p>
          </p:txBody>
        </p:sp>
      </p:grpSp>
      <p:cxnSp>
        <p:nvCxnSpPr>
          <p:cNvPr id="46" name="直接连接符 45">
            <a:extLst>
              <a:ext uri="{FF2B5EF4-FFF2-40B4-BE49-F238E27FC236}">
                <a16:creationId xmlns:a16="http://schemas.microsoft.com/office/drawing/2014/main" id="{39900F9A-7E5E-B798-C209-AE1BB6D9EB14}"/>
              </a:ext>
            </a:extLst>
          </p:cNvPr>
          <p:cNvCxnSpPr/>
          <p:nvPr/>
        </p:nvCxnSpPr>
        <p:spPr>
          <a:xfrm>
            <a:off x="3227985" y="1359278"/>
            <a:ext cx="0" cy="432000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id="{108C768A-5AE8-4E79-F1DE-FC122FBA0F5C}"/>
              </a:ext>
            </a:extLst>
          </p:cNvPr>
          <p:cNvCxnSpPr/>
          <p:nvPr/>
        </p:nvCxnSpPr>
        <p:spPr>
          <a:xfrm>
            <a:off x="6091989" y="1359278"/>
            <a:ext cx="0" cy="432000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id="{7A0158F0-DD2E-2E7F-3D37-4A0C5BB89D9A}"/>
              </a:ext>
            </a:extLst>
          </p:cNvPr>
          <p:cNvCxnSpPr/>
          <p:nvPr/>
        </p:nvCxnSpPr>
        <p:spPr>
          <a:xfrm>
            <a:off x="8955992" y="1359278"/>
            <a:ext cx="0" cy="432000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7112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0D099-1FB3-EA35-37AC-B928A9642403}"/>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3F24DCF9-4DF6-BBAA-82C6-EEBE352DB691}"/>
              </a:ext>
            </a:extLst>
          </p:cNvPr>
          <p:cNvSpPr txBox="1"/>
          <p:nvPr/>
        </p:nvSpPr>
        <p:spPr>
          <a:xfrm>
            <a:off x="776378" y="1673522"/>
            <a:ext cx="10498347" cy="3878178"/>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en-US" altLang="zh-CN" sz="2200" b="1" dirty="0">
                <a:latin typeface="+mn-ea"/>
                <a:ea typeface="+mn-ea"/>
              </a:rPr>
              <a:t>Token</a:t>
            </a:r>
            <a:r>
              <a:rPr lang="zh-CN" altLang="en-US" sz="2200" dirty="0">
                <a:latin typeface="+mn-ea"/>
                <a:ea typeface="+mn-ea"/>
              </a:rPr>
              <a:t>，代表模型处理和生成的基本单位。它们可以表示人类语言中的文本（常规 </a:t>
            </a:r>
            <a:r>
              <a:rPr lang="en-US" altLang="zh-CN" sz="2200" dirty="0">
                <a:latin typeface="+mn-ea"/>
                <a:ea typeface="+mn-ea"/>
              </a:rPr>
              <a:t>token</a:t>
            </a:r>
            <a:r>
              <a:rPr lang="zh-CN" altLang="en-US" sz="2200" dirty="0">
                <a:latin typeface="+mn-ea"/>
                <a:ea typeface="+mn-ea"/>
              </a:rPr>
              <a:t>）；或者表示特定功能，像编程语言中的关键字（控制 </a:t>
            </a:r>
            <a:r>
              <a:rPr lang="en-US" altLang="zh-CN" sz="2200" dirty="0">
                <a:latin typeface="+mn-ea"/>
                <a:ea typeface="+mn-ea"/>
              </a:rPr>
              <a:t>token</a:t>
            </a:r>
            <a:r>
              <a:rPr lang="zh-CN" altLang="en-US" sz="2200" dirty="0">
                <a:latin typeface="+mn-ea"/>
                <a:ea typeface="+mn-ea"/>
              </a:rPr>
              <a:t>）。</a:t>
            </a:r>
            <a:endParaRPr lang="en-US" altLang="zh-CN" sz="2200" dirty="0">
              <a:latin typeface="+mn-ea"/>
              <a:ea typeface="+mn-ea"/>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200" dirty="0">
                <a:latin typeface="+mn-ea"/>
                <a:ea typeface="+mn-ea"/>
              </a:rPr>
              <a:t>通常，使用 </a:t>
            </a:r>
            <a:r>
              <a:rPr lang="en-US" altLang="zh-CN" sz="2200" dirty="0">
                <a:latin typeface="+mn-ea"/>
                <a:ea typeface="+mn-ea"/>
              </a:rPr>
              <a:t>tokenizer </a:t>
            </a:r>
            <a:r>
              <a:rPr lang="zh-CN" altLang="en-US" sz="2200" dirty="0">
                <a:latin typeface="+mn-ea"/>
                <a:ea typeface="+mn-ea"/>
              </a:rPr>
              <a:t>将文本分割成常规 </a:t>
            </a:r>
            <a:r>
              <a:rPr lang="en-US" altLang="zh-CN" sz="2200" dirty="0">
                <a:latin typeface="+mn-ea"/>
                <a:ea typeface="+mn-ea"/>
              </a:rPr>
              <a:t>token </a:t>
            </a:r>
            <a:r>
              <a:rPr lang="zh-CN" altLang="en-US" sz="2200" dirty="0">
                <a:latin typeface="+mn-ea"/>
                <a:ea typeface="+mn-ea"/>
              </a:rPr>
              <a:t>，这些 </a:t>
            </a:r>
            <a:r>
              <a:rPr lang="en-US" altLang="zh-CN" sz="2200" dirty="0">
                <a:latin typeface="+mn-ea"/>
                <a:ea typeface="+mn-ea"/>
              </a:rPr>
              <a:t>token </a:t>
            </a:r>
            <a:r>
              <a:rPr lang="zh-CN" altLang="en-US" sz="2200" dirty="0">
                <a:latin typeface="+mn-ea"/>
                <a:ea typeface="+mn-ea"/>
              </a:rPr>
              <a:t>可以是单词、子词或字符，具体取决于所采用的特定 </a:t>
            </a:r>
            <a:r>
              <a:rPr lang="en-US" altLang="zh-CN" sz="2200" dirty="0">
                <a:latin typeface="+mn-ea"/>
                <a:ea typeface="+mn-ea"/>
              </a:rPr>
              <a:t>tokenization </a:t>
            </a:r>
            <a:r>
              <a:rPr lang="zh-CN" altLang="en-US" sz="2200" dirty="0">
                <a:latin typeface="+mn-ea"/>
                <a:ea typeface="+mn-ea"/>
              </a:rPr>
              <a:t>方案，并按需为 </a:t>
            </a:r>
            <a:r>
              <a:rPr lang="en-US" altLang="zh-CN" sz="2200" dirty="0">
                <a:latin typeface="+mn-ea"/>
                <a:ea typeface="+mn-ea"/>
              </a:rPr>
              <a:t>token </a:t>
            </a:r>
            <a:r>
              <a:rPr lang="zh-CN" altLang="en-US" sz="2200" dirty="0">
                <a:latin typeface="+mn-ea"/>
                <a:ea typeface="+mn-ea"/>
              </a:rPr>
              <a:t>序列添加控制 </a:t>
            </a:r>
            <a:r>
              <a:rPr lang="en-US" altLang="zh-CN" sz="2200" dirty="0">
                <a:latin typeface="+mn-ea"/>
                <a:ea typeface="+mn-ea"/>
              </a:rPr>
              <a:t>token </a:t>
            </a:r>
            <a:r>
              <a:rPr lang="zh-CN" altLang="en-US" sz="2200" dirty="0">
                <a:latin typeface="+mn-ea"/>
                <a:ea typeface="+mn-ea"/>
              </a:rPr>
              <a:t>。</a:t>
            </a:r>
            <a:endParaRPr lang="en-US" altLang="zh-CN" sz="2200" dirty="0">
              <a:latin typeface="+mn-ea"/>
              <a:ea typeface="+mn-ea"/>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zh-CN" altLang="en-US" sz="2200" dirty="0">
                <a:latin typeface="+mn-ea"/>
              </a:rPr>
              <a:t>词表大小：模型识别的唯一</a:t>
            </a:r>
            <a:r>
              <a:rPr lang="en-US" altLang="zh-CN" sz="2200" dirty="0">
                <a:latin typeface="+mn-ea"/>
              </a:rPr>
              <a:t>token</a:t>
            </a:r>
            <a:r>
              <a:rPr lang="zh-CN" altLang="en-US" sz="2200" dirty="0">
                <a:latin typeface="+mn-ea"/>
              </a:rPr>
              <a:t>总数，对模型的性能和多功能性有重大影响。大型语言模型通常使用复杂的 </a:t>
            </a:r>
            <a:r>
              <a:rPr lang="en-US" altLang="zh-CN" sz="2200" dirty="0">
                <a:latin typeface="+mn-ea"/>
              </a:rPr>
              <a:t>tokenization </a:t>
            </a:r>
            <a:r>
              <a:rPr lang="zh-CN" altLang="en-US" sz="2200" dirty="0">
                <a:latin typeface="+mn-ea"/>
              </a:rPr>
              <a:t>来处理人类语言，同时保持词表大小可控。</a:t>
            </a:r>
            <a:endParaRPr lang="en-US" altLang="zh-CN" sz="2200" dirty="0">
              <a:latin typeface="+mn-ea"/>
            </a:endParaRPr>
          </a:p>
        </p:txBody>
      </p:sp>
      <p:sp>
        <p:nvSpPr>
          <p:cNvPr id="9" name="标题 8">
            <a:extLst>
              <a:ext uri="{FF2B5EF4-FFF2-40B4-BE49-F238E27FC236}">
                <a16:creationId xmlns:a16="http://schemas.microsoft.com/office/drawing/2014/main" id="{8398CAEF-A18D-9769-357F-2E3D5B9977ED}"/>
              </a:ext>
            </a:extLst>
          </p:cNvPr>
          <p:cNvSpPr>
            <a:spLocks noGrp="1"/>
          </p:cNvSpPr>
          <p:nvPr>
            <p:ph type="title"/>
          </p:nvPr>
        </p:nvSpPr>
        <p:spPr>
          <a:xfrm>
            <a:off x="1606550" y="344317"/>
            <a:ext cx="8643848" cy="480131"/>
          </a:xfrm>
        </p:spPr>
        <p:txBody>
          <a:bodyPr/>
          <a:lstStyle/>
          <a:p>
            <a:r>
              <a:rPr lang="en-US" altLang="zh-CN" dirty="0"/>
              <a:t>Tokens &amp; Tokenization</a:t>
            </a:r>
            <a:endParaRPr lang="zh-CN" altLang="en-US" dirty="0"/>
          </a:p>
        </p:txBody>
      </p:sp>
    </p:spTree>
    <p:extLst>
      <p:ext uri="{BB962C8B-B14F-4D97-AF65-F5344CB8AC3E}">
        <p14:creationId xmlns:p14="http://schemas.microsoft.com/office/powerpoint/2010/main" val="408497436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8E0C0-6AAB-7AAE-0A9A-51648EBA8A90}"/>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F45039DF-2A02-9479-35DB-94A1A6BC9517}"/>
              </a:ext>
            </a:extLst>
          </p:cNvPr>
          <p:cNvSpPr txBox="1"/>
          <p:nvPr/>
        </p:nvSpPr>
        <p:spPr>
          <a:xfrm>
            <a:off x="776378" y="1673522"/>
            <a:ext cx="10498347" cy="2844048"/>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en-US" altLang="zh-CN" sz="2200" dirty="0">
                <a:latin typeface="+mn-ea"/>
                <a:ea typeface="+mn-ea"/>
              </a:rPr>
              <a:t>Qwen</a:t>
            </a:r>
            <a:r>
              <a:rPr lang="zh-CN" altLang="en-US" sz="2200" dirty="0">
                <a:latin typeface="+mn-ea"/>
                <a:ea typeface="+mn-ea"/>
              </a:rPr>
              <a:t>采用了字节对编码（</a:t>
            </a:r>
            <a:r>
              <a:rPr lang="en-US" altLang="zh-CN" sz="2200" dirty="0">
                <a:latin typeface="+mn-ea"/>
                <a:ea typeface="+mn-ea"/>
              </a:rPr>
              <a:t>Byte Pair Encoding</a:t>
            </a:r>
            <a:r>
              <a:rPr lang="zh-CN" altLang="en-US" sz="2200" dirty="0">
                <a:latin typeface="+mn-ea"/>
                <a:ea typeface="+mn-ea"/>
              </a:rPr>
              <a:t>，简称</a:t>
            </a:r>
            <a:r>
              <a:rPr lang="en-US" altLang="zh-CN" sz="2200" dirty="0">
                <a:latin typeface="+mn-ea"/>
                <a:ea typeface="+mn-ea"/>
              </a:rPr>
              <a:t>BPE</a:t>
            </a:r>
            <a:r>
              <a:rPr lang="zh-CN" altLang="en-US" sz="2200" dirty="0">
                <a:latin typeface="+mn-ea"/>
                <a:ea typeface="+mn-ea"/>
              </a:rPr>
              <a:t>）的</a:t>
            </a:r>
            <a:r>
              <a:rPr lang="en-US" altLang="zh-CN" sz="2200" dirty="0">
                <a:latin typeface="+mn-ea"/>
                <a:ea typeface="+mn-ea"/>
              </a:rPr>
              <a:t>tokenization</a:t>
            </a:r>
            <a:r>
              <a:rPr lang="zh-CN" altLang="en-US" sz="2200" dirty="0">
                <a:latin typeface="+mn-ea"/>
                <a:ea typeface="+mn-ea"/>
              </a:rPr>
              <a:t>方法，</a:t>
            </a:r>
            <a:r>
              <a:rPr lang="en-US" altLang="zh-CN" sz="2200" dirty="0">
                <a:latin typeface="+mn-ea"/>
                <a:ea typeface="+mn-ea"/>
              </a:rPr>
              <a:t>BPE</a:t>
            </a:r>
            <a:r>
              <a:rPr lang="zh-CN" altLang="en-US" sz="2200" dirty="0">
                <a:latin typeface="+mn-ea"/>
                <a:ea typeface="+mn-ea"/>
              </a:rPr>
              <a:t>试图学习用最少的 </a:t>
            </a:r>
            <a:r>
              <a:rPr lang="en-US" altLang="zh-CN" sz="2200" dirty="0">
                <a:latin typeface="+mn-ea"/>
                <a:ea typeface="+mn-ea"/>
              </a:rPr>
              <a:t>token </a:t>
            </a:r>
            <a:r>
              <a:rPr lang="zh-CN" altLang="en-US" sz="2200" dirty="0">
                <a:latin typeface="+mn-ea"/>
                <a:ea typeface="+mn-ea"/>
              </a:rPr>
              <a:t>表示文本的 </a:t>
            </a:r>
            <a:r>
              <a:rPr lang="en-US" altLang="zh-CN" sz="2200" dirty="0">
                <a:latin typeface="+mn-ea"/>
                <a:ea typeface="+mn-ea"/>
              </a:rPr>
              <a:t>token </a:t>
            </a:r>
            <a:r>
              <a:rPr lang="zh-CN" altLang="en-US" sz="2200" dirty="0">
                <a:latin typeface="+mn-ea"/>
                <a:ea typeface="+mn-ea"/>
              </a:rPr>
              <a:t>组合。</a:t>
            </a:r>
            <a:r>
              <a:rPr lang="en-US" altLang="zh-CN" sz="2200" dirty="0">
                <a:latin typeface="+mn-ea"/>
                <a:ea typeface="+mn-ea"/>
              </a:rPr>
              <a:t>Qwen</a:t>
            </a:r>
            <a:r>
              <a:rPr lang="zh-CN" altLang="en-US" sz="2200" dirty="0">
                <a:latin typeface="+mn-ea"/>
                <a:ea typeface="+mn-ea"/>
              </a:rPr>
              <a:t>的 </a:t>
            </a:r>
            <a:r>
              <a:rPr lang="en-US" altLang="zh-CN" sz="2200" dirty="0">
                <a:latin typeface="+mn-ea"/>
                <a:ea typeface="+mn-ea"/>
              </a:rPr>
              <a:t>tokenization </a:t>
            </a:r>
            <a:r>
              <a:rPr lang="zh-CN" altLang="en-US" sz="2200" dirty="0">
                <a:latin typeface="+mn-ea"/>
                <a:ea typeface="+mn-ea"/>
              </a:rPr>
              <a:t>确保了不存在未知词汇，并且所有文本都可以转换为 </a:t>
            </a:r>
            <a:r>
              <a:rPr lang="en-US" altLang="zh-CN" sz="2200" dirty="0">
                <a:latin typeface="+mn-ea"/>
                <a:ea typeface="+mn-ea"/>
              </a:rPr>
              <a:t>token </a:t>
            </a:r>
            <a:r>
              <a:rPr lang="zh-CN" altLang="en-US" sz="2200" dirty="0">
                <a:latin typeface="+mn-ea"/>
                <a:ea typeface="+mn-ea"/>
              </a:rPr>
              <a:t>序列。</a:t>
            </a:r>
            <a:endParaRPr lang="en-US" altLang="zh-CN" sz="2200" dirty="0">
              <a:latin typeface="+mn-ea"/>
              <a:ea typeface="+mn-ea"/>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en-US" altLang="zh-CN" sz="2200" dirty="0">
                <a:latin typeface="+mn-ea"/>
              </a:rPr>
              <a:t>Qwen</a:t>
            </a:r>
            <a:r>
              <a:rPr lang="zh-CN" altLang="en-US" sz="2200" dirty="0">
                <a:latin typeface="+mn-ea"/>
              </a:rPr>
              <a:t>词表中因</a:t>
            </a:r>
            <a:r>
              <a:rPr lang="en-US" altLang="zh-CN" sz="2200" dirty="0">
                <a:latin typeface="+mn-ea"/>
              </a:rPr>
              <a:t>BPE</a:t>
            </a:r>
            <a:r>
              <a:rPr lang="zh-CN" altLang="en-US" sz="2200" dirty="0">
                <a:latin typeface="+mn-ea"/>
              </a:rPr>
              <a:t>而产生的 </a:t>
            </a:r>
            <a:r>
              <a:rPr lang="en-US" altLang="zh-CN" sz="2200" dirty="0">
                <a:latin typeface="+mn-ea"/>
              </a:rPr>
              <a:t>token </a:t>
            </a:r>
            <a:r>
              <a:rPr lang="zh-CN" altLang="en-US" sz="2200" dirty="0">
                <a:latin typeface="+mn-ea"/>
              </a:rPr>
              <a:t>数量为 </a:t>
            </a:r>
            <a:r>
              <a:rPr lang="en-US" altLang="zh-CN" sz="2200" dirty="0">
                <a:latin typeface="+mn-ea"/>
              </a:rPr>
              <a:t>15 1643 </a:t>
            </a:r>
            <a:r>
              <a:rPr lang="zh-CN" altLang="en-US" sz="2200" dirty="0">
                <a:latin typeface="+mn-ea"/>
              </a:rPr>
              <a:t>个。且从</a:t>
            </a:r>
            <a:r>
              <a:rPr lang="en-US" altLang="zh-CN" sz="2200" dirty="0">
                <a:latin typeface="+mn-ea"/>
              </a:rPr>
              <a:t>Qwen2.5</a:t>
            </a:r>
            <a:r>
              <a:rPr lang="zh-CN" altLang="en-US" sz="2200" dirty="0">
                <a:latin typeface="+mn-ea"/>
              </a:rPr>
              <a:t>开始，</a:t>
            </a:r>
            <a:r>
              <a:rPr lang="en-US" altLang="zh-CN" sz="2200" dirty="0">
                <a:latin typeface="+mn-ea"/>
              </a:rPr>
              <a:t>Qwen </a:t>
            </a:r>
            <a:r>
              <a:rPr lang="zh-CN" altLang="en-US" sz="2200" dirty="0">
                <a:latin typeface="+mn-ea"/>
              </a:rPr>
              <a:t>模型家族，包括多模态和专项模型，使用统一的词汇表，包括另外</a:t>
            </a:r>
            <a:r>
              <a:rPr lang="en-US" altLang="zh-CN" sz="2200" dirty="0">
                <a:latin typeface="+mn-ea"/>
              </a:rPr>
              <a:t>22</a:t>
            </a:r>
            <a:r>
              <a:rPr lang="zh-CN" altLang="en-US" sz="2200" dirty="0">
                <a:latin typeface="+mn-ea"/>
              </a:rPr>
              <a:t>个控制</a:t>
            </a:r>
            <a:r>
              <a:rPr lang="en-US" altLang="zh-CN" sz="2200" dirty="0">
                <a:latin typeface="+mn-ea"/>
              </a:rPr>
              <a:t>token</a:t>
            </a:r>
            <a:r>
              <a:rPr lang="zh-CN" altLang="en-US" sz="2200" dirty="0">
                <a:latin typeface="+mn-ea"/>
              </a:rPr>
              <a:t>，使得</a:t>
            </a:r>
            <a:r>
              <a:rPr lang="en-US" altLang="zh-CN" sz="2200" dirty="0">
                <a:latin typeface="+mn-ea"/>
              </a:rPr>
              <a:t>token</a:t>
            </a:r>
            <a:r>
              <a:rPr lang="zh-CN" altLang="en-US" sz="2200" dirty="0">
                <a:latin typeface="+mn-ea"/>
              </a:rPr>
              <a:t>总量来到</a:t>
            </a:r>
            <a:r>
              <a:rPr lang="en-US" altLang="zh-CN" sz="2200" dirty="0">
                <a:latin typeface="+mn-ea"/>
              </a:rPr>
              <a:t>15</a:t>
            </a:r>
            <a:r>
              <a:rPr lang="zh-CN" altLang="en-US" sz="2200" dirty="0">
                <a:latin typeface="+mn-ea"/>
              </a:rPr>
              <a:t> </a:t>
            </a:r>
            <a:r>
              <a:rPr lang="en-US" altLang="zh-CN" sz="2200" dirty="0">
                <a:latin typeface="+mn-ea"/>
              </a:rPr>
              <a:t>1665</a:t>
            </a:r>
            <a:r>
              <a:rPr lang="zh-CN" altLang="en-US" sz="2200" dirty="0">
                <a:latin typeface="+mn-ea"/>
              </a:rPr>
              <a:t>个。</a:t>
            </a:r>
            <a:endParaRPr lang="en-US" altLang="zh-CN" sz="2200" dirty="0">
              <a:latin typeface="+mn-ea"/>
            </a:endParaRPr>
          </a:p>
        </p:txBody>
      </p:sp>
      <p:sp>
        <p:nvSpPr>
          <p:cNvPr id="9" name="标题 8">
            <a:extLst>
              <a:ext uri="{FF2B5EF4-FFF2-40B4-BE49-F238E27FC236}">
                <a16:creationId xmlns:a16="http://schemas.microsoft.com/office/drawing/2014/main" id="{945B1161-4163-D355-316A-4CF28B00156B}"/>
              </a:ext>
            </a:extLst>
          </p:cNvPr>
          <p:cNvSpPr>
            <a:spLocks noGrp="1"/>
          </p:cNvSpPr>
          <p:nvPr>
            <p:ph type="title"/>
          </p:nvPr>
        </p:nvSpPr>
        <p:spPr>
          <a:xfrm>
            <a:off x="1606550" y="344317"/>
            <a:ext cx="8643848" cy="480131"/>
          </a:xfrm>
        </p:spPr>
        <p:txBody>
          <a:bodyPr/>
          <a:lstStyle/>
          <a:p>
            <a:r>
              <a:rPr lang="en-US" altLang="zh-CN" dirty="0"/>
              <a:t>Tokens &amp; Tokenization</a:t>
            </a:r>
            <a:endParaRPr lang="zh-CN" altLang="en-US" dirty="0"/>
          </a:p>
        </p:txBody>
      </p:sp>
    </p:spTree>
    <p:extLst>
      <p:ext uri="{BB962C8B-B14F-4D97-AF65-F5344CB8AC3E}">
        <p14:creationId xmlns:p14="http://schemas.microsoft.com/office/powerpoint/2010/main" val="144716369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8C8A7-7929-0542-12E5-744D2D7EE8F5}"/>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77E3C3F1-6745-CD75-FA0F-5AFA10997B01}"/>
              </a:ext>
            </a:extLst>
          </p:cNvPr>
          <p:cNvSpPr>
            <a:spLocks noGrp="1"/>
          </p:cNvSpPr>
          <p:nvPr>
            <p:ph type="title"/>
          </p:nvPr>
        </p:nvSpPr>
        <p:spPr/>
        <p:txBody>
          <a:bodyPr/>
          <a:lstStyle/>
          <a:p>
            <a:r>
              <a:rPr lang="en-US" altLang="zh-CN" dirty="0"/>
              <a:t>Tokenization</a:t>
            </a:r>
            <a:r>
              <a:rPr lang="zh-CN" altLang="en-US" dirty="0"/>
              <a:t> 分词</a:t>
            </a:r>
          </a:p>
        </p:txBody>
      </p:sp>
      <p:pic>
        <p:nvPicPr>
          <p:cNvPr id="3" name="图片 2">
            <a:extLst>
              <a:ext uri="{FF2B5EF4-FFF2-40B4-BE49-F238E27FC236}">
                <a16:creationId xmlns:a16="http://schemas.microsoft.com/office/drawing/2014/main" id="{51881D21-ED1D-4CEB-8C1C-9E89D51CFAF0}"/>
              </a:ext>
            </a:extLst>
          </p:cNvPr>
          <p:cNvPicPr>
            <a:picLocks noChangeAspect="1"/>
          </p:cNvPicPr>
          <p:nvPr/>
        </p:nvPicPr>
        <p:blipFill>
          <a:blip r:embed="rId3"/>
          <a:stretch>
            <a:fillRect/>
          </a:stretch>
        </p:blipFill>
        <p:spPr>
          <a:xfrm>
            <a:off x="275252" y="916501"/>
            <a:ext cx="11835882" cy="5024997"/>
          </a:xfrm>
          <a:prstGeom prst="rect">
            <a:avLst/>
          </a:prstGeom>
        </p:spPr>
      </p:pic>
    </p:spTree>
    <p:extLst>
      <p:ext uri="{BB962C8B-B14F-4D97-AF65-F5344CB8AC3E}">
        <p14:creationId xmlns:p14="http://schemas.microsoft.com/office/powerpoint/2010/main" val="3157008738"/>
      </p:ext>
    </p:extLst>
  </p:cSld>
  <p:clrMapOvr>
    <a:masterClrMapping/>
  </p:clrMapOvr>
  <p:transition spd="med">
    <p:pull/>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8C8A7-7929-0542-12E5-744D2D7EE8F5}"/>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77E3C3F1-6745-CD75-FA0F-5AFA10997B01}"/>
              </a:ext>
            </a:extLst>
          </p:cNvPr>
          <p:cNvSpPr>
            <a:spLocks noGrp="1"/>
          </p:cNvSpPr>
          <p:nvPr>
            <p:ph type="title"/>
          </p:nvPr>
        </p:nvSpPr>
        <p:spPr/>
        <p:txBody>
          <a:bodyPr/>
          <a:lstStyle/>
          <a:p>
            <a:r>
              <a:rPr lang="zh-CN" altLang="en-US" dirty="0"/>
              <a:t>架构</a:t>
            </a:r>
          </a:p>
        </p:txBody>
      </p:sp>
      <p:sp>
        <p:nvSpPr>
          <p:cNvPr id="11" name="内容占位符 1">
            <a:extLst>
              <a:ext uri="{FF2B5EF4-FFF2-40B4-BE49-F238E27FC236}">
                <a16:creationId xmlns:a16="http://schemas.microsoft.com/office/drawing/2014/main" id="{57F1C524-2659-9DB8-1DD9-B33140E5B842}"/>
              </a:ext>
            </a:extLst>
          </p:cNvPr>
          <p:cNvSpPr txBox="1">
            <a:spLocks/>
          </p:cNvSpPr>
          <p:nvPr/>
        </p:nvSpPr>
        <p:spPr>
          <a:xfrm>
            <a:off x="1539631" y="2652975"/>
            <a:ext cx="9100038" cy="1552049"/>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altLang="zh-CN" sz="2800" b="0" i="0" u="none" strike="noStrike" kern="1200" cap="none" spc="300" normalizeH="0" baseline="0" noProof="0" dirty="0">
                <a:ln>
                  <a:noFill/>
                </a:ln>
                <a:solidFill>
                  <a:srgbClr val="000000"/>
                </a:solidFill>
                <a:effectLst/>
                <a:uLnTx/>
                <a:uFillTx/>
                <a:latin typeface="微软雅黑"/>
                <a:ea typeface="微软雅黑"/>
                <a:cs typeface="+mn-cs"/>
              </a:rPr>
              <a:t>Qwen</a:t>
            </a:r>
            <a:r>
              <a:rPr kumimoji="0" lang="zh-CN" altLang="en-US" sz="2800" b="0" i="0" u="none" strike="noStrike" kern="1200" cap="none" spc="300" normalizeH="0" baseline="0" noProof="0" dirty="0">
                <a:ln>
                  <a:noFill/>
                </a:ln>
                <a:solidFill>
                  <a:srgbClr val="000000"/>
                </a:solidFill>
                <a:effectLst/>
                <a:uLnTx/>
                <a:uFillTx/>
                <a:latin typeface="微软雅黑"/>
                <a:ea typeface="微软雅黑"/>
                <a:cs typeface="+mn-cs"/>
              </a:rPr>
              <a:t>的整体架是基于</a:t>
            </a:r>
            <a:r>
              <a:rPr kumimoji="0" lang="en-US" altLang="zh-CN" sz="2800" b="0" i="0" u="none" strike="noStrike" kern="1200" cap="none" spc="300" normalizeH="0" baseline="0" noProof="0" dirty="0" err="1">
                <a:ln>
                  <a:noFill/>
                </a:ln>
                <a:solidFill>
                  <a:srgbClr val="000000"/>
                </a:solidFill>
                <a:effectLst/>
                <a:uLnTx/>
                <a:uFillTx/>
                <a:latin typeface="微软雅黑"/>
                <a:ea typeface="微软雅黑"/>
                <a:cs typeface="+mn-cs"/>
              </a:rPr>
              <a:t>LLama</a:t>
            </a:r>
            <a:r>
              <a:rPr kumimoji="0" lang="zh-CN" altLang="en-US" sz="2800" b="0" i="0" u="none" strike="noStrike" kern="1200" cap="none" spc="300" normalizeH="0" baseline="0" noProof="0" dirty="0">
                <a:ln>
                  <a:noFill/>
                </a:ln>
                <a:solidFill>
                  <a:srgbClr val="000000"/>
                </a:solidFill>
                <a:effectLst/>
                <a:uLnTx/>
                <a:uFillTx/>
                <a:latin typeface="微软雅黑"/>
                <a:ea typeface="微软雅黑"/>
                <a:cs typeface="+mn-cs"/>
              </a:rPr>
              <a:t>的，所以</a:t>
            </a:r>
            <a:r>
              <a:rPr kumimoji="0" lang="en-US" altLang="zh-CN" sz="2800" b="0" i="0" u="none" strike="noStrike" kern="1200" cap="none" spc="300" normalizeH="0" baseline="0" noProof="0" dirty="0">
                <a:ln>
                  <a:noFill/>
                </a:ln>
                <a:solidFill>
                  <a:srgbClr val="000000"/>
                </a:solidFill>
                <a:effectLst/>
                <a:uLnTx/>
                <a:uFillTx/>
                <a:latin typeface="微软雅黑"/>
                <a:ea typeface="微软雅黑"/>
                <a:cs typeface="+mn-cs"/>
              </a:rPr>
              <a:t>Qwen</a:t>
            </a:r>
            <a:r>
              <a:rPr lang="zh-CN" altLang="en-US" dirty="0">
                <a:solidFill>
                  <a:srgbClr val="000000"/>
                </a:solidFill>
                <a:latin typeface="微软雅黑"/>
                <a:ea typeface="微软雅黑"/>
              </a:rPr>
              <a:t>与</a:t>
            </a:r>
            <a:r>
              <a:rPr lang="en-US" altLang="zh-CN" dirty="0">
                <a:solidFill>
                  <a:srgbClr val="000000"/>
                </a:solidFill>
                <a:latin typeface="微软雅黑"/>
                <a:ea typeface="微软雅黑"/>
              </a:rPr>
              <a:t>Llama</a:t>
            </a:r>
            <a:r>
              <a:rPr lang="zh-CN" altLang="en-US" dirty="0">
                <a:solidFill>
                  <a:srgbClr val="000000"/>
                </a:solidFill>
                <a:latin typeface="微软雅黑"/>
                <a:ea typeface="微软雅黑"/>
              </a:rPr>
              <a:t>非常相似，只是在部分地方做出了一些针对性改进。</a:t>
            </a:r>
            <a:endParaRPr kumimoji="0" lang="zh-CN" altLang="en-US" sz="2800" b="0" i="0" u="none" strike="noStrike" kern="1200" cap="none" spc="300" normalizeH="0" baseline="0" noProof="0" dirty="0">
              <a:ln>
                <a:noFill/>
              </a:ln>
              <a:solidFill>
                <a:srgbClr val="000000"/>
              </a:solidFill>
              <a:effectLst/>
              <a:uLnTx/>
              <a:uFillTx/>
              <a:latin typeface="微软雅黑"/>
              <a:ea typeface="微软雅黑"/>
              <a:cs typeface="+mn-cs"/>
            </a:endParaRPr>
          </a:p>
        </p:txBody>
      </p:sp>
      <p:sp>
        <p:nvSpPr>
          <p:cNvPr id="12" name="半闭框 11">
            <a:extLst>
              <a:ext uri="{FF2B5EF4-FFF2-40B4-BE49-F238E27FC236}">
                <a16:creationId xmlns:a16="http://schemas.microsoft.com/office/drawing/2014/main" id="{573339C6-BE71-C0DE-EFB5-373AFE0AF925}"/>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13" name="半闭框 12">
            <a:extLst>
              <a:ext uri="{FF2B5EF4-FFF2-40B4-BE49-F238E27FC236}">
                <a16:creationId xmlns:a16="http://schemas.microsoft.com/office/drawing/2014/main" id="{9C480403-EB45-FE49-A099-FA3CC40E7377}"/>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Tree>
    <p:extLst>
      <p:ext uri="{BB962C8B-B14F-4D97-AF65-F5344CB8AC3E}">
        <p14:creationId xmlns:p14="http://schemas.microsoft.com/office/powerpoint/2010/main" val="2899832149"/>
      </p:ext>
    </p:extLst>
  </p:cSld>
  <p:clrMapOvr>
    <a:masterClrMapping/>
  </p:clrMapOvr>
  <p:transition spd="med">
    <p:pull/>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69DB8-AFC6-CB9F-A2C2-FF4648C8810D}"/>
            </a:ext>
          </a:extLst>
        </p:cNvPr>
        <p:cNvGrpSpPr/>
        <p:nvPr/>
      </p:nvGrpSpPr>
      <p:grpSpPr>
        <a:xfrm>
          <a:off x="0" y="0"/>
          <a:ext cx="0" cy="0"/>
          <a:chOff x="0" y="0"/>
          <a:chExt cx="0" cy="0"/>
        </a:xfrm>
      </p:grpSpPr>
      <p:sp>
        <p:nvSpPr>
          <p:cNvPr id="10" name="标题 9">
            <a:extLst>
              <a:ext uri="{FF2B5EF4-FFF2-40B4-BE49-F238E27FC236}">
                <a16:creationId xmlns:a16="http://schemas.microsoft.com/office/drawing/2014/main" id="{410839C7-400F-B23B-00A7-C79260B74C16}"/>
              </a:ext>
            </a:extLst>
          </p:cNvPr>
          <p:cNvSpPr>
            <a:spLocks noGrp="1"/>
          </p:cNvSpPr>
          <p:nvPr>
            <p:ph type="title"/>
          </p:nvPr>
        </p:nvSpPr>
        <p:spPr/>
        <p:txBody>
          <a:bodyPr/>
          <a:lstStyle/>
          <a:p>
            <a:r>
              <a:rPr lang="zh-CN" altLang="en-US" dirty="0"/>
              <a:t>架构</a:t>
            </a:r>
          </a:p>
        </p:txBody>
      </p:sp>
      <p:sp>
        <p:nvSpPr>
          <p:cNvPr id="32" name="矩形 31">
            <a:extLst>
              <a:ext uri="{FF2B5EF4-FFF2-40B4-BE49-F238E27FC236}">
                <a16:creationId xmlns:a16="http://schemas.microsoft.com/office/drawing/2014/main" id="{7D8F2690-B9C7-EDA9-B07D-FA67EB328EA5}"/>
              </a:ext>
            </a:extLst>
          </p:cNvPr>
          <p:cNvSpPr/>
          <p:nvPr/>
        </p:nvSpPr>
        <p:spPr>
          <a:xfrm>
            <a:off x="829851" y="1236220"/>
            <a:ext cx="5195669"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3" name="矩形 32">
            <a:extLst>
              <a:ext uri="{FF2B5EF4-FFF2-40B4-BE49-F238E27FC236}">
                <a16:creationId xmlns:a16="http://schemas.microsoft.com/office/drawing/2014/main" id="{1A7336F2-87AE-F983-1381-0C61946DCF27}"/>
              </a:ext>
            </a:extLst>
          </p:cNvPr>
          <p:cNvSpPr/>
          <p:nvPr/>
        </p:nvSpPr>
        <p:spPr>
          <a:xfrm>
            <a:off x="829850" y="3598525"/>
            <a:ext cx="5195670"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4" name="矩形 33">
            <a:extLst>
              <a:ext uri="{FF2B5EF4-FFF2-40B4-BE49-F238E27FC236}">
                <a16:creationId xmlns:a16="http://schemas.microsoft.com/office/drawing/2014/main" id="{326153DD-662B-EE2E-3119-836076BFC485}"/>
              </a:ext>
            </a:extLst>
          </p:cNvPr>
          <p:cNvSpPr/>
          <p:nvPr/>
        </p:nvSpPr>
        <p:spPr>
          <a:xfrm>
            <a:off x="6182079" y="1236220"/>
            <a:ext cx="5195669"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微软雅黑"/>
              <a:ea typeface="微软雅黑"/>
              <a:cs typeface="+mn-cs"/>
            </a:endParaRPr>
          </a:p>
        </p:txBody>
      </p:sp>
      <p:sp>
        <p:nvSpPr>
          <p:cNvPr id="35" name="矩形 34">
            <a:extLst>
              <a:ext uri="{FF2B5EF4-FFF2-40B4-BE49-F238E27FC236}">
                <a16:creationId xmlns:a16="http://schemas.microsoft.com/office/drawing/2014/main" id="{BE5E3C06-C1A0-A0D0-CD4A-018DFC4EE93E}"/>
              </a:ext>
            </a:extLst>
          </p:cNvPr>
          <p:cNvSpPr/>
          <p:nvPr/>
        </p:nvSpPr>
        <p:spPr>
          <a:xfrm>
            <a:off x="6182079" y="3598525"/>
            <a:ext cx="5195668"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6" name="文本框 35">
            <a:extLst>
              <a:ext uri="{FF2B5EF4-FFF2-40B4-BE49-F238E27FC236}">
                <a16:creationId xmlns:a16="http://schemas.microsoft.com/office/drawing/2014/main" id="{16AD1B05-10BA-74FE-F640-22B960DF221D}"/>
              </a:ext>
            </a:extLst>
          </p:cNvPr>
          <p:cNvSpPr txBox="1"/>
          <p:nvPr/>
        </p:nvSpPr>
        <p:spPr>
          <a:xfrm>
            <a:off x="1677675" y="1564093"/>
            <a:ext cx="3500020" cy="707886"/>
          </a:xfrm>
          <a:prstGeom prst="rect">
            <a:avLst/>
          </a:prstGeom>
          <a:noFill/>
        </p:spPr>
        <p:txBody>
          <a:bodyPr wrap="square" rtlCol="0">
            <a:spAutoFit/>
          </a:bodyPr>
          <a:lstStyle/>
          <a:p>
            <a:pPr algn="ctr" eaLnBrk="1" fontAlgn="auto" hangingPunct="1">
              <a:spcBef>
                <a:spcPts val="0"/>
              </a:spcBef>
              <a:spcAft>
                <a:spcPts val="0"/>
              </a:spcAft>
            </a:pPr>
            <a:r>
              <a:rPr lang="zh-CN" altLang="en-US" sz="4000" b="1" spc="300" dirty="0">
                <a:solidFill>
                  <a:schemeClr val="accent4"/>
                </a:solidFill>
                <a:latin typeface="微软雅黑"/>
                <a:ea typeface="微软雅黑"/>
              </a:rPr>
              <a:t>位置编码</a:t>
            </a:r>
          </a:p>
        </p:txBody>
      </p:sp>
      <p:sp>
        <p:nvSpPr>
          <p:cNvPr id="37" name="文本框 36">
            <a:extLst>
              <a:ext uri="{FF2B5EF4-FFF2-40B4-BE49-F238E27FC236}">
                <a16:creationId xmlns:a16="http://schemas.microsoft.com/office/drawing/2014/main" id="{272C8B5A-A9DE-E7B8-768E-22830CEA5EBB}"/>
              </a:ext>
            </a:extLst>
          </p:cNvPr>
          <p:cNvSpPr txBox="1"/>
          <p:nvPr/>
        </p:nvSpPr>
        <p:spPr>
          <a:xfrm>
            <a:off x="1677675" y="3943450"/>
            <a:ext cx="3499200" cy="707886"/>
          </a:xfrm>
          <a:prstGeom prst="rect">
            <a:avLst/>
          </a:prstGeom>
          <a:noFill/>
        </p:spPr>
        <p:txBody>
          <a:bodyPr wrap="square" rtlCol="0">
            <a:spAutoFit/>
          </a:bodyPr>
          <a:lstStyle/>
          <a:p>
            <a:pPr algn="ctr" eaLnBrk="1" fontAlgn="auto" hangingPunct="1">
              <a:spcBef>
                <a:spcPts val="0"/>
              </a:spcBef>
              <a:spcAft>
                <a:spcPts val="0"/>
              </a:spcAft>
            </a:pPr>
            <a:r>
              <a:rPr lang="zh-CN" altLang="en-US" sz="4000" b="1" spc="300" dirty="0">
                <a:solidFill>
                  <a:schemeClr val="accent4"/>
                </a:solidFill>
                <a:latin typeface="微软雅黑"/>
                <a:ea typeface="微软雅黑"/>
              </a:rPr>
              <a:t>归一化</a:t>
            </a:r>
          </a:p>
        </p:txBody>
      </p:sp>
      <p:sp>
        <p:nvSpPr>
          <p:cNvPr id="38" name="文本框 37">
            <a:extLst>
              <a:ext uri="{FF2B5EF4-FFF2-40B4-BE49-F238E27FC236}">
                <a16:creationId xmlns:a16="http://schemas.microsoft.com/office/drawing/2014/main" id="{43BFA008-2D97-A500-811E-18E47357C9AE}"/>
              </a:ext>
            </a:extLst>
          </p:cNvPr>
          <p:cNvSpPr txBox="1"/>
          <p:nvPr/>
        </p:nvSpPr>
        <p:spPr>
          <a:xfrm>
            <a:off x="7030313" y="1564093"/>
            <a:ext cx="3499200" cy="707886"/>
          </a:xfrm>
          <a:prstGeom prst="rect">
            <a:avLst/>
          </a:prstGeom>
          <a:noFill/>
        </p:spPr>
        <p:txBody>
          <a:bodyPr wrap="square" rtlCol="0">
            <a:spAutoFit/>
          </a:bodyPr>
          <a:lstStyle/>
          <a:p>
            <a:pPr algn="ctr" eaLnBrk="1" fontAlgn="auto" hangingPunct="1">
              <a:spcBef>
                <a:spcPts val="0"/>
              </a:spcBef>
              <a:spcAft>
                <a:spcPts val="0"/>
              </a:spcAft>
            </a:pPr>
            <a:r>
              <a:rPr lang="zh-CN" altLang="en-US" sz="4000" b="1" spc="300" dirty="0">
                <a:solidFill>
                  <a:schemeClr val="accent4"/>
                </a:solidFill>
                <a:latin typeface="微软雅黑"/>
                <a:ea typeface="微软雅黑"/>
              </a:rPr>
              <a:t>偏置</a:t>
            </a:r>
          </a:p>
        </p:txBody>
      </p:sp>
      <p:sp>
        <p:nvSpPr>
          <p:cNvPr id="39" name="文本框 38">
            <a:extLst>
              <a:ext uri="{FF2B5EF4-FFF2-40B4-BE49-F238E27FC236}">
                <a16:creationId xmlns:a16="http://schemas.microsoft.com/office/drawing/2014/main" id="{27F897F7-70D2-59C4-569A-903BB4B7189F}"/>
              </a:ext>
            </a:extLst>
          </p:cNvPr>
          <p:cNvSpPr txBox="1"/>
          <p:nvPr/>
        </p:nvSpPr>
        <p:spPr>
          <a:xfrm>
            <a:off x="7030313" y="3937360"/>
            <a:ext cx="3499200" cy="707886"/>
          </a:xfrm>
          <a:prstGeom prst="rect">
            <a:avLst/>
          </a:prstGeom>
          <a:noFill/>
        </p:spPr>
        <p:txBody>
          <a:bodyPr wrap="square" rtlCol="0">
            <a:spAutoFit/>
          </a:bodyPr>
          <a:lstStyle/>
          <a:p>
            <a:pPr algn="ctr" eaLnBrk="1" fontAlgn="auto" hangingPunct="1">
              <a:spcBef>
                <a:spcPts val="0"/>
              </a:spcBef>
              <a:spcAft>
                <a:spcPts val="0"/>
              </a:spcAft>
            </a:pPr>
            <a:r>
              <a:rPr kumimoji="0" lang="zh-CN" altLang="en-US" sz="4000" b="1" i="0" u="none" strike="noStrike" kern="0" cap="none" spc="300" normalizeH="0" baseline="0" noProof="0" dirty="0">
                <a:ln>
                  <a:noFill/>
                </a:ln>
                <a:solidFill>
                  <a:schemeClr val="accent4"/>
                </a:solidFill>
                <a:effectLst/>
                <a:uLnTx/>
                <a:uFillTx/>
                <a:latin typeface="微软雅黑"/>
                <a:ea typeface="微软雅黑"/>
              </a:rPr>
              <a:t>激活函数</a:t>
            </a:r>
          </a:p>
        </p:txBody>
      </p:sp>
      <p:sp>
        <p:nvSpPr>
          <p:cNvPr id="40" name="文本框 39">
            <a:extLst>
              <a:ext uri="{FF2B5EF4-FFF2-40B4-BE49-F238E27FC236}">
                <a16:creationId xmlns:a16="http://schemas.microsoft.com/office/drawing/2014/main" id="{025075D5-9F85-2C85-E295-1224F6091A65}"/>
              </a:ext>
            </a:extLst>
          </p:cNvPr>
          <p:cNvSpPr txBox="1"/>
          <p:nvPr/>
        </p:nvSpPr>
        <p:spPr>
          <a:xfrm>
            <a:off x="1199262" y="2409316"/>
            <a:ext cx="4480435" cy="685124"/>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a:ea typeface="微软雅黑"/>
              </a:rPr>
              <a:t>与</a:t>
            </a:r>
            <a:r>
              <a:rPr kumimoji="0" lang="en-US" altLang="zh-CN" sz="1800" b="0" i="0" u="none" strike="noStrike" kern="0" cap="none" spc="300" normalizeH="0" baseline="0" noProof="0" dirty="0" err="1">
                <a:ln>
                  <a:noFill/>
                </a:ln>
                <a:solidFill>
                  <a:srgbClr val="000000">
                    <a:lumMod val="85000"/>
                    <a:lumOff val="15000"/>
                  </a:srgbClr>
                </a:solidFill>
                <a:effectLst/>
                <a:uLnTx/>
                <a:uFillTx/>
                <a:latin typeface="微软雅黑"/>
                <a:ea typeface="微软雅黑"/>
              </a:rPr>
              <a:t>LLama</a:t>
            </a:r>
            <a:r>
              <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a:ea typeface="微软雅黑"/>
              </a:rPr>
              <a:t>相同，使用</a:t>
            </a:r>
            <a:r>
              <a:rPr kumimoji="0" lang="en-US" altLang="zh-CN" sz="1800" b="0" i="0" u="none" strike="noStrike" kern="0" cap="none" spc="300" normalizeH="0" baseline="0" noProof="0" dirty="0" err="1">
                <a:ln>
                  <a:noFill/>
                </a:ln>
                <a:solidFill>
                  <a:srgbClr val="000000">
                    <a:lumMod val="85000"/>
                    <a:lumOff val="15000"/>
                  </a:srgbClr>
                </a:solidFill>
                <a:effectLst/>
                <a:uLnTx/>
                <a:uFillTx/>
                <a:latin typeface="微软雅黑"/>
                <a:ea typeface="微软雅黑"/>
              </a:rPr>
              <a:t>RoPE</a:t>
            </a:r>
            <a:r>
              <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a:ea typeface="微软雅黑"/>
              </a:rPr>
              <a:t>，只不过采用了</a:t>
            </a:r>
            <a:r>
              <a:rPr kumimoji="0" lang="en-US" altLang="zh-CN" sz="1800" b="0" i="0" u="none" strike="noStrike" kern="0" cap="none" spc="300" normalizeH="0" baseline="0" noProof="0" dirty="0">
                <a:ln>
                  <a:noFill/>
                </a:ln>
                <a:solidFill>
                  <a:srgbClr val="000000">
                    <a:lumMod val="85000"/>
                    <a:lumOff val="15000"/>
                  </a:srgbClr>
                </a:solidFill>
                <a:effectLst/>
                <a:uLnTx/>
                <a:uFillTx/>
                <a:latin typeface="微软雅黑"/>
                <a:ea typeface="微软雅黑"/>
              </a:rPr>
              <a:t>FP32</a:t>
            </a:r>
            <a:r>
              <a:rPr lang="zh-CN" altLang="en-US" sz="1800" kern="0" dirty="0">
                <a:solidFill>
                  <a:srgbClr val="000000">
                    <a:lumMod val="85000"/>
                    <a:lumOff val="15000"/>
                  </a:srgbClr>
                </a:solidFill>
                <a:latin typeface="微软雅黑"/>
                <a:ea typeface="微软雅黑"/>
              </a:rPr>
              <a:t>精度</a:t>
            </a:r>
            <a:endPar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a:ea typeface="微软雅黑"/>
            </a:endParaRPr>
          </a:p>
        </p:txBody>
      </p:sp>
      <p:sp>
        <p:nvSpPr>
          <p:cNvPr id="41" name="文本框 40">
            <a:extLst>
              <a:ext uri="{FF2B5EF4-FFF2-40B4-BE49-F238E27FC236}">
                <a16:creationId xmlns:a16="http://schemas.microsoft.com/office/drawing/2014/main" id="{A06458B8-90B1-08F9-C3DD-85294447E517}"/>
              </a:ext>
            </a:extLst>
          </p:cNvPr>
          <p:cNvSpPr txBox="1"/>
          <p:nvPr/>
        </p:nvSpPr>
        <p:spPr>
          <a:xfrm>
            <a:off x="1199263" y="4775972"/>
            <a:ext cx="4480435" cy="32502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a:ea typeface="微软雅黑"/>
              </a:rPr>
              <a:t>与</a:t>
            </a:r>
            <a:r>
              <a:rPr kumimoji="0" lang="en-US" altLang="zh-CN" sz="1800" b="0" i="0" u="none" strike="noStrike" kern="0" cap="none" spc="300" normalizeH="0" baseline="0" noProof="0" dirty="0" err="1">
                <a:ln>
                  <a:noFill/>
                </a:ln>
                <a:solidFill>
                  <a:srgbClr val="000000">
                    <a:lumMod val="85000"/>
                    <a:lumOff val="15000"/>
                  </a:srgbClr>
                </a:solidFill>
                <a:effectLst/>
                <a:uLnTx/>
                <a:uFillTx/>
                <a:latin typeface="微软雅黑"/>
                <a:ea typeface="微软雅黑"/>
              </a:rPr>
              <a:t>LLama</a:t>
            </a:r>
            <a:r>
              <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a:ea typeface="微软雅黑"/>
              </a:rPr>
              <a:t>相同，采用</a:t>
            </a:r>
            <a:r>
              <a:rPr kumimoji="0" lang="en-US" altLang="zh-CN" sz="1800" b="0" i="0" u="none" strike="noStrike" kern="0" cap="none" spc="300" normalizeH="0" baseline="0" noProof="0" dirty="0" err="1">
                <a:ln>
                  <a:noFill/>
                </a:ln>
                <a:solidFill>
                  <a:srgbClr val="000000">
                    <a:lumMod val="85000"/>
                    <a:lumOff val="15000"/>
                  </a:srgbClr>
                </a:solidFill>
                <a:effectLst/>
                <a:uLnTx/>
                <a:uFillTx/>
                <a:latin typeface="微软雅黑"/>
                <a:ea typeface="微软雅黑"/>
              </a:rPr>
              <a:t>RMSNorm</a:t>
            </a:r>
            <a:endPar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a:ea typeface="微软雅黑"/>
            </a:endParaRPr>
          </a:p>
        </p:txBody>
      </p:sp>
      <p:sp>
        <p:nvSpPr>
          <p:cNvPr id="42" name="文本框 41">
            <a:extLst>
              <a:ext uri="{FF2B5EF4-FFF2-40B4-BE49-F238E27FC236}">
                <a16:creationId xmlns:a16="http://schemas.microsoft.com/office/drawing/2014/main" id="{CCE2E950-3DFB-379A-C9AD-80F4CE536DF2}"/>
              </a:ext>
            </a:extLst>
          </p:cNvPr>
          <p:cNvSpPr txBox="1"/>
          <p:nvPr/>
        </p:nvSpPr>
        <p:spPr>
          <a:xfrm>
            <a:off x="6527521" y="2409316"/>
            <a:ext cx="4480435" cy="32502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eaLnBrk="1" fontAlgn="auto" latinLnBrk="0" hangingPunct="1">
              <a:lnSpc>
                <a:spcPct val="130000"/>
              </a:lnSpc>
              <a:spcBef>
                <a:spcPts val="0"/>
              </a:spcBef>
              <a:spcAft>
                <a:spcPts val="0"/>
              </a:spcAft>
              <a:buClrTx/>
              <a:buSzTx/>
              <a:buFontTx/>
              <a:buNone/>
              <a:tabLst/>
              <a:defRPr/>
            </a:pPr>
            <a:r>
              <a:rPr lang="zh-CN" altLang="en-US" sz="1800" kern="0" dirty="0">
                <a:solidFill>
                  <a:srgbClr val="000000">
                    <a:lumMod val="85000"/>
                    <a:lumOff val="15000"/>
                  </a:srgbClr>
                </a:solidFill>
                <a:latin typeface="微软雅黑"/>
                <a:ea typeface="微软雅黑"/>
              </a:rPr>
              <a:t>在</a:t>
            </a:r>
            <a:r>
              <a:rPr lang="en-US" altLang="zh-CN" sz="1800" kern="0" dirty="0">
                <a:solidFill>
                  <a:srgbClr val="000000">
                    <a:lumMod val="85000"/>
                    <a:lumOff val="15000"/>
                  </a:srgbClr>
                </a:solidFill>
                <a:latin typeface="微软雅黑"/>
                <a:ea typeface="微软雅黑"/>
              </a:rPr>
              <a:t>QKV</a:t>
            </a:r>
            <a:r>
              <a:rPr lang="zh-CN" altLang="en-US" sz="1800" kern="0" dirty="0">
                <a:solidFill>
                  <a:srgbClr val="000000">
                    <a:lumMod val="85000"/>
                    <a:lumOff val="15000"/>
                  </a:srgbClr>
                </a:solidFill>
                <a:latin typeface="微软雅黑"/>
                <a:ea typeface="微软雅黑"/>
              </a:rPr>
              <a:t>中保留了</a:t>
            </a:r>
            <a:r>
              <a:rPr lang="en-US" altLang="zh-CN" sz="1800" kern="0" dirty="0">
                <a:solidFill>
                  <a:srgbClr val="000000">
                    <a:lumMod val="85000"/>
                    <a:lumOff val="15000"/>
                  </a:srgbClr>
                </a:solidFill>
                <a:latin typeface="微软雅黑"/>
                <a:ea typeface="微软雅黑"/>
              </a:rPr>
              <a:t>Bias</a:t>
            </a:r>
            <a:endPar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a:ea typeface="微软雅黑"/>
            </a:endParaRPr>
          </a:p>
        </p:txBody>
      </p:sp>
      <p:sp>
        <p:nvSpPr>
          <p:cNvPr id="43" name="文本框 42">
            <a:extLst>
              <a:ext uri="{FF2B5EF4-FFF2-40B4-BE49-F238E27FC236}">
                <a16:creationId xmlns:a16="http://schemas.microsoft.com/office/drawing/2014/main" id="{343F8051-AB0F-4817-B5AF-2BA0052447CD}"/>
              </a:ext>
            </a:extLst>
          </p:cNvPr>
          <p:cNvSpPr txBox="1"/>
          <p:nvPr/>
        </p:nvSpPr>
        <p:spPr>
          <a:xfrm>
            <a:off x="6527522" y="4775972"/>
            <a:ext cx="4480435" cy="685124"/>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a:ea typeface="微软雅黑"/>
              </a:rPr>
              <a:t>与</a:t>
            </a:r>
            <a:r>
              <a:rPr kumimoji="0" lang="en-US" altLang="zh-CN" sz="1800" b="0" i="0" u="none" strike="noStrike" kern="0" cap="none" spc="300" normalizeH="0" baseline="0" noProof="0" dirty="0" err="1">
                <a:ln>
                  <a:noFill/>
                </a:ln>
                <a:solidFill>
                  <a:srgbClr val="000000">
                    <a:lumMod val="85000"/>
                    <a:lumOff val="15000"/>
                  </a:srgbClr>
                </a:solidFill>
                <a:effectLst/>
                <a:uLnTx/>
                <a:uFillTx/>
                <a:latin typeface="微软雅黑"/>
                <a:ea typeface="微软雅黑"/>
              </a:rPr>
              <a:t>LLama</a:t>
            </a:r>
            <a:r>
              <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a:ea typeface="微软雅黑"/>
              </a:rPr>
              <a:t>相同，采用</a:t>
            </a:r>
            <a:r>
              <a:rPr kumimoji="0" lang="en-US" altLang="zh-CN" sz="1800" b="0" i="0" u="none" strike="noStrike" kern="0" cap="none" spc="300" normalizeH="0" baseline="0" noProof="0" dirty="0" err="1">
                <a:ln>
                  <a:noFill/>
                </a:ln>
                <a:solidFill>
                  <a:srgbClr val="000000">
                    <a:lumMod val="85000"/>
                    <a:lumOff val="15000"/>
                  </a:srgbClr>
                </a:solidFill>
                <a:effectLst/>
                <a:uLnTx/>
                <a:uFillTx/>
                <a:latin typeface="微软雅黑"/>
                <a:ea typeface="微软雅黑"/>
              </a:rPr>
              <a:t>SwiGLU</a:t>
            </a:r>
            <a:r>
              <a:rPr kumimoji="0" lang="zh-CN" altLang="en-US" sz="1800" b="0" i="0" u="none" strike="noStrike" kern="0" cap="none" spc="300" normalizeH="0" baseline="0" noProof="0" dirty="0">
                <a:ln>
                  <a:noFill/>
                </a:ln>
                <a:solidFill>
                  <a:srgbClr val="000000">
                    <a:lumMod val="85000"/>
                    <a:lumOff val="15000"/>
                  </a:srgbClr>
                </a:solidFill>
                <a:effectLst/>
                <a:uLnTx/>
                <a:uFillTx/>
                <a:latin typeface="微软雅黑"/>
                <a:ea typeface="微软雅黑"/>
              </a:rPr>
              <a:t>作为激活函数</a:t>
            </a:r>
          </a:p>
        </p:txBody>
      </p:sp>
    </p:spTree>
    <p:extLst>
      <p:ext uri="{BB962C8B-B14F-4D97-AF65-F5344CB8AC3E}">
        <p14:creationId xmlns:p14="http://schemas.microsoft.com/office/powerpoint/2010/main" val="11994456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en-US" altLang="zh-CN" dirty="0"/>
              <a:t>Context Length Extension</a:t>
            </a:r>
            <a:endParaRPr lang="zh-CN" altLang="en-US" dirty="0"/>
          </a:p>
        </p:txBody>
      </p:sp>
      <p:sp>
        <p:nvSpPr>
          <p:cNvPr id="11" name="内容占位符 1">
            <a:extLst>
              <a:ext uri="{FF2B5EF4-FFF2-40B4-BE49-F238E27FC236}">
                <a16:creationId xmlns:a16="http://schemas.microsoft.com/office/drawing/2014/main" id="{9220699B-30D4-4073-91F7-02313840C09E}"/>
              </a:ext>
            </a:extLst>
          </p:cNvPr>
          <p:cNvSpPr txBox="1">
            <a:spLocks/>
          </p:cNvSpPr>
          <p:nvPr/>
        </p:nvSpPr>
        <p:spPr>
          <a:xfrm>
            <a:off x="1545981" y="2374884"/>
            <a:ext cx="9100038" cy="2108231"/>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US" altLang="zh-CN" dirty="0"/>
              <a:t>QWEN</a:t>
            </a:r>
            <a:r>
              <a:rPr lang="zh-CN" altLang="en-US" dirty="0"/>
              <a:t>在扩展上下文长度方面采取了多种技术，特别是针对</a:t>
            </a:r>
            <a:r>
              <a:rPr lang="en-US" altLang="zh-CN" dirty="0"/>
              <a:t>Transformer</a:t>
            </a:r>
            <a:r>
              <a:rPr lang="zh-CN" altLang="en-US" dirty="0"/>
              <a:t>模型在处理长上下文时遇到的计算和内存挑战，包括：</a:t>
            </a:r>
            <a:r>
              <a:rPr lang="en-US" altLang="zh-CN" dirty="0"/>
              <a:t>NTK-aware</a:t>
            </a:r>
            <a:r>
              <a:rPr lang="zh-CN" altLang="en-US" dirty="0"/>
              <a:t>插值、</a:t>
            </a:r>
            <a:r>
              <a:rPr lang="en-US" altLang="zh-CN" dirty="0" err="1"/>
              <a:t>LogN</a:t>
            </a:r>
            <a:r>
              <a:rPr lang="zh-CN" altLang="en-US" dirty="0"/>
              <a:t>缩放和基于层级的窗口注意力</a:t>
            </a:r>
            <a:endParaRPr kumimoji="0" lang="zh-CN" altLang="en-US" sz="2800" b="0" i="0" u="none" strike="noStrike" kern="1200" cap="none" spc="300" normalizeH="0" baseline="0" noProof="0" dirty="0">
              <a:ln>
                <a:noFill/>
              </a:ln>
              <a:solidFill>
                <a:srgbClr val="000000"/>
              </a:solidFill>
              <a:effectLst/>
              <a:uLnTx/>
              <a:uFillTx/>
              <a:latin typeface="微软雅黑"/>
              <a:ea typeface="微软雅黑"/>
              <a:cs typeface="+mn-cs"/>
            </a:endParaRPr>
          </a:p>
        </p:txBody>
      </p:sp>
      <p:sp>
        <p:nvSpPr>
          <p:cNvPr id="12" name="半闭框 11">
            <a:extLst>
              <a:ext uri="{FF2B5EF4-FFF2-40B4-BE49-F238E27FC236}">
                <a16:creationId xmlns:a16="http://schemas.microsoft.com/office/drawing/2014/main" id="{0D90A06A-B605-4CDB-9B13-1BB6C4658928}"/>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13" name="半闭框 12">
            <a:extLst>
              <a:ext uri="{FF2B5EF4-FFF2-40B4-BE49-F238E27FC236}">
                <a16:creationId xmlns:a16="http://schemas.microsoft.com/office/drawing/2014/main" id="{F77F212D-4F59-4957-9187-E73A42BE8E9D}"/>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Tree>
    <p:extLst>
      <p:ext uri="{BB962C8B-B14F-4D97-AF65-F5344CB8AC3E}">
        <p14:creationId xmlns:p14="http://schemas.microsoft.com/office/powerpoint/2010/main" val="1584559024"/>
      </p:ext>
    </p:extLst>
  </p:cSld>
  <p:clrMapOvr>
    <a:masterClrMapping/>
  </p:clrMapOvr>
  <p:transition spd="med">
    <p:pull/>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460CA-BB23-D082-4B06-50FBE2869223}"/>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2CE26AE4-89DD-4DC9-F74F-0E30E65E2810}"/>
              </a:ext>
            </a:extLst>
          </p:cNvPr>
          <p:cNvSpPr txBox="1"/>
          <p:nvPr/>
        </p:nvSpPr>
        <p:spPr>
          <a:xfrm>
            <a:off x="776378" y="1673522"/>
            <a:ext cx="10498347" cy="3561937"/>
          </a:xfrm>
          <a:prstGeom prst="rect">
            <a:avLst/>
          </a:prstGeom>
          <a:noFill/>
        </p:spPr>
        <p:txBody>
          <a:bodyPr wrap="square" rtlCol="0">
            <a:spAutoFit/>
          </a:bodyPr>
          <a:lstStyle/>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en-US" altLang="zh-CN" sz="2000" dirty="0">
                <a:latin typeface="+mn-ea"/>
                <a:ea typeface="+mn-ea"/>
              </a:rPr>
              <a:t>NTK-aware Interpolation</a:t>
            </a:r>
            <a:r>
              <a:rPr lang="zh-CN" altLang="en-US" sz="2000" dirty="0">
                <a:latin typeface="+mn-ea"/>
                <a:ea typeface="+mn-ea"/>
              </a:rPr>
              <a:t>：不直接缩放</a:t>
            </a:r>
            <a:r>
              <a:rPr lang="en-US" altLang="zh-CN" sz="2000" dirty="0" err="1">
                <a:latin typeface="+mn-ea"/>
                <a:ea typeface="+mn-ea"/>
              </a:rPr>
              <a:t>RoPE</a:t>
            </a:r>
            <a:r>
              <a:rPr lang="zh-CN" altLang="en-US" sz="2000" dirty="0">
                <a:latin typeface="+mn-ea"/>
                <a:ea typeface="+mn-ea"/>
              </a:rPr>
              <a:t>编码的尺度，而是转为改变其基数。这样做可以</a:t>
            </a:r>
            <a:r>
              <a:rPr lang="zh-CN" altLang="en-US" sz="2000" dirty="0"/>
              <a:t>有效地保留高频信息，避免在扩展上下文时丢失重要的信息。</a:t>
            </a:r>
            <a:endParaRPr lang="en-US" altLang="zh-CN" sz="2000" dirty="0">
              <a:latin typeface="+mn-ea"/>
              <a:ea typeface="+mn-ea"/>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en-US" altLang="zh-CN" sz="2000" dirty="0" err="1">
                <a:latin typeface="+mn-ea"/>
                <a:ea typeface="+mn-ea"/>
              </a:rPr>
              <a:t>LogN</a:t>
            </a:r>
            <a:r>
              <a:rPr lang="en-US" altLang="zh-CN" sz="2000" dirty="0">
                <a:latin typeface="+mn-ea"/>
                <a:ea typeface="+mn-ea"/>
              </a:rPr>
              <a:t>-Scaling</a:t>
            </a:r>
            <a:r>
              <a:rPr lang="zh-CN" altLang="en-US" sz="2000" dirty="0">
                <a:latin typeface="+mn-ea"/>
                <a:ea typeface="+mn-ea"/>
              </a:rPr>
              <a:t>。</a:t>
            </a:r>
            <a:r>
              <a:rPr lang="zh-CN" altLang="en-US" sz="2000" dirty="0"/>
              <a:t>根据上下文长度和训练长度的比例来调整注意力机制中的点积计算，确保随着上下文长度的增加，注意力值的熵保持稳定。</a:t>
            </a:r>
            <a:endParaRPr lang="en-US" altLang="zh-CN" sz="2200" dirty="0">
              <a:latin typeface="+mn-ea"/>
              <a:ea typeface="+mn-ea"/>
            </a:endParaRPr>
          </a:p>
          <a:p>
            <a:pPr marL="342900" indent="-342900" algn="just" eaLnBrk="1">
              <a:lnSpc>
                <a:spcPct val="130000"/>
              </a:lnSpc>
              <a:spcBef>
                <a:spcPts val="600"/>
              </a:spcBef>
              <a:spcAft>
                <a:spcPts val="600"/>
              </a:spcAft>
              <a:buClr>
                <a:schemeClr val="tx2"/>
              </a:buClr>
              <a:buFont typeface="Wingdings" panose="05000000000000000000" pitchFamily="2" charset="2"/>
              <a:buChar char="n"/>
            </a:pPr>
            <a:r>
              <a:rPr lang="en-US" altLang="zh-CN" sz="2000" dirty="0">
                <a:latin typeface="+mn-ea"/>
              </a:rPr>
              <a:t>Hierarchical Window Attention</a:t>
            </a:r>
            <a:r>
              <a:rPr lang="zh-CN" altLang="en-US" sz="2000" dirty="0">
                <a:latin typeface="+mn-ea"/>
              </a:rPr>
              <a:t>。窗口注意力机制应用在许多</a:t>
            </a:r>
            <a:r>
              <a:rPr lang="en-US" altLang="zh-CN" sz="2000" dirty="0">
                <a:latin typeface="+mn-ea"/>
              </a:rPr>
              <a:t>LLM</a:t>
            </a:r>
            <a:r>
              <a:rPr lang="zh-CN" altLang="en-US" sz="2000" dirty="0">
                <a:latin typeface="+mn-ea"/>
              </a:rPr>
              <a:t>中，</a:t>
            </a:r>
            <a:r>
              <a:rPr lang="en-US" altLang="zh-CN" sz="2000" dirty="0">
                <a:latin typeface="+mn-ea"/>
              </a:rPr>
              <a:t>Qwen</a:t>
            </a:r>
            <a:r>
              <a:rPr lang="zh-CN" altLang="en-US" sz="2000" dirty="0">
                <a:latin typeface="+mn-ea"/>
              </a:rPr>
              <a:t>结合了模型中不同层次对上下文处理能力的不同，对于不同层次应用不同的窗口大小。低层的窗口更小而高层的窗口更大。</a:t>
            </a:r>
            <a:r>
              <a:rPr lang="zh-CN" altLang="en-US" sz="2000" dirty="0"/>
              <a:t>这样可以在低层关注更细粒度的信息，在高层扩展更多的上下文。</a:t>
            </a:r>
            <a:endParaRPr lang="en-US" altLang="zh-CN" sz="2000" dirty="0">
              <a:latin typeface="+mn-ea"/>
            </a:endParaRPr>
          </a:p>
        </p:txBody>
      </p:sp>
      <p:sp>
        <p:nvSpPr>
          <p:cNvPr id="9" name="标题 8">
            <a:extLst>
              <a:ext uri="{FF2B5EF4-FFF2-40B4-BE49-F238E27FC236}">
                <a16:creationId xmlns:a16="http://schemas.microsoft.com/office/drawing/2014/main" id="{854BF0B3-3DCA-8562-B620-B61AE3E6CB87}"/>
              </a:ext>
            </a:extLst>
          </p:cNvPr>
          <p:cNvSpPr>
            <a:spLocks noGrp="1"/>
          </p:cNvSpPr>
          <p:nvPr>
            <p:ph type="title"/>
          </p:nvPr>
        </p:nvSpPr>
        <p:spPr/>
        <p:txBody>
          <a:bodyPr/>
          <a:lstStyle/>
          <a:p>
            <a:r>
              <a:rPr lang="en-US" altLang="zh-CN" dirty="0"/>
              <a:t>Context Length Extension</a:t>
            </a:r>
            <a:endParaRPr lang="zh-CN" altLang="en-US" dirty="0"/>
          </a:p>
        </p:txBody>
      </p:sp>
    </p:spTree>
    <p:extLst>
      <p:ext uri="{BB962C8B-B14F-4D97-AF65-F5344CB8AC3E}">
        <p14:creationId xmlns:p14="http://schemas.microsoft.com/office/powerpoint/2010/main" val="7199132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en-US" altLang="zh-CN" dirty="0"/>
              <a:t>Alignment</a:t>
            </a:r>
            <a:endParaRPr lang="zh-CN" altLang="en-US" dirty="0"/>
          </a:p>
        </p:txBody>
      </p:sp>
      <p:sp>
        <p:nvSpPr>
          <p:cNvPr id="11" name="内容占位符 1">
            <a:extLst>
              <a:ext uri="{FF2B5EF4-FFF2-40B4-BE49-F238E27FC236}">
                <a16:creationId xmlns:a16="http://schemas.microsoft.com/office/drawing/2014/main" id="{9220699B-30D4-4073-91F7-02313840C09E}"/>
              </a:ext>
            </a:extLst>
          </p:cNvPr>
          <p:cNvSpPr txBox="1">
            <a:spLocks/>
          </p:cNvSpPr>
          <p:nvPr/>
        </p:nvSpPr>
        <p:spPr>
          <a:xfrm>
            <a:off x="1378455" y="2148641"/>
            <a:ext cx="9100038" cy="2560717"/>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800" b="0" i="0" u="none" strike="noStrike" kern="1200" cap="none" spc="300" normalizeH="0" baseline="0" noProof="0" dirty="0">
                <a:ln>
                  <a:noFill/>
                </a:ln>
                <a:solidFill>
                  <a:srgbClr val="000000"/>
                </a:solidFill>
                <a:effectLst/>
                <a:uLnTx/>
                <a:uFillTx/>
                <a:latin typeface="微软雅黑"/>
                <a:ea typeface="微软雅黑"/>
                <a:cs typeface="+mn-cs"/>
              </a:rPr>
              <a:t>人们发现，预训练的大型语言模型与人类行为并不一致，因此在大多数情况下不适合用作人工智能助手。</a:t>
            </a:r>
            <a:r>
              <a:rPr kumimoji="0" lang="en-US" altLang="zh-CN" sz="2800" b="0" i="0" u="none" strike="noStrike" kern="1200" cap="none" spc="300" normalizeH="0" baseline="0" noProof="0" dirty="0">
                <a:ln>
                  <a:noFill/>
                </a:ln>
                <a:solidFill>
                  <a:srgbClr val="000000"/>
                </a:solidFill>
                <a:effectLst/>
                <a:uLnTx/>
                <a:uFillTx/>
                <a:latin typeface="微软雅黑"/>
                <a:ea typeface="微软雅黑"/>
                <a:cs typeface="+mn-cs"/>
              </a:rPr>
              <a:t>Qwen</a:t>
            </a:r>
            <a:r>
              <a:rPr kumimoji="0" lang="zh-CN" altLang="en-US" sz="2800" b="0" i="0" u="none" strike="noStrike" kern="1200" cap="none" spc="300" normalizeH="0" baseline="0" noProof="0" dirty="0">
                <a:ln>
                  <a:noFill/>
                </a:ln>
                <a:solidFill>
                  <a:srgbClr val="000000"/>
                </a:solidFill>
                <a:effectLst/>
                <a:uLnTx/>
                <a:uFillTx/>
                <a:latin typeface="微软雅黑"/>
                <a:ea typeface="微软雅黑"/>
                <a:cs typeface="+mn-cs"/>
              </a:rPr>
              <a:t>使用监督微调（</a:t>
            </a:r>
            <a:r>
              <a:rPr kumimoji="0" lang="en-US" altLang="zh-CN" sz="2800" b="0" i="0" u="none" strike="noStrike" kern="1200" cap="none" spc="300" normalizeH="0" baseline="0" noProof="0" dirty="0">
                <a:ln>
                  <a:noFill/>
                </a:ln>
                <a:solidFill>
                  <a:srgbClr val="000000"/>
                </a:solidFill>
                <a:effectLst/>
                <a:uLnTx/>
                <a:uFillTx/>
                <a:latin typeface="微软雅黑"/>
                <a:ea typeface="微软雅黑"/>
                <a:cs typeface="+mn-cs"/>
              </a:rPr>
              <a:t>SFT</a:t>
            </a:r>
            <a:r>
              <a:rPr kumimoji="0" lang="zh-CN" altLang="en-US" sz="2800" b="0" i="0" u="none" strike="noStrike" kern="1200" cap="none" spc="300" normalizeH="0" baseline="0" noProof="0" dirty="0">
                <a:ln>
                  <a:noFill/>
                </a:ln>
                <a:solidFill>
                  <a:srgbClr val="000000"/>
                </a:solidFill>
                <a:effectLst/>
                <a:uLnTx/>
                <a:uFillTx/>
                <a:latin typeface="微软雅黑"/>
                <a:ea typeface="微软雅黑"/>
                <a:cs typeface="+mn-cs"/>
              </a:rPr>
              <a:t>）和人类反馈强化学习（</a:t>
            </a:r>
            <a:r>
              <a:rPr kumimoji="0" lang="en-US" altLang="zh-CN" sz="2800" b="0" i="0" u="none" strike="noStrike" kern="1200" cap="none" spc="300" normalizeH="0" baseline="0" noProof="0" dirty="0">
                <a:ln>
                  <a:noFill/>
                </a:ln>
                <a:solidFill>
                  <a:srgbClr val="000000"/>
                </a:solidFill>
                <a:effectLst/>
                <a:uLnTx/>
                <a:uFillTx/>
                <a:latin typeface="微软雅黑"/>
                <a:ea typeface="微软雅黑"/>
                <a:cs typeface="+mn-cs"/>
              </a:rPr>
              <a:t>RLHF</a:t>
            </a:r>
            <a:r>
              <a:rPr kumimoji="0" lang="zh-CN" altLang="en-US" sz="2800" b="0" i="0" u="none" strike="noStrike" kern="1200" cap="none" spc="300" normalizeH="0" baseline="0" noProof="0" dirty="0">
                <a:ln>
                  <a:noFill/>
                </a:ln>
                <a:solidFill>
                  <a:srgbClr val="000000"/>
                </a:solidFill>
                <a:effectLst/>
                <a:uLnTx/>
                <a:uFillTx/>
                <a:latin typeface="微软雅黑"/>
                <a:ea typeface="微软雅黑"/>
                <a:cs typeface="+mn-cs"/>
              </a:rPr>
              <a:t>）来进行对齐，可以显著提高语言模型参与自然对话的能力。</a:t>
            </a:r>
          </a:p>
        </p:txBody>
      </p:sp>
      <p:sp>
        <p:nvSpPr>
          <p:cNvPr id="12" name="半闭框 11">
            <a:extLst>
              <a:ext uri="{FF2B5EF4-FFF2-40B4-BE49-F238E27FC236}">
                <a16:creationId xmlns:a16="http://schemas.microsoft.com/office/drawing/2014/main" id="{0D90A06A-B605-4CDB-9B13-1BB6C4658928}"/>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13" name="半闭框 12">
            <a:extLst>
              <a:ext uri="{FF2B5EF4-FFF2-40B4-BE49-F238E27FC236}">
                <a16:creationId xmlns:a16="http://schemas.microsoft.com/office/drawing/2014/main" id="{F77F212D-4F59-4957-9187-E73A42BE8E9D}"/>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Tree>
    <p:extLst>
      <p:ext uri="{BB962C8B-B14F-4D97-AF65-F5344CB8AC3E}">
        <p14:creationId xmlns:p14="http://schemas.microsoft.com/office/powerpoint/2010/main" val="576406432"/>
      </p:ext>
    </p:extLst>
  </p:cSld>
  <p:clrMapOvr>
    <a:masterClrMapping/>
  </p:clrMapOvr>
  <p:transition spd="med">
    <p:pull/>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6ECFE-83F9-14CA-625D-BC106F6FED8E}"/>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BC98C319-5725-BF4C-93B8-96A8E91B9C65}"/>
              </a:ext>
            </a:extLst>
          </p:cNvPr>
          <p:cNvSpPr>
            <a:spLocks noGrp="1"/>
          </p:cNvSpPr>
          <p:nvPr>
            <p:ph type="title"/>
          </p:nvPr>
        </p:nvSpPr>
        <p:spPr/>
        <p:txBody>
          <a:bodyPr/>
          <a:lstStyle/>
          <a:p>
            <a:r>
              <a:rPr lang="zh-CN" altLang="en-US" dirty="0"/>
              <a:t>开源大模型的部署</a:t>
            </a:r>
          </a:p>
        </p:txBody>
      </p:sp>
      <p:sp>
        <p:nvSpPr>
          <p:cNvPr id="11" name="矩形 10">
            <a:extLst>
              <a:ext uri="{FF2B5EF4-FFF2-40B4-BE49-F238E27FC236}">
                <a16:creationId xmlns:a16="http://schemas.microsoft.com/office/drawing/2014/main" id="{D01C82AD-7481-292D-28A8-33FFB68DB218}"/>
              </a:ext>
            </a:extLst>
          </p:cNvPr>
          <p:cNvSpPr/>
          <p:nvPr/>
        </p:nvSpPr>
        <p:spPr>
          <a:xfrm>
            <a:off x="1041400" y="1293252"/>
            <a:ext cx="10109200" cy="4356100"/>
          </a:xfrm>
          <a:prstGeom prst="rect">
            <a:avLst/>
          </a:prstGeom>
          <a:noFill/>
          <a:ln w="31750">
            <a:gradFill>
              <a:gsLst>
                <a:gs pos="13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E2CBE1E8-3CD9-B562-EBC6-D4D96575E27B}"/>
              </a:ext>
            </a:extLst>
          </p:cNvPr>
          <p:cNvSpPr txBox="1"/>
          <p:nvPr/>
        </p:nvSpPr>
        <p:spPr>
          <a:xfrm>
            <a:off x="234266" y="1103729"/>
            <a:ext cx="2487168" cy="2554545"/>
          </a:xfrm>
          <a:prstGeom prst="rect">
            <a:avLst/>
          </a:prstGeom>
          <a:noFill/>
        </p:spPr>
        <p:txBody>
          <a:bodyPr wrap="square" lIns="0" tIns="0" rIns="0" bIns="0" rtlCol="0">
            <a:spAutoFit/>
          </a:bodyPr>
          <a:lstStyle/>
          <a:p>
            <a:pPr algn="l"/>
            <a:r>
              <a:rPr lang="zh-CN" altLang="en-US" sz="16600" spc="300" dirty="0">
                <a:solidFill>
                  <a:schemeClr val="accent1"/>
                </a:solidFill>
                <a:latin typeface="黑体" panose="02010609060101010101" pitchFamily="49" charset="-122"/>
                <a:ea typeface="黑体" panose="02010609060101010101" pitchFamily="49" charset="-122"/>
              </a:rPr>
              <a:t>“</a:t>
            </a:r>
          </a:p>
        </p:txBody>
      </p:sp>
      <p:sp>
        <p:nvSpPr>
          <p:cNvPr id="13" name="文本框 12">
            <a:extLst>
              <a:ext uri="{FF2B5EF4-FFF2-40B4-BE49-F238E27FC236}">
                <a16:creationId xmlns:a16="http://schemas.microsoft.com/office/drawing/2014/main" id="{D34559F4-4537-2653-E462-8996174D8381}"/>
              </a:ext>
            </a:extLst>
          </p:cNvPr>
          <p:cNvSpPr txBox="1"/>
          <p:nvPr/>
        </p:nvSpPr>
        <p:spPr>
          <a:xfrm>
            <a:off x="1562100" y="3083952"/>
            <a:ext cx="9067800" cy="2357505"/>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r>
              <a:rPr lang="zh-CN" altLang="en-US" sz="2000" dirty="0"/>
              <a:t>开源</a:t>
            </a:r>
            <a:r>
              <a:rPr lang="en-US" altLang="zh-CN" sz="2000" dirty="0"/>
              <a:t>LLM</a:t>
            </a:r>
            <a:r>
              <a:rPr lang="zh-CN" altLang="en-US" sz="2000" dirty="0"/>
              <a:t>相比闭源</a:t>
            </a:r>
            <a:r>
              <a:rPr lang="en-US" altLang="zh-CN" sz="2000" dirty="0"/>
              <a:t>LLM</a:t>
            </a:r>
            <a:r>
              <a:rPr lang="zh-CN" altLang="en-US" sz="2000" dirty="0"/>
              <a:t>的一个优势就是，普通人可以在自己的机器上部署</a:t>
            </a:r>
            <a:r>
              <a:rPr lang="en-US" altLang="zh-CN" sz="2000" dirty="0"/>
              <a:t>LLM</a:t>
            </a:r>
            <a:r>
              <a:rPr lang="zh-CN" altLang="en-US" sz="2000" dirty="0"/>
              <a:t>。在本次调研中，我使用</a:t>
            </a:r>
            <a:r>
              <a:rPr lang="en-US" altLang="zh-CN" sz="2000" dirty="0"/>
              <a:t>Ollama</a:t>
            </a:r>
            <a:r>
              <a:rPr lang="zh-CN" altLang="en-US" sz="2000" dirty="0"/>
              <a:t>部署了</a:t>
            </a:r>
            <a:r>
              <a:rPr lang="en-US" altLang="zh-CN" sz="2000" dirty="0"/>
              <a:t>Qwen2.5-coder:7b, llama3.1:8b,gemma:9b,mistral:7b</a:t>
            </a:r>
            <a:r>
              <a:rPr lang="zh-CN" altLang="en-US" sz="2000" dirty="0"/>
              <a:t>，并用</a:t>
            </a:r>
            <a:r>
              <a:rPr lang="en-US" altLang="zh-CN" sz="2000" dirty="0"/>
              <a:t>CloudFlare</a:t>
            </a:r>
            <a:r>
              <a:rPr lang="zh-CN" altLang="en-US" sz="2000" dirty="0"/>
              <a:t> </a:t>
            </a:r>
            <a:r>
              <a:rPr lang="en-US" altLang="zh-CN" sz="2000" dirty="0"/>
              <a:t>Tunnel</a:t>
            </a:r>
            <a:r>
              <a:rPr lang="zh-CN" altLang="en-US" sz="2000" dirty="0"/>
              <a:t>将</a:t>
            </a:r>
            <a:r>
              <a:rPr lang="en-US" altLang="zh-CN" sz="2000" dirty="0"/>
              <a:t>Ollama</a:t>
            </a:r>
            <a:r>
              <a:rPr lang="zh-CN" altLang="en-US" sz="2000" dirty="0"/>
              <a:t>的服务扩展到公网供</a:t>
            </a:r>
            <a:r>
              <a:rPr lang="en-US" altLang="zh-CN" sz="2000" dirty="0" err="1"/>
              <a:t>ChatBox</a:t>
            </a:r>
            <a:r>
              <a:rPr lang="zh-CN" altLang="en-US" sz="2000" dirty="0"/>
              <a:t>访问。</a:t>
            </a:r>
            <a:endParaRPr lang="en-US" altLang="zh-CN" sz="2000" dirty="0"/>
          </a:p>
          <a:p>
            <a:pPr algn="just"/>
            <a:endParaRPr lang="zh-CN" altLang="en-US" sz="2000" dirty="0"/>
          </a:p>
        </p:txBody>
      </p:sp>
      <p:sp>
        <p:nvSpPr>
          <p:cNvPr id="17" name="文本框 16">
            <a:extLst>
              <a:ext uri="{FF2B5EF4-FFF2-40B4-BE49-F238E27FC236}">
                <a16:creationId xmlns:a16="http://schemas.microsoft.com/office/drawing/2014/main" id="{AAAB3126-C78D-3A87-C198-5570EA31A92C}"/>
              </a:ext>
            </a:extLst>
          </p:cNvPr>
          <p:cNvSpPr txBox="1"/>
          <p:nvPr/>
        </p:nvSpPr>
        <p:spPr>
          <a:xfrm>
            <a:off x="4413250" y="2083248"/>
            <a:ext cx="3365500" cy="743665"/>
          </a:xfrm>
          <a:prstGeom prst="rect">
            <a:avLst/>
          </a:prstGeom>
          <a:noFill/>
        </p:spPr>
        <p:txBody>
          <a:bodyPr wrap="square" lIns="0" tIns="0" rIns="0" bIns="0" rtlCol="0">
            <a:spAutoFit/>
          </a:bodyPr>
          <a:lstStyle/>
          <a:p>
            <a:pPr algn="ctr">
              <a:lnSpc>
                <a:spcPct val="120000"/>
              </a:lnSpc>
            </a:pPr>
            <a:r>
              <a:rPr lang="zh-CN" altLang="en-US" sz="4400" b="1" spc="300" dirty="0">
                <a:solidFill>
                  <a:schemeClr val="accent4"/>
                </a:solidFill>
                <a:latin typeface="+mn-ea"/>
              </a:rPr>
              <a:t>部署</a:t>
            </a:r>
          </a:p>
        </p:txBody>
      </p:sp>
    </p:spTree>
    <p:extLst>
      <p:ext uri="{BB962C8B-B14F-4D97-AF65-F5344CB8AC3E}">
        <p14:creationId xmlns:p14="http://schemas.microsoft.com/office/powerpoint/2010/main" val="739747550"/>
      </p:ext>
    </p:extLst>
  </p:cSld>
  <p:clrMapOvr>
    <a:masterClrMapping/>
  </p:clrMapOvr>
  <p:transition spd="med">
    <p:pull/>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A1CF1-3D2D-7572-84E7-5DAEB0205C47}"/>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CB9B3B21-A708-B6CC-D7C7-2491D2334184}"/>
              </a:ext>
            </a:extLst>
          </p:cNvPr>
          <p:cNvSpPr>
            <a:spLocks noGrp="1"/>
          </p:cNvSpPr>
          <p:nvPr>
            <p:ph type="title"/>
          </p:nvPr>
        </p:nvSpPr>
        <p:spPr/>
        <p:txBody>
          <a:bodyPr/>
          <a:lstStyle/>
          <a:p>
            <a:r>
              <a:rPr lang="zh-CN" altLang="en-US" dirty="0"/>
              <a:t>开源大模型的部署</a:t>
            </a:r>
          </a:p>
        </p:txBody>
      </p:sp>
      <p:pic>
        <p:nvPicPr>
          <p:cNvPr id="2" name="图片 1">
            <a:extLst>
              <a:ext uri="{FF2B5EF4-FFF2-40B4-BE49-F238E27FC236}">
                <a16:creationId xmlns:a16="http://schemas.microsoft.com/office/drawing/2014/main" id="{C83605CE-DDE0-7D30-7810-CC492FF79106}"/>
              </a:ext>
            </a:extLst>
          </p:cNvPr>
          <p:cNvPicPr>
            <a:picLocks noChangeAspect="1"/>
          </p:cNvPicPr>
          <p:nvPr/>
        </p:nvPicPr>
        <p:blipFill>
          <a:blip r:embed="rId3"/>
          <a:stretch>
            <a:fillRect/>
          </a:stretch>
        </p:blipFill>
        <p:spPr>
          <a:xfrm>
            <a:off x="3645013" y="1001227"/>
            <a:ext cx="4566921" cy="5146363"/>
          </a:xfrm>
          <a:prstGeom prst="rect">
            <a:avLst/>
          </a:prstGeom>
        </p:spPr>
      </p:pic>
    </p:spTree>
    <p:extLst>
      <p:ext uri="{BB962C8B-B14F-4D97-AF65-F5344CB8AC3E}">
        <p14:creationId xmlns:p14="http://schemas.microsoft.com/office/powerpoint/2010/main" val="2940308700"/>
      </p:ext>
    </p:extLst>
  </p:cSld>
  <p:clrMapOvr>
    <a:masterClrMapping/>
  </p:clrMapOvr>
  <p:transition spd="med">
    <p:pull/>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zh-CN" altLang="en-US" dirty="0"/>
              <a:t>开源大模型的部署</a:t>
            </a:r>
          </a:p>
        </p:txBody>
      </p:sp>
      <p:sp>
        <p:nvSpPr>
          <p:cNvPr id="11" name="内容占位符 1">
            <a:extLst>
              <a:ext uri="{FF2B5EF4-FFF2-40B4-BE49-F238E27FC236}">
                <a16:creationId xmlns:a16="http://schemas.microsoft.com/office/drawing/2014/main" id="{9220699B-30D4-4073-91F7-02313840C09E}"/>
              </a:ext>
            </a:extLst>
          </p:cNvPr>
          <p:cNvSpPr txBox="1">
            <a:spLocks/>
          </p:cNvSpPr>
          <p:nvPr/>
        </p:nvSpPr>
        <p:spPr>
          <a:xfrm>
            <a:off x="1539631" y="1700198"/>
            <a:ext cx="9100038" cy="3610708"/>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400" b="0" i="0" u="none" strike="noStrike" kern="1200" cap="none" spc="300" normalizeH="0" baseline="0" noProof="0" dirty="0">
                <a:ln>
                  <a:noFill/>
                </a:ln>
                <a:solidFill>
                  <a:srgbClr val="000000"/>
                </a:solidFill>
                <a:effectLst/>
                <a:uLnTx/>
                <a:uFillTx/>
                <a:latin typeface="微软雅黑"/>
                <a:ea typeface="微软雅黑"/>
                <a:cs typeface="+mn-cs"/>
              </a:rPr>
              <a:t>为了简单对比几个开源</a:t>
            </a:r>
            <a:r>
              <a:rPr kumimoji="0" lang="en-US" altLang="zh-CN" sz="2400" b="0" i="0" u="none" strike="noStrike" kern="1200" cap="none" spc="300" normalizeH="0" baseline="0" noProof="0" dirty="0">
                <a:ln>
                  <a:noFill/>
                </a:ln>
                <a:solidFill>
                  <a:srgbClr val="000000"/>
                </a:solidFill>
                <a:effectLst/>
                <a:uLnTx/>
                <a:uFillTx/>
                <a:latin typeface="微软雅黑"/>
                <a:ea typeface="微软雅黑"/>
                <a:cs typeface="+mn-cs"/>
              </a:rPr>
              <a:t>LLM</a:t>
            </a:r>
            <a:r>
              <a:rPr kumimoji="0" lang="zh-CN" altLang="en-US" sz="2400" b="0" i="0" u="none" strike="noStrike" kern="1200" cap="none" spc="300" normalizeH="0" baseline="0" noProof="0" dirty="0">
                <a:ln>
                  <a:noFill/>
                </a:ln>
                <a:solidFill>
                  <a:srgbClr val="000000"/>
                </a:solidFill>
                <a:effectLst/>
                <a:uLnTx/>
                <a:uFillTx/>
                <a:latin typeface="微软雅黑"/>
                <a:ea typeface="微软雅黑"/>
                <a:cs typeface="+mn-cs"/>
              </a:rPr>
              <a:t>的能力，我选取了几类</a:t>
            </a:r>
            <a:r>
              <a:rPr kumimoji="0" lang="en-US" altLang="zh-CN" sz="2400" b="0" i="0" u="none" strike="noStrike" kern="1200" cap="none" spc="300" normalizeH="0" baseline="0" noProof="0" dirty="0" err="1">
                <a:ln>
                  <a:noFill/>
                </a:ln>
                <a:solidFill>
                  <a:srgbClr val="000000"/>
                </a:solidFill>
                <a:effectLst/>
                <a:uLnTx/>
                <a:uFillTx/>
                <a:latin typeface="微软雅黑"/>
                <a:ea typeface="微软雅黑"/>
                <a:cs typeface="+mn-cs"/>
              </a:rPr>
              <a:t>Leetcode</a:t>
            </a:r>
            <a:r>
              <a:rPr kumimoji="0" lang="zh-CN" altLang="en-US" sz="2400" b="0" i="0" u="none" strike="noStrike" kern="1200" cap="none" spc="300" normalizeH="0" baseline="0" noProof="0" dirty="0">
                <a:ln>
                  <a:noFill/>
                </a:ln>
                <a:solidFill>
                  <a:srgbClr val="000000"/>
                </a:solidFill>
                <a:effectLst/>
                <a:uLnTx/>
                <a:uFillTx/>
                <a:latin typeface="微软雅黑"/>
                <a:ea typeface="微软雅黑"/>
                <a:cs typeface="+mn-cs"/>
              </a:rPr>
              <a:t>上的</a:t>
            </a:r>
            <a:r>
              <a:rPr kumimoji="0" lang="en-US" altLang="zh-CN" sz="2400" b="0" i="0" u="none" strike="noStrike" kern="1200" cap="none" spc="300" normalizeH="0" baseline="0" noProof="0" dirty="0">
                <a:ln>
                  <a:noFill/>
                </a:ln>
                <a:solidFill>
                  <a:srgbClr val="000000"/>
                </a:solidFill>
                <a:effectLst/>
                <a:uLnTx/>
                <a:uFillTx/>
                <a:latin typeface="微软雅黑"/>
                <a:ea typeface="微软雅黑"/>
                <a:cs typeface="+mn-cs"/>
              </a:rPr>
              <a:t>Hard</a:t>
            </a:r>
            <a:r>
              <a:rPr kumimoji="0" lang="zh-CN" altLang="en-US" sz="2400" b="0" i="0" u="none" strike="noStrike" kern="1200" cap="none" spc="300" normalizeH="0" baseline="0" noProof="0" dirty="0">
                <a:ln>
                  <a:noFill/>
                </a:ln>
                <a:solidFill>
                  <a:srgbClr val="000000"/>
                </a:solidFill>
                <a:effectLst/>
                <a:uLnTx/>
                <a:uFillTx/>
                <a:latin typeface="微软雅黑"/>
                <a:ea typeface="微软雅黑"/>
                <a:cs typeface="+mn-cs"/>
              </a:rPr>
              <a:t>题目</a:t>
            </a:r>
          </a:p>
        </p:txBody>
      </p:sp>
      <p:sp>
        <p:nvSpPr>
          <p:cNvPr id="12" name="半闭框 11">
            <a:extLst>
              <a:ext uri="{FF2B5EF4-FFF2-40B4-BE49-F238E27FC236}">
                <a16:creationId xmlns:a16="http://schemas.microsoft.com/office/drawing/2014/main" id="{0D90A06A-B605-4CDB-9B13-1BB6C4658928}"/>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13" name="半闭框 12">
            <a:extLst>
              <a:ext uri="{FF2B5EF4-FFF2-40B4-BE49-F238E27FC236}">
                <a16:creationId xmlns:a16="http://schemas.microsoft.com/office/drawing/2014/main" id="{F77F212D-4F59-4957-9187-E73A42BE8E9D}"/>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graphicFrame>
        <p:nvGraphicFramePr>
          <p:cNvPr id="2" name="表格 1">
            <a:extLst>
              <a:ext uri="{FF2B5EF4-FFF2-40B4-BE49-F238E27FC236}">
                <a16:creationId xmlns:a16="http://schemas.microsoft.com/office/drawing/2014/main" id="{EE5D7946-C0EB-25BC-24D4-74A7475A64F1}"/>
              </a:ext>
            </a:extLst>
          </p:cNvPr>
          <p:cNvGraphicFramePr>
            <a:graphicFrameLocks noGrp="1"/>
          </p:cNvGraphicFramePr>
          <p:nvPr>
            <p:extLst/>
          </p:nvPr>
        </p:nvGraphicFramePr>
        <p:xfrm>
          <a:off x="1327150" y="2717211"/>
          <a:ext cx="9793168" cy="3108960"/>
        </p:xfrm>
        <a:graphic>
          <a:graphicData uri="http://schemas.openxmlformats.org/drawingml/2006/table">
            <a:tbl>
              <a:tblPr firstRow="1" bandRow="1">
                <a:tableStyleId>{5C22544A-7EE6-4342-B048-85BDC9FD1C3A}</a:tableStyleId>
              </a:tblPr>
              <a:tblGrid>
                <a:gridCol w="1399024">
                  <a:extLst>
                    <a:ext uri="{9D8B030D-6E8A-4147-A177-3AD203B41FA5}">
                      <a16:colId xmlns:a16="http://schemas.microsoft.com/office/drawing/2014/main" val="4263836446"/>
                    </a:ext>
                  </a:extLst>
                </a:gridCol>
                <a:gridCol w="1399024">
                  <a:extLst>
                    <a:ext uri="{9D8B030D-6E8A-4147-A177-3AD203B41FA5}">
                      <a16:colId xmlns:a16="http://schemas.microsoft.com/office/drawing/2014/main" val="753978517"/>
                    </a:ext>
                  </a:extLst>
                </a:gridCol>
                <a:gridCol w="1399024">
                  <a:extLst>
                    <a:ext uri="{9D8B030D-6E8A-4147-A177-3AD203B41FA5}">
                      <a16:colId xmlns:a16="http://schemas.microsoft.com/office/drawing/2014/main" val="487542422"/>
                    </a:ext>
                  </a:extLst>
                </a:gridCol>
                <a:gridCol w="1399024">
                  <a:extLst>
                    <a:ext uri="{9D8B030D-6E8A-4147-A177-3AD203B41FA5}">
                      <a16:colId xmlns:a16="http://schemas.microsoft.com/office/drawing/2014/main" val="2105087989"/>
                    </a:ext>
                  </a:extLst>
                </a:gridCol>
                <a:gridCol w="1399024">
                  <a:extLst>
                    <a:ext uri="{9D8B030D-6E8A-4147-A177-3AD203B41FA5}">
                      <a16:colId xmlns:a16="http://schemas.microsoft.com/office/drawing/2014/main" val="1890794469"/>
                    </a:ext>
                  </a:extLst>
                </a:gridCol>
                <a:gridCol w="1399024">
                  <a:extLst>
                    <a:ext uri="{9D8B030D-6E8A-4147-A177-3AD203B41FA5}">
                      <a16:colId xmlns:a16="http://schemas.microsoft.com/office/drawing/2014/main" val="2428994252"/>
                    </a:ext>
                  </a:extLst>
                </a:gridCol>
                <a:gridCol w="1399024">
                  <a:extLst>
                    <a:ext uri="{9D8B030D-6E8A-4147-A177-3AD203B41FA5}">
                      <a16:colId xmlns:a16="http://schemas.microsoft.com/office/drawing/2014/main" val="3247456989"/>
                    </a:ext>
                  </a:extLst>
                </a:gridCol>
              </a:tblGrid>
              <a:tr h="623748">
                <a:tc>
                  <a:txBody>
                    <a:bodyPr/>
                    <a:lstStyle/>
                    <a:p>
                      <a:endParaRPr lang="zh-CN" altLang="en-US" dirty="0"/>
                    </a:p>
                  </a:txBody>
                  <a:tcPr/>
                </a:tc>
                <a:tc>
                  <a:txBody>
                    <a:bodyPr/>
                    <a:lstStyle/>
                    <a:p>
                      <a:r>
                        <a:rPr lang="zh-CN" altLang="en-US" dirty="0"/>
                        <a:t>题目类型</a:t>
                      </a:r>
                    </a:p>
                  </a:txBody>
                  <a:tcPr/>
                </a:tc>
                <a:tc>
                  <a:txBody>
                    <a:bodyPr/>
                    <a:lstStyle/>
                    <a:p>
                      <a:r>
                        <a:rPr lang="en-US" altLang="zh-CN" dirty="0"/>
                        <a:t>Qwen2.5-coder:7b</a:t>
                      </a:r>
                      <a:endParaRPr lang="zh-CN" altLang="en-US" dirty="0"/>
                    </a:p>
                  </a:txBody>
                  <a:tcPr/>
                </a:tc>
                <a:tc>
                  <a:txBody>
                    <a:bodyPr/>
                    <a:lstStyle/>
                    <a:p>
                      <a:r>
                        <a:rPr lang="en-US" altLang="zh-CN" dirty="0"/>
                        <a:t>LLama3.1:8b</a:t>
                      </a:r>
                      <a:endParaRPr lang="zh-CN" altLang="en-US" dirty="0"/>
                    </a:p>
                  </a:txBody>
                  <a:tcPr/>
                </a:tc>
                <a:tc>
                  <a:txBody>
                    <a:bodyPr/>
                    <a:lstStyle/>
                    <a:p>
                      <a:r>
                        <a:rPr lang="en-US" altLang="zh-CN" dirty="0"/>
                        <a:t>Gemma:9b</a:t>
                      </a:r>
                      <a:endParaRPr lang="zh-CN" altLang="en-US" dirty="0"/>
                    </a:p>
                  </a:txBody>
                  <a:tcPr/>
                </a:tc>
                <a:tc>
                  <a:txBody>
                    <a:bodyPr/>
                    <a:lstStyle/>
                    <a:p>
                      <a:r>
                        <a:rPr lang="en-US" altLang="zh-CN" dirty="0"/>
                        <a:t>Mistral:7b</a:t>
                      </a:r>
                      <a:endParaRPr lang="zh-CN" altLang="en-US" dirty="0"/>
                    </a:p>
                  </a:txBody>
                  <a:tcPr/>
                </a:tc>
                <a:tc>
                  <a:txBody>
                    <a:bodyPr/>
                    <a:lstStyle/>
                    <a:p>
                      <a:r>
                        <a:rPr lang="en-US" altLang="zh-CN" dirty="0"/>
                        <a:t>GPT4o</a:t>
                      </a:r>
                      <a:endParaRPr lang="zh-CN" altLang="en-US" dirty="0"/>
                    </a:p>
                  </a:txBody>
                  <a:tcPr/>
                </a:tc>
                <a:extLst>
                  <a:ext uri="{0D108BD9-81ED-4DB2-BD59-A6C34878D82A}">
                    <a16:rowId xmlns:a16="http://schemas.microsoft.com/office/drawing/2014/main" val="2135760207"/>
                  </a:ext>
                </a:extLst>
              </a:tr>
              <a:tr h="623748">
                <a:tc>
                  <a:txBody>
                    <a:bodyPr/>
                    <a:lstStyle/>
                    <a:p>
                      <a:r>
                        <a:rPr lang="en-US" altLang="zh-CN" sz="1800" b="1" i="0" kern="1200" dirty="0">
                          <a:solidFill>
                            <a:schemeClr val="dk1"/>
                          </a:solidFill>
                          <a:effectLst/>
                          <a:latin typeface="+mn-lt"/>
                          <a:ea typeface="+mn-ea"/>
                          <a:cs typeface="+mn-cs"/>
                        </a:rPr>
                        <a:t>4.</a:t>
                      </a:r>
                      <a:r>
                        <a:rPr lang="zh-CN" altLang="en-US" sz="1800" b="1" i="0" kern="1200" dirty="0">
                          <a:solidFill>
                            <a:schemeClr val="dk1"/>
                          </a:solidFill>
                          <a:effectLst/>
                          <a:latin typeface="+mn-lt"/>
                          <a:ea typeface="+mn-ea"/>
                          <a:cs typeface="+mn-cs"/>
                        </a:rPr>
                        <a:t>寻找两个正序数组中位数</a:t>
                      </a:r>
                      <a:endParaRPr lang="zh-CN" altLang="en-US" dirty="0"/>
                    </a:p>
                  </a:txBody>
                  <a:tcPr/>
                </a:tc>
                <a:tc>
                  <a:txBody>
                    <a:bodyPr/>
                    <a:lstStyle/>
                    <a:p>
                      <a:r>
                        <a:rPr lang="zh-CN" altLang="en-US" dirty="0"/>
                        <a:t>题目具体且思路不算困难</a:t>
                      </a:r>
                    </a:p>
                  </a:txBody>
                  <a:tcPr/>
                </a:tc>
                <a:tc>
                  <a:txBody>
                    <a:bodyPr/>
                    <a:lstStyle/>
                    <a:p>
                      <a:r>
                        <a:rPr lang="zh-CN" altLang="en-US" dirty="0"/>
                        <a:t>正确</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正确</a:t>
                      </a:r>
                    </a:p>
                    <a:p>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正确</a:t>
                      </a:r>
                    </a:p>
                    <a:p>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正确</a:t>
                      </a:r>
                    </a:p>
                    <a:p>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正确</a:t>
                      </a:r>
                    </a:p>
                    <a:p>
                      <a:endParaRPr lang="zh-CN" altLang="en-US" dirty="0"/>
                    </a:p>
                  </a:txBody>
                  <a:tcPr/>
                </a:tc>
                <a:extLst>
                  <a:ext uri="{0D108BD9-81ED-4DB2-BD59-A6C34878D82A}">
                    <a16:rowId xmlns:a16="http://schemas.microsoft.com/office/drawing/2014/main" val="1086687118"/>
                  </a:ext>
                </a:extLst>
              </a:tr>
              <a:tr h="623748">
                <a:tc>
                  <a:txBody>
                    <a:bodyPr/>
                    <a:lstStyle/>
                    <a:p>
                      <a:r>
                        <a:rPr lang="en-US" altLang="zh-CN" b="1" dirty="0"/>
                        <a:t>42.</a:t>
                      </a:r>
                      <a:r>
                        <a:rPr lang="zh-CN" altLang="en-US" b="1" dirty="0"/>
                        <a:t>接雨水</a:t>
                      </a:r>
                    </a:p>
                  </a:txBody>
                  <a:tcPr/>
                </a:tc>
                <a:tc>
                  <a:txBody>
                    <a:bodyPr/>
                    <a:lstStyle/>
                    <a:p>
                      <a:r>
                        <a:rPr lang="zh-CN" altLang="en-US" dirty="0"/>
                        <a:t>题目抽象但思路简单</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正确</a:t>
                      </a:r>
                    </a:p>
                    <a:p>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正确</a:t>
                      </a:r>
                    </a:p>
                    <a:p>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正确</a:t>
                      </a:r>
                    </a:p>
                    <a:p>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正确</a:t>
                      </a:r>
                    </a:p>
                    <a:p>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正确</a:t>
                      </a:r>
                    </a:p>
                    <a:p>
                      <a:endParaRPr lang="zh-CN" altLang="en-US" dirty="0"/>
                    </a:p>
                  </a:txBody>
                  <a:tcPr/>
                </a:tc>
                <a:extLst>
                  <a:ext uri="{0D108BD9-81ED-4DB2-BD59-A6C34878D82A}">
                    <a16:rowId xmlns:a16="http://schemas.microsoft.com/office/drawing/2014/main" val="1876135894"/>
                  </a:ext>
                </a:extLst>
              </a:tr>
              <a:tr h="623748">
                <a:tc>
                  <a:txBody>
                    <a:bodyPr/>
                    <a:lstStyle/>
                    <a:p>
                      <a:r>
                        <a:rPr lang="en-US" altLang="zh-CN" b="1" dirty="0"/>
                        <a:t>1397.</a:t>
                      </a:r>
                      <a:r>
                        <a:rPr lang="zh-CN" altLang="en-US" b="1" dirty="0"/>
                        <a:t>找到所有好字符串</a:t>
                      </a:r>
                    </a:p>
                  </a:txBody>
                  <a:tcPr/>
                </a:tc>
                <a:tc>
                  <a:txBody>
                    <a:bodyPr/>
                    <a:lstStyle/>
                    <a:p>
                      <a:r>
                        <a:rPr lang="zh-CN" altLang="en-US" dirty="0"/>
                        <a:t>题目抽象并且思路与实现都比较难</a:t>
                      </a:r>
                    </a:p>
                  </a:txBody>
                  <a:tcPr/>
                </a:tc>
                <a:tc>
                  <a:txBody>
                    <a:bodyPr/>
                    <a:lstStyle/>
                    <a:p>
                      <a:r>
                        <a:rPr lang="zh-CN" altLang="en-US" dirty="0"/>
                        <a:t>错误</a:t>
                      </a:r>
                    </a:p>
                  </a:txBody>
                  <a:tcPr/>
                </a:tc>
                <a:tc>
                  <a:txBody>
                    <a:bodyPr/>
                    <a:lstStyle/>
                    <a:p>
                      <a:r>
                        <a:rPr lang="zh-CN" altLang="en-US" dirty="0"/>
                        <a:t>错误</a:t>
                      </a:r>
                    </a:p>
                  </a:txBody>
                  <a:tcPr/>
                </a:tc>
                <a:tc>
                  <a:txBody>
                    <a:bodyPr/>
                    <a:lstStyle/>
                    <a:p>
                      <a:r>
                        <a:rPr lang="zh-CN" altLang="en-US" dirty="0"/>
                        <a:t>错误</a:t>
                      </a:r>
                    </a:p>
                  </a:txBody>
                  <a:tcPr/>
                </a:tc>
                <a:tc>
                  <a:txBody>
                    <a:bodyPr/>
                    <a:lstStyle/>
                    <a:p>
                      <a:r>
                        <a:rPr lang="zh-CN" altLang="en-US" dirty="0"/>
                        <a:t>错误</a:t>
                      </a:r>
                    </a:p>
                  </a:txBody>
                  <a:tcPr/>
                </a:tc>
                <a:tc>
                  <a:txBody>
                    <a:bodyPr/>
                    <a:lstStyle/>
                    <a:p>
                      <a:r>
                        <a:rPr lang="zh-CN" altLang="en-US" dirty="0"/>
                        <a:t>错误</a:t>
                      </a:r>
                    </a:p>
                  </a:txBody>
                  <a:tcPr/>
                </a:tc>
                <a:extLst>
                  <a:ext uri="{0D108BD9-81ED-4DB2-BD59-A6C34878D82A}">
                    <a16:rowId xmlns:a16="http://schemas.microsoft.com/office/drawing/2014/main" val="549862046"/>
                  </a:ext>
                </a:extLst>
              </a:tr>
            </a:tbl>
          </a:graphicData>
        </a:graphic>
      </p:graphicFrame>
    </p:spTree>
    <p:extLst>
      <p:ext uri="{BB962C8B-B14F-4D97-AF65-F5344CB8AC3E}">
        <p14:creationId xmlns:p14="http://schemas.microsoft.com/office/powerpoint/2010/main" val="585689896"/>
      </p:ext>
    </p:extLst>
  </p:cSld>
  <p:clrMapOvr>
    <a:masterClrMapping/>
  </p:clrMapOvr>
  <p:transition spd="med">
    <p:pull/>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5101601" y="4009504"/>
            <a:ext cx="1988798" cy="1988798"/>
            <a:chOff x="5101601" y="4009504"/>
            <a:chExt cx="1988798" cy="1988798"/>
          </a:xfrm>
        </p:grpSpPr>
        <p:pic>
          <p:nvPicPr>
            <p:cNvPr id="31" name="图片 3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01601" y="4009504"/>
              <a:ext cx="1988798" cy="1988798"/>
            </a:xfrm>
            <a:prstGeom prst="rect">
              <a:avLst/>
            </a:prstGeom>
          </p:spPr>
        </p:pic>
        <p:sp>
          <p:nvSpPr>
            <p:cNvPr id="30" name="椭圆 29">
              <a:extLst>
                <a:ext uri="{FF2B5EF4-FFF2-40B4-BE49-F238E27FC236}">
                  <a16:creationId xmlns:a16="http://schemas.microsoft.com/office/drawing/2014/main" id="{68617FD1-C488-41EE-98E2-508D6D39FFE1}"/>
                </a:ext>
              </a:extLst>
            </p:cNvPr>
            <p:cNvSpPr/>
            <p:nvPr/>
          </p:nvSpPr>
          <p:spPr>
            <a:xfrm>
              <a:off x="5271802" y="4538044"/>
              <a:ext cx="1616075" cy="931718"/>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E7D7B7"/>
                  </a:solidFill>
                  <a:effectLst>
                    <a:outerShdw blurRad="12700" dist="25400" dir="5400000" algn="t" rotWithShape="0">
                      <a:prstClr val="black">
                        <a:alpha val="40000"/>
                      </a:prstClr>
                    </a:outerShdw>
                  </a:effectLst>
                  <a:uLnTx/>
                  <a:uFillTx/>
                  <a:latin typeface="微软雅黑"/>
                  <a:ea typeface="微软雅黑"/>
                  <a:cs typeface="+mn-cs"/>
                </a:rPr>
                <a:t>谢谢</a:t>
              </a:r>
            </a:p>
          </p:txBody>
        </p:sp>
      </p:grpSp>
    </p:spTree>
  </p:cSld>
  <p:clrMapOvr>
    <a:masterClrMapping/>
  </p:clrMapOvr>
  <p:transition spd="med">
    <p:pull/>
  </p:transition>
</p:sld>
</file>

<file path=ppt/tags/tag1.xml><?xml version="1.0" encoding="utf-8"?>
<p:tagLst xmlns:a="http://schemas.openxmlformats.org/drawingml/2006/main" xmlns:r="http://schemas.openxmlformats.org/officeDocument/2006/relationships" xmlns:p="http://schemas.openxmlformats.org/presentationml/2006/main">
  <p:tag name="PA" val="v5.1.2"/>
</p:tagLst>
</file>

<file path=ppt/tags/tag2.xml><?xml version="1.0" encoding="utf-8"?>
<p:tagLst xmlns:a="http://schemas.openxmlformats.org/drawingml/2006/main" xmlns:r="http://schemas.openxmlformats.org/officeDocument/2006/relationships" xmlns:p="http://schemas.openxmlformats.org/presentationml/2006/main">
  <p:tag name="PA" val="v5.1.2"/>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308.4415748031496,&quot;left&quot;:50.453307086614174,&quot;top&quot;:126.5583464566929,&quot;width&quot;:860.5924409448819}"/>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308.4415748031496,&quot;left&quot;:50.453307086614174,&quot;top&quot;:126.5583464566929,&quot;width&quot;:860.5924409448819}"/>
</p:tagLst>
</file>

<file path=ppt/tags/tag1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封9​​">
  <a:themeElements>
    <a:clrScheme name="自定义 34">
      <a:dk1>
        <a:sysClr val="windowText" lastClr="000000"/>
      </a:dk1>
      <a:lt1>
        <a:sysClr val="window" lastClr="FFFFFF"/>
      </a:lt1>
      <a:dk2>
        <a:srgbClr val="006C39"/>
      </a:dk2>
      <a:lt2>
        <a:srgbClr val="FFFFFF"/>
      </a:lt2>
      <a:accent1>
        <a:srgbClr val="006C39"/>
      </a:accent1>
      <a:accent2>
        <a:srgbClr val="3F3F3F"/>
      </a:accent2>
      <a:accent3>
        <a:srgbClr val="A2A2A2"/>
      </a:accent3>
      <a:accent4>
        <a:srgbClr val="A13F0B"/>
      </a:accent4>
      <a:accent5>
        <a:srgbClr val="4EB3CF"/>
      </a:accent5>
      <a:accent6>
        <a:srgbClr val="51C3F9"/>
      </a:accent6>
      <a:hlink>
        <a:srgbClr val="EE7B08"/>
      </a:hlink>
      <a:folHlink>
        <a:srgbClr val="977B2D"/>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5168</Words>
  <Application>Microsoft Office PowerPoint</Application>
  <PresentationFormat>宽屏</PresentationFormat>
  <Paragraphs>459</Paragraphs>
  <Slides>73</Slides>
  <Notes>65</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73</vt:i4>
      </vt:variant>
    </vt:vector>
  </HeadingPairs>
  <TitlesOfParts>
    <vt:vector size="87" baseType="lpstr">
      <vt:lpstr>-apple-system-font</vt:lpstr>
      <vt:lpstr>KaiTi</vt:lpstr>
      <vt:lpstr>MicrosoftYaHei-Bold</vt:lpstr>
      <vt:lpstr>rival-sans</vt:lpstr>
      <vt:lpstr>微软雅黑</vt:lpstr>
      <vt:lpstr>微软雅黑 Light</vt:lpstr>
      <vt:lpstr>等线</vt:lpstr>
      <vt:lpstr>等线 Light</vt:lpstr>
      <vt:lpstr>黑体</vt:lpstr>
      <vt:lpstr>Arial</vt:lpstr>
      <vt:lpstr>Century Gothic</vt:lpstr>
      <vt:lpstr>Wingdings</vt:lpstr>
      <vt:lpstr>Office 主题​​</vt:lpstr>
      <vt:lpstr>封9​​</vt:lpstr>
      <vt:lpstr>PowerPoint 演示文稿</vt:lpstr>
      <vt:lpstr>PowerPoint 演示文稿</vt:lpstr>
      <vt:lpstr>PowerPoint 演示文稿</vt:lpstr>
      <vt:lpstr>概念</vt:lpstr>
      <vt:lpstr>开源的魅力</vt:lpstr>
      <vt:lpstr>开源与闭源</vt:lpstr>
      <vt:lpstr>发展背景</vt:lpstr>
      <vt:lpstr>学术影响</vt:lpstr>
      <vt:lpstr>商业影响</vt:lpstr>
      <vt:lpstr>发展现状</vt:lpstr>
      <vt:lpstr>杰出代表</vt:lpstr>
      <vt:lpstr>PowerPoint 演示文稿</vt:lpstr>
      <vt:lpstr>Gemma</vt:lpstr>
      <vt:lpstr>Gemma</vt:lpstr>
      <vt:lpstr>Gemma Architecture</vt:lpstr>
      <vt:lpstr>Tokenizer</vt:lpstr>
      <vt:lpstr>Gemma Architecture</vt:lpstr>
      <vt:lpstr>Pretraining</vt:lpstr>
      <vt:lpstr>Instruction Tuning</vt:lpstr>
      <vt:lpstr>SFT Formatting</vt:lpstr>
      <vt:lpstr>SFT Formatting</vt:lpstr>
      <vt:lpstr>RLHF</vt:lpstr>
      <vt:lpstr>Gemma2 Architecture</vt:lpstr>
      <vt:lpstr>Local Sliding Window Attention</vt:lpstr>
      <vt:lpstr>Observation</vt:lpstr>
      <vt:lpstr>Knowledge Distillation</vt:lpstr>
      <vt:lpstr>Gemma 2</vt:lpstr>
      <vt:lpstr>Evaluation</vt:lpstr>
      <vt:lpstr>Perplexity</vt:lpstr>
      <vt:lpstr>Evaluation</vt:lpstr>
      <vt:lpstr>Task Specialized Variant</vt:lpstr>
      <vt:lpstr>CodeGemma</vt:lpstr>
      <vt:lpstr>PaliGemma</vt:lpstr>
      <vt:lpstr>Task Specialized Variant</vt:lpstr>
      <vt:lpstr>PowerPoint 演示文稿</vt:lpstr>
      <vt:lpstr>LLaMA (Large Language Model Meta AI) </vt:lpstr>
      <vt:lpstr>LLaMA 模型简介</vt:lpstr>
      <vt:lpstr>结构对比</vt:lpstr>
      <vt:lpstr>PowerPoint 演示文稿</vt:lpstr>
      <vt:lpstr>模型改进</vt:lpstr>
      <vt:lpstr>模型改进</vt:lpstr>
      <vt:lpstr>模型改进</vt:lpstr>
      <vt:lpstr>Llama-1系列</vt:lpstr>
      <vt:lpstr>Llama-2系列</vt:lpstr>
      <vt:lpstr>Llama-3系列</vt:lpstr>
      <vt:lpstr>PowerPoint 演示文稿</vt:lpstr>
      <vt:lpstr>PowerPoint 演示文稿</vt:lpstr>
      <vt:lpstr>主要技术架构</vt:lpstr>
      <vt:lpstr>Sliding Window Attention</vt:lpstr>
      <vt:lpstr>Grouped Query Attention</vt:lpstr>
      <vt:lpstr>SMoE</vt:lpstr>
      <vt:lpstr>应用场景</vt:lpstr>
      <vt:lpstr>Mistral 7B</vt:lpstr>
      <vt:lpstr>Mixtral 8×7B</vt:lpstr>
      <vt:lpstr>Mistral Nemo</vt:lpstr>
      <vt:lpstr>Mistral Large 2</vt:lpstr>
      <vt:lpstr>PowerPoint 演示文稿</vt:lpstr>
      <vt:lpstr>Qwen</vt:lpstr>
      <vt:lpstr>Qwen</vt:lpstr>
      <vt:lpstr>Data</vt:lpstr>
      <vt:lpstr>Data</vt:lpstr>
      <vt:lpstr>Tokens &amp; Tokenization</vt:lpstr>
      <vt:lpstr>Tokens &amp; Tokenization</vt:lpstr>
      <vt:lpstr>Tokenization 分词</vt:lpstr>
      <vt:lpstr>架构</vt:lpstr>
      <vt:lpstr>架构</vt:lpstr>
      <vt:lpstr>Context Length Extension</vt:lpstr>
      <vt:lpstr>Context Length Extension</vt:lpstr>
      <vt:lpstr>Alignment</vt:lpstr>
      <vt:lpstr>开源大模型的部署</vt:lpstr>
      <vt:lpstr>开源大模型的部署</vt:lpstr>
      <vt:lpstr>开源大模型的部署</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dyhes</dc:creator>
  <cp:lastModifiedBy>dyhes</cp:lastModifiedBy>
  <cp:revision>24</cp:revision>
  <dcterms:created xsi:type="dcterms:W3CDTF">2024-11-11T06:41:21Z</dcterms:created>
  <dcterms:modified xsi:type="dcterms:W3CDTF">2024-11-14T06:37:57Z</dcterms:modified>
</cp:coreProperties>
</file>